
<file path=[Content_Types].xml><?xml version="1.0" encoding="utf-8"?>
<Types xmlns="http://schemas.openxmlformats.org/package/2006/content-types">
  <Default Extension="png" ContentType="image/png"/>
  <Default Extension="bin" ContentType="application/vnd.openxmlformats-officedocument.oleObject"/>
  <Default Extension="bmp" ContentType="image/bmp"/>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59"/>
  </p:notesMasterIdLst>
  <p:sldIdLst>
    <p:sldId id="291" r:id="rId2"/>
    <p:sldId id="518" r:id="rId3"/>
    <p:sldId id="523" r:id="rId4"/>
    <p:sldId id="575" r:id="rId5"/>
    <p:sldId id="584" r:id="rId6"/>
    <p:sldId id="603" r:id="rId7"/>
    <p:sldId id="599" r:id="rId8"/>
    <p:sldId id="642" r:id="rId9"/>
    <p:sldId id="583" r:id="rId10"/>
    <p:sldId id="608" r:id="rId11"/>
    <p:sldId id="574" r:id="rId12"/>
    <p:sldId id="641" r:id="rId13"/>
    <p:sldId id="643" r:id="rId14"/>
    <p:sldId id="588" r:id="rId15"/>
    <p:sldId id="585" r:id="rId16"/>
    <p:sldId id="612" r:id="rId17"/>
    <p:sldId id="611" r:id="rId18"/>
    <p:sldId id="618" r:id="rId19"/>
    <p:sldId id="648" r:id="rId20"/>
    <p:sldId id="649" r:id="rId21"/>
    <p:sldId id="650" r:id="rId22"/>
    <p:sldId id="651" r:id="rId23"/>
    <p:sldId id="654" r:id="rId24"/>
    <p:sldId id="653" r:id="rId25"/>
    <p:sldId id="652" r:id="rId26"/>
    <p:sldId id="799" r:id="rId27"/>
    <p:sldId id="816" r:id="rId28"/>
    <p:sldId id="765" r:id="rId29"/>
    <p:sldId id="753" r:id="rId30"/>
    <p:sldId id="755" r:id="rId31"/>
    <p:sldId id="773" r:id="rId32"/>
    <p:sldId id="817" r:id="rId33"/>
    <p:sldId id="764" r:id="rId34"/>
    <p:sldId id="818" r:id="rId35"/>
    <p:sldId id="819" r:id="rId36"/>
    <p:sldId id="824" r:id="rId37"/>
    <p:sldId id="820" r:id="rId38"/>
    <p:sldId id="752" r:id="rId39"/>
    <p:sldId id="758" r:id="rId40"/>
    <p:sldId id="814" r:id="rId41"/>
    <p:sldId id="821" r:id="rId42"/>
    <p:sldId id="762" r:id="rId43"/>
    <p:sldId id="823" r:id="rId44"/>
    <p:sldId id="804" r:id="rId45"/>
    <p:sldId id="760" r:id="rId46"/>
    <p:sldId id="759" r:id="rId47"/>
    <p:sldId id="810" r:id="rId48"/>
    <p:sldId id="800" r:id="rId49"/>
    <p:sldId id="822" r:id="rId50"/>
    <p:sldId id="679" r:id="rId51"/>
    <p:sldId id="680" r:id="rId52"/>
    <p:sldId id="681" r:id="rId53"/>
    <p:sldId id="808" r:id="rId54"/>
    <p:sldId id="825" r:id="rId55"/>
    <p:sldId id="826" r:id="rId56"/>
    <p:sldId id="827" r:id="rId57"/>
    <p:sldId id="515" r:id="rId58"/>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iayan" initials="j"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00"/>
    <a:srgbClr val="FF6699"/>
    <a:srgbClr val="FFCCCC"/>
    <a:srgbClr val="EAEFF7"/>
    <a:srgbClr val="D2DEEF"/>
    <a:srgbClr val="FF9999"/>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36" autoAdjust="0"/>
    <p:restoredTop sz="97239" autoAdjust="0"/>
  </p:normalViewPr>
  <p:slideViewPr>
    <p:cSldViewPr>
      <p:cViewPr>
        <p:scale>
          <a:sx n="50" d="100"/>
          <a:sy n="50" d="100"/>
        </p:scale>
        <p:origin x="-678" y="-62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1876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3DC800-1BAD-40A8-9046-B4C10AA404FF}" type="doc">
      <dgm:prSet loTypeId="urn:microsoft.com/office/officeart/2005/8/layout/list1" loCatId="list" qsTypeId="urn:microsoft.com/office/officeart/2005/8/quickstyle/3d1" qsCatId="3D" csTypeId="urn:microsoft.com/office/officeart/2005/8/colors/accent1_2" csCatId="accent1" phldr="1"/>
      <dgm:spPr/>
      <dgm:t>
        <a:bodyPr/>
        <a:lstStyle/>
        <a:p>
          <a:endParaRPr lang="zh-CN" altLang="en-US"/>
        </a:p>
      </dgm:t>
    </dgm:pt>
    <dgm:pt modelId="{5875B5DB-E25F-43F1-87D5-86DADAB67716}">
      <dgm:prSet phldrT="[文本]" custT="1"/>
      <dgm:spPr/>
      <dgm:t>
        <a:bodyPr/>
        <a:lstStyle/>
        <a:p>
          <a:pPr>
            <a:lnSpc>
              <a:spcPct val="100000"/>
            </a:lnSpc>
            <a:spcBef>
              <a:spcPts val="0"/>
            </a:spcBef>
            <a:spcAft>
              <a:spcPts val="0"/>
            </a:spcAft>
          </a:pPr>
          <a:r>
            <a:rPr lang="zh-CN" altLang="en-US" sz="2400" b="1" dirty="0" smtClean="0">
              <a:latin typeface="微软雅黑" pitchFamily="34" charset="-122"/>
              <a:ea typeface="微软雅黑" pitchFamily="34" charset="-122"/>
            </a:rPr>
            <a:t>智能：精确理解用户意图，</a:t>
          </a:r>
          <a:endParaRPr lang="en-US" altLang="zh-CN" sz="2400" b="1" dirty="0" smtClean="0">
            <a:latin typeface="微软雅黑" pitchFamily="34" charset="-122"/>
            <a:ea typeface="微软雅黑" pitchFamily="34" charset="-122"/>
          </a:endParaRPr>
        </a:p>
        <a:p>
          <a:pPr>
            <a:lnSpc>
              <a:spcPct val="100000"/>
            </a:lnSpc>
            <a:spcBef>
              <a:spcPts val="0"/>
            </a:spcBef>
            <a:spcAft>
              <a:spcPts val="0"/>
            </a:spcAft>
          </a:pPr>
          <a:r>
            <a:rPr lang="en-US" altLang="zh-CN" sz="2400" b="1" dirty="0" smtClean="0">
              <a:latin typeface="微软雅黑" pitchFamily="34" charset="-122"/>
              <a:ea typeface="微软雅黑" pitchFamily="34" charset="-122"/>
            </a:rPr>
            <a:t>             </a:t>
          </a:r>
          <a:r>
            <a:rPr lang="zh-CN" altLang="en-US" sz="2400" b="1" dirty="0" smtClean="0">
              <a:latin typeface="微软雅黑" pitchFamily="34" charset="-122"/>
              <a:ea typeface="微软雅黑" pitchFamily="34" charset="-122"/>
            </a:rPr>
            <a:t>而不是停留在文字表面上</a:t>
          </a:r>
          <a:endParaRPr lang="zh-CN" altLang="en-US" sz="2400" b="1" dirty="0">
            <a:latin typeface="微软雅黑" pitchFamily="34" charset="-122"/>
            <a:ea typeface="微软雅黑" pitchFamily="34" charset="-122"/>
          </a:endParaRPr>
        </a:p>
      </dgm:t>
    </dgm:pt>
    <dgm:pt modelId="{C31E1E37-183B-4968-84BE-FF3C5E5F5967}" type="parTrans" cxnId="{8E71D881-E9E2-40B0-82B5-E466F3AA9F08}">
      <dgm:prSet/>
      <dgm:spPr/>
      <dgm:t>
        <a:bodyPr/>
        <a:lstStyle/>
        <a:p>
          <a:pPr>
            <a:lnSpc>
              <a:spcPct val="100000"/>
            </a:lnSpc>
            <a:spcBef>
              <a:spcPts val="0"/>
            </a:spcBef>
            <a:spcAft>
              <a:spcPts val="0"/>
            </a:spcAft>
          </a:pPr>
          <a:endParaRPr lang="zh-CN" altLang="en-US" sz="3200" b="1">
            <a:latin typeface="微软雅黑" pitchFamily="34" charset="-122"/>
            <a:ea typeface="微软雅黑" pitchFamily="34" charset="-122"/>
          </a:endParaRPr>
        </a:p>
      </dgm:t>
    </dgm:pt>
    <dgm:pt modelId="{1A9C4B71-3831-47E3-ACB2-B2020728936B}" type="sibTrans" cxnId="{8E71D881-E9E2-40B0-82B5-E466F3AA9F08}">
      <dgm:prSet/>
      <dgm:spPr/>
      <dgm:t>
        <a:bodyPr/>
        <a:lstStyle/>
        <a:p>
          <a:pPr>
            <a:lnSpc>
              <a:spcPct val="100000"/>
            </a:lnSpc>
            <a:spcBef>
              <a:spcPts val="0"/>
            </a:spcBef>
            <a:spcAft>
              <a:spcPts val="0"/>
            </a:spcAft>
          </a:pPr>
          <a:endParaRPr lang="zh-CN" altLang="en-US" sz="3200" b="1">
            <a:latin typeface="微软雅黑" pitchFamily="34" charset="-122"/>
            <a:ea typeface="微软雅黑" pitchFamily="34" charset="-122"/>
          </a:endParaRPr>
        </a:p>
      </dgm:t>
    </dgm:pt>
    <dgm:pt modelId="{74F3ABB8-2BE1-49D5-88EE-38C64AB9DE3A}">
      <dgm:prSet phldrT="[文本]" custT="1"/>
      <dgm:spPr/>
      <dgm:t>
        <a:bodyPr/>
        <a:lstStyle/>
        <a:p>
          <a:pPr>
            <a:lnSpc>
              <a:spcPct val="100000"/>
            </a:lnSpc>
            <a:spcBef>
              <a:spcPts val="0"/>
            </a:spcBef>
            <a:spcAft>
              <a:spcPts val="0"/>
            </a:spcAft>
          </a:pPr>
          <a:r>
            <a:rPr lang="zh-CN" altLang="en-US" sz="2400" b="1" dirty="0" smtClean="0">
              <a:latin typeface="微软雅黑" pitchFamily="34" charset="-122"/>
              <a:ea typeface="微软雅黑" pitchFamily="34" charset="-122"/>
            </a:rPr>
            <a:t>智慧：为用户构造符合用户的答案，</a:t>
          </a:r>
          <a:endParaRPr lang="en-US" altLang="zh-CN" sz="2400" b="1" dirty="0" smtClean="0">
            <a:latin typeface="微软雅黑" pitchFamily="34" charset="-122"/>
            <a:ea typeface="微软雅黑" pitchFamily="34" charset="-122"/>
          </a:endParaRPr>
        </a:p>
        <a:p>
          <a:pPr>
            <a:lnSpc>
              <a:spcPct val="100000"/>
            </a:lnSpc>
            <a:spcBef>
              <a:spcPts val="0"/>
            </a:spcBef>
            <a:spcAft>
              <a:spcPts val="0"/>
            </a:spcAft>
          </a:pPr>
          <a:r>
            <a:rPr lang="zh-CN" altLang="en-US" sz="2400" b="1" dirty="0" smtClean="0">
              <a:latin typeface="微软雅黑" pitchFamily="34" charset="-122"/>
              <a:ea typeface="微软雅黑" pitchFamily="34" charset="-122"/>
            </a:rPr>
            <a:t>             而不是存在性提取。</a:t>
          </a:r>
          <a:endParaRPr lang="zh-CN" altLang="en-US" sz="2400" b="1" dirty="0">
            <a:latin typeface="微软雅黑" pitchFamily="34" charset="-122"/>
            <a:ea typeface="微软雅黑" pitchFamily="34" charset="-122"/>
          </a:endParaRPr>
        </a:p>
      </dgm:t>
    </dgm:pt>
    <dgm:pt modelId="{B686D3D2-AFC4-49C0-8239-78846CA9D1B0}" type="parTrans" cxnId="{BDE1FD18-B92B-4691-AD75-D569678CD258}">
      <dgm:prSet/>
      <dgm:spPr/>
      <dgm:t>
        <a:bodyPr/>
        <a:lstStyle/>
        <a:p>
          <a:pPr>
            <a:lnSpc>
              <a:spcPct val="100000"/>
            </a:lnSpc>
            <a:spcBef>
              <a:spcPts val="0"/>
            </a:spcBef>
            <a:spcAft>
              <a:spcPts val="0"/>
            </a:spcAft>
          </a:pPr>
          <a:endParaRPr lang="zh-CN" altLang="en-US" sz="3200" b="1">
            <a:latin typeface="微软雅黑" pitchFamily="34" charset="-122"/>
            <a:ea typeface="微软雅黑" pitchFamily="34" charset="-122"/>
          </a:endParaRPr>
        </a:p>
      </dgm:t>
    </dgm:pt>
    <dgm:pt modelId="{EBAF86E6-1BFB-4574-B463-EC5EC408ABCE}" type="sibTrans" cxnId="{BDE1FD18-B92B-4691-AD75-D569678CD258}">
      <dgm:prSet/>
      <dgm:spPr/>
      <dgm:t>
        <a:bodyPr/>
        <a:lstStyle/>
        <a:p>
          <a:pPr>
            <a:lnSpc>
              <a:spcPct val="100000"/>
            </a:lnSpc>
            <a:spcBef>
              <a:spcPts val="0"/>
            </a:spcBef>
            <a:spcAft>
              <a:spcPts val="0"/>
            </a:spcAft>
          </a:pPr>
          <a:endParaRPr lang="zh-CN" altLang="en-US" sz="3200" b="1">
            <a:latin typeface="微软雅黑" pitchFamily="34" charset="-122"/>
            <a:ea typeface="微软雅黑" pitchFamily="34" charset="-122"/>
          </a:endParaRPr>
        </a:p>
      </dgm:t>
    </dgm:pt>
    <dgm:pt modelId="{2ECA1E98-E63B-459F-9105-F6E690E85A10}">
      <dgm:prSet phldrT="[文本]" custT="1"/>
      <dgm:spPr/>
      <dgm:t>
        <a:bodyPr/>
        <a:lstStyle/>
        <a:p>
          <a:pPr>
            <a:lnSpc>
              <a:spcPct val="100000"/>
            </a:lnSpc>
            <a:spcBef>
              <a:spcPts val="0"/>
            </a:spcBef>
            <a:spcAft>
              <a:spcPts val="0"/>
            </a:spcAft>
          </a:pPr>
          <a:r>
            <a:rPr lang="zh-CN" altLang="en-US" sz="2400" b="1" dirty="0" smtClean="0">
              <a:latin typeface="微软雅黑" pitchFamily="34" charset="-122"/>
              <a:ea typeface="微软雅黑" pitchFamily="34" charset="-122"/>
            </a:rPr>
            <a:t>向量：为用户提供序列结果，</a:t>
          </a:r>
          <a:endParaRPr lang="en-US" altLang="zh-CN" sz="2400" b="1" dirty="0" smtClean="0">
            <a:latin typeface="微软雅黑" pitchFamily="34" charset="-122"/>
            <a:ea typeface="微软雅黑" pitchFamily="34" charset="-122"/>
          </a:endParaRPr>
        </a:p>
        <a:p>
          <a:pPr>
            <a:lnSpc>
              <a:spcPct val="100000"/>
            </a:lnSpc>
            <a:spcBef>
              <a:spcPts val="0"/>
            </a:spcBef>
            <a:spcAft>
              <a:spcPts val="0"/>
            </a:spcAft>
          </a:pPr>
          <a:r>
            <a:rPr lang="en-US" altLang="zh-CN" sz="2400" b="1" dirty="0" smtClean="0">
              <a:latin typeface="微软雅黑" pitchFamily="34" charset="-122"/>
              <a:ea typeface="微软雅黑" pitchFamily="34" charset="-122"/>
            </a:rPr>
            <a:t>            </a:t>
          </a:r>
          <a:r>
            <a:rPr lang="zh-CN" altLang="en-US" sz="2400" b="1" dirty="0" smtClean="0">
              <a:latin typeface="微软雅黑" pitchFamily="34" charset="-122"/>
              <a:ea typeface="微软雅黑" pitchFamily="34" charset="-122"/>
            </a:rPr>
            <a:t>时间、空间、内容（信息、人、物体）</a:t>
          </a:r>
          <a:endParaRPr lang="en-US" altLang="zh-CN" sz="2400" b="1" dirty="0" smtClean="0">
            <a:latin typeface="微软雅黑" pitchFamily="34" charset="-122"/>
            <a:ea typeface="微软雅黑" pitchFamily="34" charset="-122"/>
          </a:endParaRPr>
        </a:p>
      </dgm:t>
    </dgm:pt>
    <dgm:pt modelId="{09ACA26B-608C-436A-B011-8B02549B1E0D}" type="parTrans" cxnId="{1B84716B-C3E0-4035-9430-18877FB2B4DE}">
      <dgm:prSet/>
      <dgm:spPr/>
      <dgm:t>
        <a:bodyPr/>
        <a:lstStyle/>
        <a:p>
          <a:pPr>
            <a:lnSpc>
              <a:spcPct val="100000"/>
            </a:lnSpc>
            <a:spcBef>
              <a:spcPts val="0"/>
            </a:spcBef>
            <a:spcAft>
              <a:spcPts val="0"/>
            </a:spcAft>
          </a:pPr>
          <a:endParaRPr lang="zh-CN" altLang="en-US" sz="3200" b="1">
            <a:latin typeface="微软雅黑" pitchFamily="34" charset="-122"/>
            <a:ea typeface="微软雅黑" pitchFamily="34" charset="-122"/>
          </a:endParaRPr>
        </a:p>
      </dgm:t>
    </dgm:pt>
    <dgm:pt modelId="{1EFCB83D-F92D-40EE-8BEE-23D46A7CBD61}" type="sibTrans" cxnId="{1B84716B-C3E0-4035-9430-18877FB2B4DE}">
      <dgm:prSet/>
      <dgm:spPr/>
      <dgm:t>
        <a:bodyPr/>
        <a:lstStyle/>
        <a:p>
          <a:pPr>
            <a:lnSpc>
              <a:spcPct val="100000"/>
            </a:lnSpc>
            <a:spcBef>
              <a:spcPts val="0"/>
            </a:spcBef>
            <a:spcAft>
              <a:spcPts val="0"/>
            </a:spcAft>
          </a:pPr>
          <a:endParaRPr lang="zh-CN" altLang="en-US" sz="3200" b="1">
            <a:latin typeface="微软雅黑" pitchFamily="34" charset="-122"/>
            <a:ea typeface="微软雅黑" pitchFamily="34" charset="-122"/>
          </a:endParaRPr>
        </a:p>
      </dgm:t>
    </dgm:pt>
    <dgm:pt modelId="{76DB2D92-0AC0-48D6-B085-6050A5033F79}">
      <dgm:prSet phldrT="[文本]" custT="1"/>
      <dgm:spPr/>
      <dgm:t>
        <a:bodyPr/>
        <a:lstStyle/>
        <a:p>
          <a:pPr>
            <a:lnSpc>
              <a:spcPct val="100000"/>
            </a:lnSpc>
            <a:spcBef>
              <a:spcPts val="0"/>
            </a:spcBef>
            <a:spcAft>
              <a:spcPts val="0"/>
            </a:spcAft>
          </a:pPr>
          <a:r>
            <a:rPr lang="zh-CN" altLang="en-US" sz="2400" b="1" dirty="0" smtClean="0">
              <a:latin typeface="微软雅黑" pitchFamily="34" charset="-122"/>
              <a:ea typeface="微软雅黑" pitchFamily="34" charset="-122"/>
            </a:rPr>
            <a:t>泛在：在广义网络空间中搜索，</a:t>
          </a:r>
          <a:endParaRPr lang="en-US" altLang="zh-CN" sz="2400" b="1" dirty="0" smtClean="0">
            <a:latin typeface="微软雅黑" pitchFamily="34" charset="-122"/>
            <a:ea typeface="微软雅黑" pitchFamily="34" charset="-122"/>
          </a:endParaRPr>
        </a:p>
        <a:p>
          <a:pPr>
            <a:lnSpc>
              <a:spcPct val="100000"/>
            </a:lnSpc>
            <a:spcBef>
              <a:spcPts val="0"/>
            </a:spcBef>
            <a:spcAft>
              <a:spcPts val="0"/>
            </a:spcAft>
          </a:pPr>
          <a:r>
            <a:rPr lang="en-US" altLang="zh-CN" sz="2400" b="1" dirty="0" smtClean="0">
              <a:latin typeface="微软雅黑" pitchFamily="34" charset="-122"/>
              <a:ea typeface="微软雅黑" pitchFamily="34" charset="-122"/>
            </a:rPr>
            <a:t>             </a:t>
          </a:r>
          <a:r>
            <a:rPr lang="zh-CN" altLang="en-US" sz="2400" b="1" dirty="0" smtClean="0">
              <a:latin typeface="微软雅黑" pitchFamily="34" charset="-122"/>
              <a:ea typeface="微软雅黑" pitchFamily="34" charset="-122"/>
            </a:rPr>
            <a:t>不同介质空间能够相互融合。</a:t>
          </a:r>
          <a:endParaRPr lang="en-US" altLang="zh-CN" sz="2400" b="1" dirty="0" smtClean="0">
            <a:latin typeface="微软雅黑" pitchFamily="34" charset="-122"/>
            <a:ea typeface="微软雅黑" pitchFamily="34" charset="-122"/>
          </a:endParaRPr>
        </a:p>
      </dgm:t>
    </dgm:pt>
    <dgm:pt modelId="{5E65243F-9D4B-4017-9028-D7028D477BD8}" type="parTrans" cxnId="{BBD3565B-05BD-4882-96D7-A19C355556B5}">
      <dgm:prSet/>
      <dgm:spPr/>
      <dgm:t>
        <a:bodyPr/>
        <a:lstStyle/>
        <a:p>
          <a:pPr>
            <a:lnSpc>
              <a:spcPct val="100000"/>
            </a:lnSpc>
            <a:spcBef>
              <a:spcPts val="0"/>
            </a:spcBef>
            <a:spcAft>
              <a:spcPts val="0"/>
            </a:spcAft>
          </a:pPr>
          <a:endParaRPr lang="zh-CN" altLang="en-US" sz="3200" b="1">
            <a:latin typeface="微软雅黑" pitchFamily="34" charset="-122"/>
            <a:ea typeface="微软雅黑" pitchFamily="34" charset="-122"/>
          </a:endParaRPr>
        </a:p>
      </dgm:t>
    </dgm:pt>
    <dgm:pt modelId="{A04AA9FE-E1BF-458B-8906-10A5428D2415}" type="sibTrans" cxnId="{BBD3565B-05BD-4882-96D7-A19C355556B5}">
      <dgm:prSet/>
      <dgm:spPr/>
      <dgm:t>
        <a:bodyPr/>
        <a:lstStyle/>
        <a:p>
          <a:pPr>
            <a:lnSpc>
              <a:spcPct val="100000"/>
            </a:lnSpc>
            <a:spcBef>
              <a:spcPts val="0"/>
            </a:spcBef>
            <a:spcAft>
              <a:spcPts val="0"/>
            </a:spcAft>
          </a:pPr>
          <a:endParaRPr lang="zh-CN" altLang="en-US" sz="3200" b="1">
            <a:latin typeface="微软雅黑" pitchFamily="34" charset="-122"/>
            <a:ea typeface="微软雅黑" pitchFamily="34" charset="-122"/>
          </a:endParaRPr>
        </a:p>
      </dgm:t>
    </dgm:pt>
    <dgm:pt modelId="{F2F42CD2-FFA6-4BB2-90C7-C51B1C124317}" type="pres">
      <dgm:prSet presAssocID="{013DC800-1BAD-40A8-9046-B4C10AA404FF}" presName="linear" presStyleCnt="0">
        <dgm:presLayoutVars>
          <dgm:dir/>
          <dgm:animLvl val="lvl"/>
          <dgm:resizeHandles val="exact"/>
        </dgm:presLayoutVars>
      </dgm:prSet>
      <dgm:spPr/>
    </dgm:pt>
    <dgm:pt modelId="{2406D723-3777-481E-90E0-C9FE6BCB1365}" type="pres">
      <dgm:prSet presAssocID="{5875B5DB-E25F-43F1-87D5-86DADAB67716}" presName="parentLin" presStyleCnt="0"/>
      <dgm:spPr/>
    </dgm:pt>
    <dgm:pt modelId="{166E800C-D7AC-4357-A208-8DF8CAB3DF22}" type="pres">
      <dgm:prSet presAssocID="{5875B5DB-E25F-43F1-87D5-86DADAB67716}" presName="parentLeftMargin" presStyleLbl="node1" presStyleIdx="0" presStyleCnt="4"/>
      <dgm:spPr/>
    </dgm:pt>
    <dgm:pt modelId="{AC861BEF-CE06-4A17-8434-4567F30B9EFD}" type="pres">
      <dgm:prSet presAssocID="{5875B5DB-E25F-43F1-87D5-86DADAB67716}" presName="parentText" presStyleLbl="node1" presStyleIdx="0" presStyleCnt="4" custScaleX="142857" custScaleY="277054">
        <dgm:presLayoutVars>
          <dgm:chMax val="0"/>
          <dgm:bulletEnabled val="1"/>
        </dgm:presLayoutVars>
      </dgm:prSet>
      <dgm:spPr/>
    </dgm:pt>
    <dgm:pt modelId="{335859FE-9497-4AEB-8A64-A7A08309547F}" type="pres">
      <dgm:prSet presAssocID="{5875B5DB-E25F-43F1-87D5-86DADAB67716}" presName="negativeSpace" presStyleCnt="0"/>
      <dgm:spPr/>
    </dgm:pt>
    <dgm:pt modelId="{B414A45E-4153-45B0-AAB3-6B9966A580BB}" type="pres">
      <dgm:prSet presAssocID="{5875B5DB-E25F-43F1-87D5-86DADAB67716}" presName="childText" presStyleLbl="conFgAcc1" presStyleIdx="0" presStyleCnt="4">
        <dgm:presLayoutVars>
          <dgm:bulletEnabled val="1"/>
        </dgm:presLayoutVars>
      </dgm:prSet>
      <dgm:spPr/>
    </dgm:pt>
    <dgm:pt modelId="{6CC0B606-6D84-4E9C-AD6A-BE1FDB3254AF}" type="pres">
      <dgm:prSet presAssocID="{1A9C4B71-3831-47E3-ACB2-B2020728936B}" presName="spaceBetweenRectangles" presStyleCnt="0"/>
      <dgm:spPr/>
    </dgm:pt>
    <dgm:pt modelId="{D867902B-70DB-4A56-B04B-A4C0A320FF02}" type="pres">
      <dgm:prSet presAssocID="{74F3ABB8-2BE1-49D5-88EE-38C64AB9DE3A}" presName="parentLin" presStyleCnt="0"/>
      <dgm:spPr/>
    </dgm:pt>
    <dgm:pt modelId="{B6390E61-9FBA-44AC-9C59-4871E24C3AB3}" type="pres">
      <dgm:prSet presAssocID="{74F3ABB8-2BE1-49D5-88EE-38C64AB9DE3A}" presName="parentLeftMargin" presStyleLbl="node1" presStyleIdx="0" presStyleCnt="4"/>
      <dgm:spPr/>
    </dgm:pt>
    <dgm:pt modelId="{669DAA2A-4A26-4F6C-A849-E178FB26E26F}" type="pres">
      <dgm:prSet presAssocID="{74F3ABB8-2BE1-49D5-88EE-38C64AB9DE3A}" presName="parentText" presStyleLbl="node1" presStyleIdx="1" presStyleCnt="4" custScaleX="142857" custScaleY="237111">
        <dgm:presLayoutVars>
          <dgm:chMax val="0"/>
          <dgm:bulletEnabled val="1"/>
        </dgm:presLayoutVars>
      </dgm:prSet>
      <dgm:spPr/>
      <dgm:t>
        <a:bodyPr/>
        <a:lstStyle/>
        <a:p>
          <a:endParaRPr lang="zh-CN" altLang="en-US"/>
        </a:p>
      </dgm:t>
    </dgm:pt>
    <dgm:pt modelId="{2D603D0A-E553-41CE-A0AF-7CE6036A47F6}" type="pres">
      <dgm:prSet presAssocID="{74F3ABB8-2BE1-49D5-88EE-38C64AB9DE3A}" presName="negativeSpace" presStyleCnt="0"/>
      <dgm:spPr/>
    </dgm:pt>
    <dgm:pt modelId="{23B5A357-9685-42AD-8729-FA032E27336E}" type="pres">
      <dgm:prSet presAssocID="{74F3ABB8-2BE1-49D5-88EE-38C64AB9DE3A}" presName="childText" presStyleLbl="conFgAcc1" presStyleIdx="1" presStyleCnt="4">
        <dgm:presLayoutVars>
          <dgm:bulletEnabled val="1"/>
        </dgm:presLayoutVars>
      </dgm:prSet>
      <dgm:spPr/>
    </dgm:pt>
    <dgm:pt modelId="{FBCAB4DB-C602-436E-8CB6-261FDC9AA485}" type="pres">
      <dgm:prSet presAssocID="{EBAF86E6-1BFB-4574-B463-EC5EC408ABCE}" presName="spaceBetweenRectangles" presStyleCnt="0"/>
      <dgm:spPr/>
    </dgm:pt>
    <dgm:pt modelId="{4FFBEF28-9145-4510-A846-DA4FB1EBC3FB}" type="pres">
      <dgm:prSet presAssocID="{2ECA1E98-E63B-459F-9105-F6E690E85A10}" presName="parentLin" presStyleCnt="0"/>
      <dgm:spPr/>
    </dgm:pt>
    <dgm:pt modelId="{9A635908-88CF-437D-A183-EEEDC540A86C}" type="pres">
      <dgm:prSet presAssocID="{2ECA1E98-E63B-459F-9105-F6E690E85A10}" presName="parentLeftMargin" presStyleLbl="node1" presStyleIdx="1" presStyleCnt="4"/>
      <dgm:spPr/>
    </dgm:pt>
    <dgm:pt modelId="{1AAEE0EE-DD67-40CB-9060-75DF6AAEC32A}" type="pres">
      <dgm:prSet presAssocID="{2ECA1E98-E63B-459F-9105-F6E690E85A10}" presName="parentText" presStyleLbl="node1" presStyleIdx="2" presStyleCnt="4" custScaleX="142997" custScaleY="256149">
        <dgm:presLayoutVars>
          <dgm:chMax val="0"/>
          <dgm:bulletEnabled val="1"/>
        </dgm:presLayoutVars>
      </dgm:prSet>
      <dgm:spPr/>
      <dgm:t>
        <a:bodyPr/>
        <a:lstStyle/>
        <a:p>
          <a:endParaRPr lang="zh-CN" altLang="en-US"/>
        </a:p>
      </dgm:t>
    </dgm:pt>
    <dgm:pt modelId="{7CEBF86A-C7D8-4901-99F1-1636A387F3D6}" type="pres">
      <dgm:prSet presAssocID="{2ECA1E98-E63B-459F-9105-F6E690E85A10}" presName="negativeSpace" presStyleCnt="0"/>
      <dgm:spPr/>
    </dgm:pt>
    <dgm:pt modelId="{BF4D07E1-8174-4B36-93D8-00B345715033}" type="pres">
      <dgm:prSet presAssocID="{2ECA1E98-E63B-459F-9105-F6E690E85A10}" presName="childText" presStyleLbl="conFgAcc1" presStyleIdx="2" presStyleCnt="4">
        <dgm:presLayoutVars>
          <dgm:bulletEnabled val="1"/>
        </dgm:presLayoutVars>
      </dgm:prSet>
      <dgm:spPr/>
    </dgm:pt>
    <dgm:pt modelId="{174EA5AC-E2E6-4F58-A6A6-09058E6E83F2}" type="pres">
      <dgm:prSet presAssocID="{1EFCB83D-F92D-40EE-8BEE-23D46A7CBD61}" presName="spaceBetweenRectangles" presStyleCnt="0"/>
      <dgm:spPr/>
    </dgm:pt>
    <dgm:pt modelId="{F0172867-7EF2-436B-A170-1A9ABFC5472F}" type="pres">
      <dgm:prSet presAssocID="{76DB2D92-0AC0-48D6-B085-6050A5033F79}" presName="parentLin" presStyleCnt="0"/>
      <dgm:spPr/>
    </dgm:pt>
    <dgm:pt modelId="{520D4EDF-3DFE-4163-B8AF-16752126A73A}" type="pres">
      <dgm:prSet presAssocID="{76DB2D92-0AC0-48D6-B085-6050A5033F79}" presName="parentLeftMargin" presStyleLbl="node1" presStyleIdx="2" presStyleCnt="4"/>
      <dgm:spPr/>
    </dgm:pt>
    <dgm:pt modelId="{A5ADDFB8-E586-4C0F-9119-102C0C50A753}" type="pres">
      <dgm:prSet presAssocID="{76DB2D92-0AC0-48D6-B085-6050A5033F79}" presName="parentText" presStyleLbl="node1" presStyleIdx="3" presStyleCnt="4" custScaleX="142997" custScaleY="269715">
        <dgm:presLayoutVars>
          <dgm:chMax val="0"/>
          <dgm:bulletEnabled val="1"/>
        </dgm:presLayoutVars>
      </dgm:prSet>
      <dgm:spPr/>
    </dgm:pt>
    <dgm:pt modelId="{2DEEB584-DB92-4EF6-83AC-8048E40CCF90}" type="pres">
      <dgm:prSet presAssocID="{76DB2D92-0AC0-48D6-B085-6050A5033F79}" presName="negativeSpace" presStyleCnt="0"/>
      <dgm:spPr/>
    </dgm:pt>
    <dgm:pt modelId="{0412BCDB-0107-4C3E-B5FD-3C657C2605C8}" type="pres">
      <dgm:prSet presAssocID="{76DB2D92-0AC0-48D6-B085-6050A5033F79}" presName="childText" presStyleLbl="conFgAcc1" presStyleIdx="3" presStyleCnt="4">
        <dgm:presLayoutVars>
          <dgm:bulletEnabled val="1"/>
        </dgm:presLayoutVars>
      </dgm:prSet>
      <dgm:spPr/>
    </dgm:pt>
  </dgm:ptLst>
  <dgm:cxnLst>
    <dgm:cxn modelId="{BA8D7A8B-8B2B-4607-9378-F587B44E29E3}" type="presOf" srcId="{2ECA1E98-E63B-459F-9105-F6E690E85A10}" destId="{9A635908-88CF-437D-A183-EEEDC540A86C}" srcOrd="0" destOrd="0" presId="urn:microsoft.com/office/officeart/2005/8/layout/list1"/>
    <dgm:cxn modelId="{1B84716B-C3E0-4035-9430-18877FB2B4DE}" srcId="{013DC800-1BAD-40A8-9046-B4C10AA404FF}" destId="{2ECA1E98-E63B-459F-9105-F6E690E85A10}" srcOrd="2" destOrd="0" parTransId="{09ACA26B-608C-436A-B011-8B02549B1E0D}" sibTransId="{1EFCB83D-F92D-40EE-8BEE-23D46A7CBD61}"/>
    <dgm:cxn modelId="{8E71D881-E9E2-40B0-82B5-E466F3AA9F08}" srcId="{013DC800-1BAD-40A8-9046-B4C10AA404FF}" destId="{5875B5DB-E25F-43F1-87D5-86DADAB67716}" srcOrd="0" destOrd="0" parTransId="{C31E1E37-183B-4968-84BE-FF3C5E5F5967}" sibTransId="{1A9C4B71-3831-47E3-ACB2-B2020728936B}"/>
    <dgm:cxn modelId="{6C7BBA4D-D333-4C5B-9952-6E0ADB9007BE}" type="presOf" srcId="{013DC800-1BAD-40A8-9046-B4C10AA404FF}" destId="{F2F42CD2-FFA6-4BB2-90C7-C51B1C124317}" srcOrd="0" destOrd="0" presId="urn:microsoft.com/office/officeart/2005/8/layout/list1"/>
    <dgm:cxn modelId="{D25BB4E8-7144-4555-AB84-C63FEBA9DA02}" type="presOf" srcId="{76DB2D92-0AC0-48D6-B085-6050A5033F79}" destId="{A5ADDFB8-E586-4C0F-9119-102C0C50A753}" srcOrd="1" destOrd="0" presId="urn:microsoft.com/office/officeart/2005/8/layout/list1"/>
    <dgm:cxn modelId="{8CB24E11-173E-4AB2-8DAA-F0368D72D1CB}" type="presOf" srcId="{5875B5DB-E25F-43F1-87D5-86DADAB67716}" destId="{AC861BEF-CE06-4A17-8434-4567F30B9EFD}" srcOrd="1" destOrd="0" presId="urn:microsoft.com/office/officeart/2005/8/layout/list1"/>
    <dgm:cxn modelId="{BBD3565B-05BD-4882-96D7-A19C355556B5}" srcId="{013DC800-1BAD-40A8-9046-B4C10AA404FF}" destId="{76DB2D92-0AC0-48D6-B085-6050A5033F79}" srcOrd="3" destOrd="0" parTransId="{5E65243F-9D4B-4017-9028-D7028D477BD8}" sibTransId="{A04AA9FE-E1BF-458B-8906-10A5428D2415}"/>
    <dgm:cxn modelId="{359236F5-B675-4DB6-B2C9-37C19F92A76C}" type="presOf" srcId="{76DB2D92-0AC0-48D6-B085-6050A5033F79}" destId="{520D4EDF-3DFE-4163-B8AF-16752126A73A}" srcOrd="0" destOrd="0" presId="urn:microsoft.com/office/officeart/2005/8/layout/list1"/>
    <dgm:cxn modelId="{99340308-8F2E-4C36-855A-EC5CE3CE8357}" type="presOf" srcId="{74F3ABB8-2BE1-49D5-88EE-38C64AB9DE3A}" destId="{B6390E61-9FBA-44AC-9C59-4871E24C3AB3}" srcOrd="0" destOrd="0" presId="urn:microsoft.com/office/officeart/2005/8/layout/list1"/>
    <dgm:cxn modelId="{BDE1FD18-B92B-4691-AD75-D569678CD258}" srcId="{013DC800-1BAD-40A8-9046-B4C10AA404FF}" destId="{74F3ABB8-2BE1-49D5-88EE-38C64AB9DE3A}" srcOrd="1" destOrd="0" parTransId="{B686D3D2-AFC4-49C0-8239-78846CA9D1B0}" sibTransId="{EBAF86E6-1BFB-4574-B463-EC5EC408ABCE}"/>
    <dgm:cxn modelId="{A50DD05D-E366-4E46-B7AF-A73C26F10BE6}" type="presOf" srcId="{5875B5DB-E25F-43F1-87D5-86DADAB67716}" destId="{166E800C-D7AC-4357-A208-8DF8CAB3DF22}" srcOrd="0" destOrd="0" presId="urn:microsoft.com/office/officeart/2005/8/layout/list1"/>
    <dgm:cxn modelId="{ADA4EE3F-6779-42B8-98AB-A781CB19CEB7}" type="presOf" srcId="{74F3ABB8-2BE1-49D5-88EE-38C64AB9DE3A}" destId="{669DAA2A-4A26-4F6C-A849-E178FB26E26F}" srcOrd="1" destOrd="0" presId="urn:microsoft.com/office/officeart/2005/8/layout/list1"/>
    <dgm:cxn modelId="{0C5B638C-565A-45AB-8383-ED5B9CF0C83A}" type="presOf" srcId="{2ECA1E98-E63B-459F-9105-F6E690E85A10}" destId="{1AAEE0EE-DD67-40CB-9060-75DF6AAEC32A}" srcOrd="1" destOrd="0" presId="urn:microsoft.com/office/officeart/2005/8/layout/list1"/>
    <dgm:cxn modelId="{CC28D63D-EC6E-48BC-8F0B-16D283094497}" type="presParOf" srcId="{F2F42CD2-FFA6-4BB2-90C7-C51B1C124317}" destId="{2406D723-3777-481E-90E0-C9FE6BCB1365}" srcOrd="0" destOrd="0" presId="urn:microsoft.com/office/officeart/2005/8/layout/list1"/>
    <dgm:cxn modelId="{727837F3-6BB1-445D-B893-D2F5BA561A1C}" type="presParOf" srcId="{2406D723-3777-481E-90E0-C9FE6BCB1365}" destId="{166E800C-D7AC-4357-A208-8DF8CAB3DF22}" srcOrd="0" destOrd="0" presId="urn:microsoft.com/office/officeart/2005/8/layout/list1"/>
    <dgm:cxn modelId="{FAF6AE7E-FBDC-4792-8C7E-15D21B33F64A}" type="presParOf" srcId="{2406D723-3777-481E-90E0-C9FE6BCB1365}" destId="{AC861BEF-CE06-4A17-8434-4567F30B9EFD}" srcOrd="1" destOrd="0" presId="urn:microsoft.com/office/officeart/2005/8/layout/list1"/>
    <dgm:cxn modelId="{ADAF881A-C661-4BB4-ABA4-C900A1ED8696}" type="presParOf" srcId="{F2F42CD2-FFA6-4BB2-90C7-C51B1C124317}" destId="{335859FE-9497-4AEB-8A64-A7A08309547F}" srcOrd="1" destOrd="0" presId="urn:microsoft.com/office/officeart/2005/8/layout/list1"/>
    <dgm:cxn modelId="{FB3EE426-5DDB-4D94-934B-3A50B0FEF6AD}" type="presParOf" srcId="{F2F42CD2-FFA6-4BB2-90C7-C51B1C124317}" destId="{B414A45E-4153-45B0-AAB3-6B9966A580BB}" srcOrd="2" destOrd="0" presId="urn:microsoft.com/office/officeart/2005/8/layout/list1"/>
    <dgm:cxn modelId="{F6121451-CC97-4545-980B-7EE78C2A9CD3}" type="presParOf" srcId="{F2F42CD2-FFA6-4BB2-90C7-C51B1C124317}" destId="{6CC0B606-6D84-4E9C-AD6A-BE1FDB3254AF}" srcOrd="3" destOrd="0" presId="urn:microsoft.com/office/officeart/2005/8/layout/list1"/>
    <dgm:cxn modelId="{3F414B9C-C7EF-47AA-BD25-49C8C4F0BBB9}" type="presParOf" srcId="{F2F42CD2-FFA6-4BB2-90C7-C51B1C124317}" destId="{D867902B-70DB-4A56-B04B-A4C0A320FF02}" srcOrd="4" destOrd="0" presId="urn:microsoft.com/office/officeart/2005/8/layout/list1"/>
    <dgm:cxn modelId="{0CBE7805-FAE2-4FAF-932F-D0ABB5BCADE0}" type="presParOf" srcId="{D867902B-70DB-4A56-B04B-A4C0A320FF02}" destId="{B6390E61-9FBA-44AC-9C59-4871E24C3AB3}" srcOrd="0" destOrd="0" presId="urn:microsoft.com/office/officeart/2005/8/layout/list1"/>
    <dgm:cxn modelId="{DDA05CEE-11BD-43A1-99B3-44B1083D4026}" type="presParOf" srcId="{D867902B-70DB-4A56-B04B-A4C0A320FF02}" destId="{669DAA2A-4A26-4F6C-A849-E178FB26E26F}" srcOrd="1" destOrd="0" presId="urn:microsoft.com/office/officeart/2005/8/layout/list1"/>
    <dgm:cxn modelId="{6732B558-3324-4C7A-A06B-7A77FEA045B0}" type="presParOf" srcId="{F2F42CD2-FFA6-4BB2-90C7-C51B1C124317}" destId="{2D603D0A-E553-41CE-A0AF-7CE6036A47F6}" srcOrd="5" destOrd="0" presId="urn:microsoft.com/office/officeart/2005/8/layout/list1"/>
    <dgm:cxn modelId="{5E06529A-11B6-4AAF-9368-987F7AB7EFC2}" type="presParOf" srcId="{F2F42CD2-FFA6-4BB2-90C7-C51B1C124317}" destId="{23B5A357-9685-42AD-8729-FA032E27336E}" srcOrd="6" destOrd="0" presId="urn:microsoft.com/office/officeart/2005/8/layout/list1"/>
    <dgm:cxn modelId="{45C44A75-A0B6-4929-B995-F857618EF79A}" type="presParOf" srcId="{F2F42CD2-FFA6-4BB2-90C7-C51B1C124317}" destId="{FBCAB4DB-C602-436E-8CB6-261FDC9AA485}" srcOrd="7" destOrd="0" presId="urn:microsoft.com/office/officeart/2005/8/layout/list1"/>
    <dgm:cxn modelId="{DE071A28-BC8E-475A-AA52-67D798123E59}" type="presParOf" srcId="{F2F42CD2-FFA6-4BB2-90C7-C51B1C124317}" destId="{4FFBEF28-9145-4510-A846-DA4FB1EBC3FB}" srcOrd="8" destOrd="0" presId="urn:microsoft.com/office/officeart/2005/8/layout/list1"/>
    <dgm:cxn modelId="{C4B4F611-6796-4737-8CAC-A0BA6B2C7FD1}" type="presParOf" srcId="{4FFBEF28-9145-4510-A846-DA4FB1EBC3FB}" destId="{9A635908-88CF-437D-A183-EEEDC540A86C}" srcOrd="0" destOrd="0" presId="urn:microsoft.com/office/officeart/2005/8/layout/list1"/>
    <dgm:cxn modelId="{E8D68924-77C0-49D7-9403-6F602271F734}" type="presParOf" srcId="{4FFBEF28-9145-4510-A846-DA4FB1EBC3FB}" destId="{1AAEE0EE-DD67-40CB-9060-75DF6AAEC32A}" srcOrd="1" destOrd="0" presId="urn:microsoft.com/office/officeart/2005/8/layout/list1"/>
    <dgm:cxn modelId="{D8CDFDDC-6DF3-4919-B53F-AC558637FD7E}" type="presParOf" srcId="{F2F42CD2-FFA6-4BB2-90C7-C51B1C124317}" destId="{7CEBF86A-C7D8-4901-99F1-1636A387F3D6}" srcOrd="9" destOrd="0" presId="urn:microsoft.com/office/officeart/2005/8/layout/list1"/>
    <dgm:cxn modelId="{2E2633DA-54DB-4DC8-BC40-5551BD800273}" type="presParOf" srcId="{F2F42CD2-FFA6-4BB2-90C7-C51B1C124317}" destId="{BF4D07E1-8174-4B36-93D8-00B345715033}" srcOrd="10" destOrd="0" presId="urn:microsoft.com/office/officeart/2005/8/layout/list1"/>
    <dgm:cxn modelId="{EBDBD3BE-2D86-44B2-980A-AD947DFF593D}" type="presParOf" srcId="{F2F42CD2-FFA6-4BB2-90C7-C51B1C124317}" destId="{174EA5AC-E2E6-4F58-A6A6-09058E6E83F2}" srcOrd="11" destOrd="0" presId="urn:microsoft.com/office/officeart/2005/8/layout/list1"/>
    <dgm:cxn modelId="{3DDD9C9B-EA0D-4361-9BC7-8298EE72D19B}" type="presParOf" srcId="{F2F42CD2-FFA6-4BB2-90C7-C51B1C124317}" destId="{F0172867-7EF2-436B-A170-1A9ABFC5472F}" srcOrd="12" destOrd="0" presId="urn:microsoft.com/office/officeart/2005/8/layout/list1"/>
    <dgm:cxn modelId="{607F038C-BECE-468D-B91C-8BC43E665EFB}" type="presParOf" srcId="{F0172867-7EF2-436B-A170-1A9ABFC5472F}" destId="{520D4EDF-3DFE-4163-B8AF-16752126A73A}" srcOrd="0" destOrd="0" presId="urn:microsoft.com/office/officeart/2005/8/layout/list1"/>
    <dgm:cxn modelId="{30929882-5963-4DBD-94D0-9FDDC894A1A1}" type="presParOf" srcId="{F0172867-7EF2-436B-A170-1A9ABFC5472F}" destId="{A5ADDFB8-E586-4C0F-9119-102C0C50A753}" srcOrd="1" destOrd="0" presId="urn:microsoft.com/office/officeart/2005/8/layout/list1"/>
    <dgm:cxn modelId="{82F6D255-EEBD-4225-9B8F-20E3915603D0}" type="presParOf" srcId="{F2F42CD2-FFA6-4BB2-90C7-C51B1C124317}" destId="{2DEEB584-DB92-4EF6-83AC-8048E40CCF90}" srcOrd="13" destOrd="0" presId="urn:microsoft.com/office/officeart/2005/8/layout/list1"/>
    <dgm:cxn modelId="{C5127678-FDAF-45BC-8144-8D1156ADF1BF}" type="presParOf" srcId="{F2F42CD2-FFA6-4BB2-90C7-C51B1C124317}" destId="{0412BCDB-0107-4C3E-B5FD-3C657C2605C8}"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1552DA-612A-429E-8377-798BF8B89E8B}" type="doc">
      <dgm:prSet loTypeId="urn:microsoft.com/office/officeart/2005/8/layout/hierarchy3" loCatId="list" qsTypeId="urn:microsoft.com/office/officeart/2005/8/quickstyle/simple3" qsCatId="simple" csTypeId="urn:microsoft.com/office/officeart/2005/8/colors/accent1_2" csCatId="accent1" phldr="1"/>
      <dgm:spPr/>
      <dgm:t>
        <a:bodyPr/>
        <a:lstStyle/>
        <a:p>
          <a:endParaRPr lang="zh-CN" altLang="en-US"/>
        </a:p>
      </dgm:t>
    </dgm:pt>
    <dgm:pt modelId="{9B833C80-54BC-4346-B65C-6D3CC98C2EB0}">
      <dgm:prSet phldrT="[文本]" custT="1">
        <dgm:style>
          <a:lnRef idx="0">
            <a:schemeClr val="accent1"/>
          </a:lnRef>
          <a:fillRef idx="3">
            <a:schemeClr val="accent1"/>
          </a:fillRef>
          <a:effectRef idx="3">
            <a:schemeClr val="accent1"/>
          </a:effectRef>
          <a:fontRef idx="minor">
            <a:schemeClr val="lt1"/>
          </a:fontRef>
        </dgm:style>
      </dgm:prSet>
      <dgm:spPr/>
      <dgm:t>
        <a:bodyPr/>
        <a:lstStyle/>
        <a:p>
          <a:r>
            <a:rPr lang="zh-CN" altLang="en-US" sz="2000" b="1" dirty="0" smtClean="0">
              <a:latin typeface="黑体" pitchFamily="49" charset="-122"/>
              <a:ea typeface="黑体" pitchFamily="49" charset="-122"/>
            </a:rPr>
            <a:t>搜索引擎</a:t>
          </a:r>
          <a:endParaRPr lang="zh-CN" altLang="en-US" sz="2000" b="1" dirty="0">
            <a:latin typeface="黑体" pitchFamily="49" charset="-122"/>
            <a:ea typeface="黑体" pitchFamily="49" charset="-122"/>
          </a:endParaRPr>
        </a:p>
      </dgm:t>
    </dgm:pt>
    <dgm:pt modelId="{FEB52091-3D5E-4F14-B51B-93F74DA523D4}" type="parTrans" cxnId="{DA8A28E0-5DCE-46E6-BDEB-089681436515}">
      <dgm:prSet/>
      <dgm:spPr/>
      <dgm:t>
        <a:bodyPr/>
        <a:lstStyle/>
        <a:p>
          <a:endParaRPr lang="zh-CN" altLang="en-US" sz="2000" b="1"/>
        </a:p>
      </dgm:t>
    </dgm:pt>
    <dgm:pt modelId="{2A68B8A2-24EA-41DA-ADE7-283535E204BC}" type="sibTrans" cxnId="{DA8A28E0-5DCE-46E6-BDEB-089681436515}">
      <dgm:prSet/>
      <dgm:spPr/>
      <dgm:t>
        <a:bodyPr/>
        <a:lstStyle/>
        <a:p>
          <a:endParaRPr lang="zh-CN" altLang="en-US" sz="2000" b="1"/>
        </a:p>
      </dgm:t>
    </dgm:pt>
    <dgm:pt modelId="{BDBFF18F-4BB0-45FC-96A0-DFFCC25C58A8}">
      <dgm:prSet phldrT="[文本]" custT="1">
        <dgm:style>
          <a:lnRef idx="0">
            <a:schemeClr val="accent2"/>
          </a:lnRef>
          <a:fillRef idx="3">
            <a:schemeClr val="accent2"/>
          </a:fillRef>
          <a:effectRef idx="3">
            <a:schemeClr val="accent2"/>
          </a:effectRef>
          <a:fontRef idx="minor">
            <a:schemeClr val="lt1"/>
          </a:fontRef>
        </dgm:style>
      </dgm:prSet>
      <dgm:spPr>
        <a:solidFill>
          <a:srgbClr val="C00000"/>
        </a:solidFill>
      </dgm:spPr>
      <dgm:t>
        <a:bodyPr/>
        <a:lstStyle/>
        <a:p>
          <a:r>
            <a:rPr lang="zh-CN" altLang="en-US" sz="2000" b="1" dirty="0" smtClean="0">
              <a:solidFill>
                <a:schemeClr val="bg1"/>
              </a:solidFill>
              <a:latin typeface="黑体" pitchFamily="49" charset="-122"/>
              <a:ea typeface="黑体" pitchFamily="49" charset="-122"/>
            </a:rPr>
            <a:t>第一代</a:t>
          </a:r>
          <a:endParaRPr lang="zh-CN" altLang="en-US" sz="2000" b="1" dirty="0">
            <a:solidFill>
              <a:schemeClr val="bg1"/>
            </a:solidFill>
            <a:latin typeface="黑体" pitchFamily="49" charset="-122"/>
            <a:ea typeface="黑体" pitchFamily="49" charset="-122"/>
          </a:endParaRPr>
        </a:p>
      </dgm:t>
    </dgm:pt>
    <dgm:pt modelId="{1B857E4C-AA47-48C9-9956-27CDD22AC15E}" type="parTrans" cxnId="{412FD501-FB9F-4D8F-B76A-126C77CE18AB}">
      <dgm:prSet/>
      <dgm:spPr/>
      <dgm:t>
        <a:bodyPr/>
        <a:lstStyle/>
        <a:p>
          <a:endParaRPr lang="zh-CN" altLang="en-US" sz="2000" b="1"/>
        </a:p>
      </dgm:t>
    </dgm:pt>
    <dgm:pt modelId="{800EDE6A-2F05-43E3-8385-7D3B73D74E28}" type="sibTrans" cxnId="{412FD501-FB9F-4D8F-B76A-126C77CE18AB}">
      <dgm:prSet/>
      <dgm:spPr/>
      <dgm:t>
        <a:bodyPr/>
        <a:lstStyle/>
        <a:p>
          <a:endParaRPr lang="zh-CN" altLang="en-US" sz="2000" b="1"/>
        </a:p>
      </dgm:t>
    </dgm:pt>
    <dgm:pt modelId="{BDB8E3BE-5D02-4CA4-9384-BB3B2AD74CC5}">
      <dgm:prSet phldrT="[文本]" custT="1"/>
      <dgm:spPr>
        <a:ln>
          <a:solidFill>
            <a:srgbClr val="7030A0"/>
          </a:solidFill>
        </a:ln>
      </dgm:spPr>
      <dgm:t>
        <a:bodyPr/>
        <a:lstStyle/>
        <a:p>
          <a:r>
            <a:rPr lang="zh-CN" altLang="en-US" sz="2000" b="1" dirty="0" smtClean="0">
              <a:solidFill>
                <a:srgbClr val="7030A0"/>
              </a:solidFill>
              <a:latin typeface="黑体" pitchFamily="49" charset="-122"/>
              <a:ea typeface="黑体" pitchFamily="49" charset="-122"/>
            </a:rPr>
            <a:t>第三代</a:t>
          </a:r>
          <a:endParaRPr lang="zh-CN" altLang="en-US" sz="2000" b="1" dirty="0">
            <a:solidFill>
              <a:srgbClr val="7030A0"/>
            </a:solidFill>
            <a:latin typeface="黑体" pitchFamily="49" charset="-122"/>
            <a:ea typeface="黑体" pitchFamily="49" charset="-122"/>
          </a:endParaRPr>
        </a:p>
      </dgm:t>
    </dgm:pt>
    <dgm:pt modelId="{98483F64-443C-4446-ADF3-A443BE54F1A8}" type="parTrans" cxnId="{DCB028D0-BB41-41CD-B2A9-31030D2F524E}">
      <dgm:prSet/>
      <dgm:spPr/>
      <dgm:t>
        <a:bodyPr/>
        <a:lstStyle/>
        <a:p>
          <a:endParaRPr lang="zh-CN" altLang="en-US" sz="2000" b="1"/>
        </a:p>
      </dgm:t>
    </dgm:pt>
    <dgm:pt modelId="{CAD48B67-7D54-4832-85F2-14F3A6A32F40}" type="sibTrans" cxnId="{DCB028D0-BB41-41CD-B2A9-31030D2F524E}">
      <dgm:prSet/>
      <dgm:spPr/>
      <dgm:t>
        <a:bodyPr/>
        <a:lstStyle/>
        <a:p>
          <a:endParaRPr lang="zh-CN" altLang="en-US" sz="2000" b="1"/>
        </a:p>
      </dgm:t>
    </dgm:pt>
    <dgm:pt modelId="{3B8A812C-02B0-4446-80DF-19FABB8D2B4F}">
      <dgm:prSet phldrT="[文本]" custT="1"/>
      <dgm:spPr>
        <a:ln w="9525">
          <a:solidFill>
            <a:srgbClr val="7030A0"/>
          </a:solidFill>
        </a:ln>
      </dgm:spPr>
      <dgm:t>
        <a:bodyPr/>
        <a:lstStyle/>
        <a:p>
          <a:r>
            <a:rPr lang="zh-CN" altLang="en-US" sz="2000" b="1" dirty="0" smtClean="0">
              <a:solidFill>
                <a:srgbClr val="7030A0"/>
              </a:solidFill>
              <a:latin typeface="黑体" pitchFamily="49" charset="-122"/>
              <a:ea typeface="黑体" pitchFamily="49" charset="-122"/>
            </a:rPr>
            <a:t>第二代</a:t>
          </a:r>
          <a:endParaRPr lang="zh-CN" altLang="en-US" sz="2000" b="1" dirty="0">
            <a:solidFill>
              <a:srgbClr val="7030A0"/>
            </a:solidFill>
            <a:latin typeface="黑体" pitchFamily="49" charset="-122"/>
            <a:ea typeface="黑体" pitchFamily="49" charset="-122"/>
          </a:endParaRPr>
        </a:p>
      </dgm:t>
    </dgm:pt>
    <dgm:pt modelId="{28816FCB-6A62-419B-B43C-4606F5655A2C}" type="parTrans" cxnId="{66180360-2B90-4F9C-947D-6D91A720B327}">
      <dgm:prSet/>
      <dgm:spPr/>
      <dgm:t>
        <a:bodyPr/>
        <a:lstStyle/>
        <a:p>
          <a:endParaRPr lang="zh-CN" altLang="en-US" sz="2000" b="1"/>
        </a:p>
      </dgm:t>
    </dgm:pt>
    <dgm:pt modelId="{0905C4D1-7619-456D-A446-24291E6317A3}" type="sibTrans" cxnId="{66180360-2B90-4F9C-947D-6D91A720B327}">
      <dgm:prSet/>
      <dgm:spPr/>
      <dgm:t>
        <a:bodyPr/>
        <a:lstStyle/>
        <a:p>
          <a:endParaRPr lang="zh-CN" altLang="en-US" sz="2000" b="1"/>
        </a:p>
      </dgm:t>
    </dgm:pt>
    <dgm:pt modelId="{5CCB5FA6-4386-44C4-AB15-77BDC3878EA5}" type="pres">
      <dgm:prSet presAssocID="{B81552DA-612A-429E-8377-798BF8B89E8B}" presName="diagram" presStyleCnt="0">
        <dgm:presLayoutVars>
          <dgm:chPref val="1"/>
          <dgm:dir/>
          <dgm:animOne val="branch"/>
          <dgm:animLvl val="lvl"/>
          <dgm:resizeHandles/>
        </dgm:presLayoutVars>
      </dgm:prSet>
      <dgm:spPr/>
      <dgm:t>
        <a:bodyPr/>
        <a:lstStyle/>
        <a:p>
          <a:endParaRPr lang="zh-CN" altLang="en-US"/>
        </a:p>
      </dgm:t>
    </dgm:pt>
    <dgm:pt modelId="{289E867B-2A0C-4189-8FDA-067F1B6D234B}" type="pres">
      <dgm:prSet presAssocID="{9B833C80-54BC-4346-B65C-6D3CC98C2EB0}" presName="root" presStyleCnt="0"/>
      <dgm:spPr/>
    </dgm:pt>
    <dgm:pt modelId="{17AE5DAD-D800-4CF6-BEE4-717B56333A93}" type="pres">
      <dgm:prSet presAssocID="{9B833C80-54BC-4346-B65C-6D3CC98C2EB0}" presName="rootComposite" presStyleCnt="0"/>
      <dgm:spPr/>
    </dgm:pt>
    <dgm:pt modelId="{025E954A-2934-46EE-83C3-FD21EF4D5694}" type="pres">
      <dgm:prSet presAssocID="{9B833C80-54BC-4346-B65C-6D3CC98C2EB0}" presName="rootText" presStyleLbl="node1" presStyleIdx="0" presStyleCnt="1" custScaleX="186592"/>
      <dgm:spPr/>
      <dgm:t>
        <a:bodyPr/>
        <a:lstStyle/>
        <a:p>
          <a:endParaRPr lang="zh-CN" altLang="en-US"/>
        </a:p>
      </dgm:t>
    </dgm:pt>
    <dgm:pt modelId="{BD230784-4BAD-456B-A2FC-290E23562DAD}" type="pres">
      <dgm:prSet presAssocID="{9B833C80-54BC-4346-B65C-6D3CC98C2EB0}" presName="rootConnector" presStyleLbl="node1" presStyleIdx="0" presStyleCnt="1"/>
      <dgm:spPr/>
      <dgm:t>
        <a:bodyPr/>
        <a:lstStyle/>
        <a:p>
          <a:endParaRPr lang="zh-CN" altLang="en-US"/>
        </a:p>
      </dgm:t>
    </dgm:pt>
    <dgm:pt modelId="{C21EDFE8-242E-418E-82DB-D44E54E6A317}" type="pres">
      <dgm:prSet presAssocID="{9B833C80-54BC-4346-B65C-6D3CC98C2EB0}" presName="childShape" presStyleCnt="0"/>
      <dgm:spPr/>
    </dgm:pt>
    <dgm:pt modelId="{1D93B4D9-389E-4CC0-8D6B-08F7EAE2AA29}" type="pres">
      <dgm:prSet presAssocID="{1B857E4C-AA47-48C9-9956-27CDD22AC15E}" presName="Name13" presStyleLbl="parChTrans1D2" presStyleIdx="0" presStyleCnt="3"/>
      <dgm:spPr/>
      <dgm:t>
        <a:bodyPr/>
        <a:lstStyle/>
        <a:p>
          <a:endParaRPr lang="zh-CN" altLang="en-US"/>
        </a:p>
      </dgm:t>
    </dgm:pt>
    <dgm:pt modelId="{26B64000-FAE4-4DE5-B118-2CF232B688BB}" type="pres">
      <dgm:prSet presAssocID="{BDBFF18F-4BB0-45FC-96A0-DFFCC25C58A8}" presName="childText" presStyleLbl="bgAcc1" presStyleIdx="0" presStyleCnt="3" custScaleX="206802">
        <dgm:presLayoutVars>
          <dgm:bulletEnabled val="1"/>
        </dgm:presLayoutVars>
      </dgm:prSet>
      <dgm:spPr/>
      <dgm:t>
        <a:bodyPr/>
        <a:lstStyle/>
        <a:p>
          <a:endParaRPr lang="zh-CN" altLang="en-US"/>
        </a:p>
      </dgm:t>
    </dgm:pt>
    <dgm:pt modelId="{517BBF6B-18BE-41F1-9356-036D0B9A470A}" type="pres">
      <dgm:prSet presAssocID="{28816FCB-6A62-419B-B43C-4606F5655A2C}" presName="Name13" presStyleLbl="parChTrans1D2" presStyleIdx="1" presStyleCnt="3"/>
      <dgm:spPr/>
      <dgm:t>
        <a:bodyPr/>
        <a:lstStyle/>
        <a:p>
          <a:endParaRPr lang="zh-CN" altLang="en-US"/>
        </a:p>
      </dgm:t>
    </dgm:pt>
    <dgm:pt modelId="{33719A6A-9CDC-4128-AA2E-AD5F03D9FEDA}" type="pres">
      <dgm:prSet presAssocID="{3B8A812C-02B0-4446-80DF-19FABB8D2B4F}" presName="childText" presStyleLbl="bgAcc1" presStyleIdx="1" presStyleCnt="3" custScaleX="206802">
        <dgm:presLayoutVars>
          <dgm:bulletEnabled val="1"/>
        </dgm:presLayoutVars>
      </dgm:prSet>
      <dgm:spPr/>
      <dgm:t>
        <a:bodyPr/>
        <a:lstStyle/>
        <a:p>
          <a:endParaRPr lang="zh-CN" altLang="en-US"/>
        </a:p>
      </dgm:t>
    </dgm:pt>
    <dgm:pt modelId="{8671DAE5-223C-41D7-9089-F6B7FABF94FE}" type="pres">
      <dgm:prSet presAssocID="{98483F64-443C-4446-ADF3-A443BE54F1A8}" presName="Name13" presStyleLbl="parChTrans1D2" presStyleIdx="2" presStyleCnt="3"/>
      <dgm:spPr/>
      <dgm:t>
        <a:bodyPr/>
        <a:lstStyle/>
        <a:p>
          <a:endParaRPr lang="zh-CN" altLang="en-US"/>
        </a:p>
      </dgm:t>
    </dgm:pt>
    <dgm:pt modelId="{00574932-44F8-4C29-9DA6-DABE4F2C0D16}" type="pres">
      <dgm:prSet presAssocID="{BDB8E3BE-5D02-4CA4-9384-BB3B2AD74CC5}" presName="childText" presStyleLbl="bgAcc1" presStyleIdx="2" presStyleCnt="3" custScaleX="206802">
        <dgm:presLayoutVars>
          <dgm:bulletEnabled val="1"/>
        </dgm:presLayoutVars>
      </dgm:prSet>
      <dgm:spPr/>
      <dgm:t>
        <a:bodyPr/>
        <a:lstStyle/>
        <a:p>
          <a:endParaRPr lang="zh-CN" altLang="en-US"/>
        </a:p>
      </dgm:t>
    </dgm:pt>
  </dgm:ptLst>
  <dgm:cxnLst>
    <dgm:cxn modelId="{846D3425-3FCC-4D93-9527-D105C2851849}" type="presOf" srcId="{28816FCB-6A62-419B-B43C-4606F5655A2C}" destId="{517BBF6B-18BE-41F1-9356-036D0B9A470A}" srcOrd="0" destOrd="0" presId="urn:microsoft.com/office/officeart/2005/8/layout/hierarchy3"/>
    <dgm:cxn modelId="{D6ECEFAC-5808-4BA6-9B77-24D2931F0B3F}" type="presOf" srcId="{BDB8E3BE-5D02-4CA4-9384-BB3B2AD74CC5}" destId="{00574932-44F8-4C29-9DA6-DABE4F2C0D16}" srcOrd="0" destOrd="0" presId="urn:microsoft.com/office/officeart/2005/8/layout/hierarchy3"/>
    <dgm:cxn modelId="{486FD9E2-E55F-4F14-AA9E-64C55439C0A4}" type="presOf" srcId="{B81552DA-612A-429E-8377-798BF8B89E8B}" destId="{5CCB5FA6-4386-44C4-AB15-77BDC3878EA5}" srcOrd="0" destOrd="0" presId="urn:microsoft.com/office/officeart/2005/8/layout/hierarchy3"/>
    <dgm:cxn modelId="{8B1C2084-8043-4E88-A02B-FAF481D55029}" type="presOf" srcId="{BDBFF18F-4BB0-45FC-96A0-DFFCC25C58A8}" destId="{26B64000-FAE4-4DE5-B118-2CF232B688BB}" srcOrd="0" destOrd="0" presId="urn:microsoft.com/office/officeart/2005/8/layout/hierarchy3"/>
    <dgm:cxn modelId="{66180360-2B90-4F9C-947D-6D91A720B327}" srcId="{9B833C80-54BC-4346-B65C-6D3CC98C2EB0}" destId="{3B8A812C-02B0-4446-80DF-19FABB8D2B4F}" srcOrd="1" destOrd="0" parTransId="{28816FCB-6A62-419B-B43C-4606F5655A2C}" sibTransId="{0905C4D1-7619-456D-A446-24291E6317A3}"/>
    <dgm:cxn modelId="{412FD501-FB9F-4D8F-B76A-126C77CE18AB}" srcId="{9B833C80-54BC-4346-B65C-6D3CC98C2EB0}" destId="{BDBFF18F-4BB0-45FC-96A0-DFFCC25C58A8}" srcOrd="0" destOrd="0" parTransId="{1B857E4C-AA47-48C9-9956-27CDD22AC15E}" sibTransId="{800EDE6A-2F05-43E3-8385-7D3B73D74E28}"/>
    <dgm:cxn modelId="{DCB028D0-BB41-41CD-B2A9-31030D2F524E}" srcId="{9B833C80-54BC-4346-B65C-6D3CC98C2EB0}" destId="{BDB8E3BE-5D02-4CA4-9384-BB3B2AD74CC5}" srcOrd="2" destOrd="0" parTransId="{98483F64-443C-4446-ADF3-A443BE54F1A8}" sibTransId="{CAD48B67-7D54-4832-85F2-14F3A6A32F40}"/>
    <dgm:cxn modelId="{DA8A28E0-5DCE-46E6-BDEB-089681436515}" srcId="{B81552DA-612A-429E-8377-798BF8B89E8B}" destId="{9B833C80-54BC-4346-B65C-6D3CC98C2EB0}" srcOrd="0" destOrd="0" parTransId="{FEB52091-3D5E-4F14-B51B-93F74DA523D4}" sibTransId="{2A68B8A2-24EA-41DA-ADE7-283535E204BC}"/>
    <dgm:cxn modelId="{832549D7-BE15-442E-AD35-4BF1663CE9D8}" type="presOf" srcId="{9B833C80-54BC-4346-B65C-6D3CC98C2EB0}" destId="{BD230784-4BAD-456B-A2FC-290E23562DAD}" srcOrd="1" destOrd="0" presId="urn:microsoft.com/office/officeart/2005/8/layout/hierarchy3"/>
    <dgm:cxn modelId="{DC1D18AD-1737-44A9-B16A-1998B968F85B}" type="presOf" srcId="{3B8A812C-02B0-4446-80DF-19FABB8D2B4F}" destId="{33719A6A-9CDC-4128-AA2E-AD5F03D9FEDA}" srcOrd="0" destOrd="0" presId="urn:microsoft.com/office/officeart/2005/8/layout/hierarchy3"/>
    <dgm:cxn modelId="{E5916B25-90CB-4AA6-BF5D-70E0CD910B95}" type="presOf" srcId="{98483F64-443C-4446-ADF3-A443BE54F1A8}" destId="{8671DAE5-223C-41D7-9089-F6B7FABF94FE}" srcOrd="0" destOrd="0" presId="urn:microsoft.com/office/officeart/2005/8/layout/hierarchy3"/>
    <dgm:cxn modelId="{C3107B66-DAAF-4469-B4AF-3333B3922D51}" type="presOf" srcId="{9B833C80-54BC-4346-B65C-6D3CC98C2EB0}" destId="{025E954A-2934-46EE-83C3-FD21EF4D5694}" srcOrd="0" destOrd="0" presId="urn:microsoft.com/office/officeart/2005/8/layout/hierarchy3"/>
    <dgm:cxn modelId="{99948624-B120-41B2-A897-697361B21025}" type="presOf" srcId="{1B857E4C-AA47-48C9-9956-27CDD22AC15E}" destId="{1D93B4D9-389E-4CC0-8D6B-08F7EAE2AA29}" srcOrd="0" destOrd="0" presId="urn:microsoft.com/office/officeart/2005/8/layout/hierarchy3"/>
    <dgm:cxn modelId="{A18F0CE3-C16D-4BA3-BF61-CA1A4FCB9660}" type="presParOf" srcId="{5CCB5FA6-4386-44C4-AB15-77BDC3878EA5}" destId="{289E867B-2A0C-4189-8FDA-067F1B6D234B}" srcOrd="0" destOrd="0" presId="urn:microsoft.com/office/officeart/2005/8/layout/hierarchy3"/>
    <dgm:cxn modelId="{0EED453C-DE72-437E-86AB-A8658A84EDDC}" type="presParOf" srcId="{289E867B-2A0C-4189-8FDA-067F1B6D234B}" destId="{17AE5DAD-D800-4CF6-BEE4-717B56333A93}" srcOrd="0" destOrd="0" presId="urn:microsoft.com/office/officeart/2005/8/layout/hierarchy3"/>
    <dgm:cxn modelId="{809B871C-03EA-4698-B2EA-9336E21D7F55}" type="presParOf" srcId="{17AE5DAD-D800-4CF6-BEE4-717B56333A93}" destId="{025E954A-2934-46EE-83C3-FD21EF4D5694}" srcOrd="0" destOrd="0" presId="urn:microsoft.com/office/officeart/2005/8/layout/hierarchy3"/>
    <dgm:cxn modelId="{2F1CA496-A93C-4B70-94F7-618917B0D4A3}" type="presParOf" srcId="{17AE5DAD-D800-4CF6-BEE4-717B56333A93}" destId="{BD230784-4BAD-456B-A2FC-290E23562DAD}" srcOrd="1" destOrd="0" presId="urn:microsoft.com/office/officeart/2005/8/layout/hierarchy3"/>
    <dgm:cxn modelId="{399CAB35-C05A-4518-ACE3-8C42E1DF166A}" type="presParOf" srcId="{289E867B-2A0C-4189-8FDA-067F1B6D234B}" destId="{C21EDFE8-242E-418E-82DB-D44E54E6A317}" srcOrd="1" destOrd="0" presId="urn:microsoft.com/office/officeart/2005/8/layout/hierarchy3"/>
    <dgm:cxn modelId="{23A5AE71-3F25-42CB-8813-BC307CC7DDC6}" type="presParOf" srcId="{C21EDFE8-242E-418E-82DB-D44E54E6A317}" destId="{1D93B4D9-389E-4CC0-8D6B-08F7EAE2AA29}" srcOrd="0" destOrd="0" presId="urn:microsoft.com/office/officeart/2005/8/layout/hierarchy3"/>
    <dgm:cxn modelId="{BD9F34C4-4593-4A5D-B369-9A3D7A0AA01A}" type="presParOf" srcId="{C21EDFE8-242E-418E-82DB-D44E54E6A317}" destId="{26B64000-FAE4-4DE5-B118-2CF232B688BB}" srcOrd="1" destOrd="0" presId="urn:microsoft.com/office/officeart/2005/8/layout/hierarchy3"/>
    <dgm:cxn modelId="{DF1E1D0D-63AD-48C9-A979-C5BA503F42BA}" type="presParOf" srcId="{C21EDFE8-242E-418E-82DB-D44E54E6A317}" destId="{517BBF6B-18BE-41F1-9356-036D0B9A470A}" srcOrd="2" destOrd="0" presId="urn:microsoft.com/office/officeart/2005/8/layout/hierarchy3"/>
    <dgm:cxn modelId="{279D3F79-679E-449B-BB3D-F57B1181E997}" type="presParOf" srcId="{C21EDFE8-242E-418E-82DB-D44E54E6A317}" destId="{33719A6A-9CDC-4128-AA2E-AD5F03D9FEDA}" srcOrd="3" destOrd="0" presId="urn:microsoft.com/office/officeart/2005/8/layout/hierarchy3"/>
    <dgm:cxn modelId="{F9C2CEC9-3D65-4620-B402-43E6A045F368}" type="presParOf" srcId="{C21EDFE8-242E-418E-82DB-D44E54E6A317}" destId="{8671DAE5-223C-41D7-9089-F6B7FABF94FE}" srcOrd="4" destOrd="0" presId="urn:microsoft.com/office/officeart/2005/8/layout/hierarchy3"/>
    <dgm:cxn modelId="{C38A99FA-F2F6-4E84-A22D-992A04E784BD}" type="presParOf" srcId="{C21EDFE8-242E-418E-82DB-D44E54E6A317}" destId="{00574932-44F8-4C29-9DA6-DABE4F2C0D16}"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1552DA-612A-429E-8377-798BF8B89E8B}" type="doc">
      <dgm:prSet loTypeId="urn:microsoft.com/office/officeart/2005/8/layout/hierarchy3" loCatId="list" qsTypeId="urn:microsoft.com/office/officeart/2005/8/quickstyle/simple3" qsCatId="simple" csTypeId="urn:microsoft.com/office/officeart/2005/8/colors/accent1_2" csCatId="accent1" phldr="1"/>
      <dgm:spPr/>
      <dgm:t>
        <a:bodyPr/>
        <a:lstStyle/>
        <a:p>
          <a:endParaRPr lang="zh-CN" altLang="en-US"/>
        </a:p>
      </dgm:t>
    </dgm:pt>
    <dgm:pt modelId="{9B833C80-54BC-4346-B65C-6D3CC98C2EB0}">
      <dgm:prSet phldrT="[文本]" custT="1">
        <dgm:style>
          <a:lnRef idx="0">
            <a:schemeClr val="accent1"/>
          </a:lnRef>
          <a:fillRef idx="3">
            <a:schemeClr val="accent1"/>
          </a:fillRef>
          <a:effectRef idx="3">
            <a:schemeClr val="accent1"/>
          </a:effectRef>
          <a:fontRef idx="minor">
            <a:schemeClr val="lt1"/>
          </a:fontRef>
        </dgm:style>
      </dgm:prSet>
      <dgm:spPr/>
      <dgm:t>
        <a:bodyPr/>
        <a:lstStyle/>
        <a:p>
          <a:r>
            <a:rPr lang="zh-CN" altLang="en-US" sz="2000" b="1" dirty="0" smtClean="0">
              <a:latin typeface="黑体" pitchFamily="49" charset="-122"/>
              <a:ea typeface="黑体" pitchFamily="49" charset="-122"/>
            </a:rPr>
            <a:t>搜索引擎</a:t>
          </a:r>
          <a:endParaRPr lang="zh-CN" altLang="en-US" sz="2000" b="1" dirty="0">
            <a:latin typeface="黑体" pitchFamily="49" charset="-122"/>
            <a:ea typeface="黑体" pitchFamily="49" charset="-122"/>
          </a:endParaRPr>
        </a:p>
      </dgm:t>
    </dgm:pt>
    <dgm:pt modelId="{FEB52091-3D5E-4F14-B51B-93F74DA523D4}" type="parTrans" cxnId="{DA8A28E0-5DCE-46E6-BDEB-089681436515}">
      <dgm:prSet/>
      <dgm:spPr/>
      <dgm:t>
        <a:bodyPr/>
        <a:lstStyle/>
        <a:p>
          <a:endParaRPr lang="zh-CN" altLang="en-US" sz="2000" b="1"/>
        </a:p>
      </dgm:t>
    </dgm:pt>
    <dgm:pt modelId="{2A68B8A2-24EA-41DA-ADE7-283535E204BC}" type="sibTrans" cxnId="{DA8A28E0-5DCE-46E6-BDEB-089681436515}">
      <dgm:prSet/>
      <dgm:spPr/>
      <dgm:t>
        <a:bodyPr/>
        <a:lstStyle/>
        <a:p>
          <a:endParaRPr lang="zh-CN" altLang="en-US" sz="2000" b="1"/>
        </a:p>
      </dgm:t>
    </dgm:pt>
    <dgm:pt modelId="{BDBFF18F-4BB0-45FC-96A0-DFFCC25C58A8}">
      <dgm:prSet phldrT="[文本]" custT="1">
        <dgm:style>
          <a:lnRef idx="0">
            <a:schemeClr val="accent2"/>
          </a:lnRef>
          <a:fillRef idx="3">
            <a:schemeClr val="accent2"/>
          </a:fillRef>
          <a:effectRef idx="3">
            <a:schemeClr val="accent2"/>
          </a:effectRef>
          <a:fontRef idx="minor">
            <a:schemeClr val="lt1"/>
          </a:fontRef>
        </dgm:style>
      </dgm:prSet>
      <dgm:spPr>
        <a:solidFill>
          <a:schemeClr val="bg1"/>
        </a:solidFill>
        <a:ln>
          <a:solidFill>
            <a:srgbClr val="7030A0"/>
          </a:solidFill>
        </a:ln>
      </dgm:spPr>
      <dgm:t>
        <a:bodyPr/>
        <a:lstStyle/>
        <a:p>
          <a:r>
            <a:rPr lang="zh-CN" altLang="en-US" sz="2000" b="1" dirty="0" smtClean="0">
              <a:solidFill>
                <a:srgbClr val="7030A0"/>
              </a:solidFill>
              <a:latin typeface="黑体" pitchFamily="49" charset="-122"/>
              <a:ea typeface="黑体" pitchFamily="49" charset="-122"/>
            </a:rPr>
            <a:t>第一代</a:t>
          </a:r>
          <a:endParaRPr lang="zh-CN" altLang="en-US" sz="2000" b="1" dirty="0">
            <a:solidFill>
              <a:srgbClr val="7030A0"/>
            </a:solidFill>
            <a:latin typeface="黑体" pitchFamily="49" charset="-122"/>
            <a:ea typeface="黑体" pitchFamily="49" charset="-122"/>
          </a:endParaRPr>
        </a:p>
      </dgm:t>
    </dgm:pt>
    <dgm:pt modelId="{1B857E4C-AA47-48C9-9956-27CDD22AC15E}" type="parTrans" cxnId="{412FD501-FB9F-4D8F-B76A-126C77CE18AB}">
      <dgm:prSet/>
      <dgm:spPr/>
      <dgm:t>
        <a:bodyPr/>
        <a:lstStyle/>
        <a:p>
          <a:endParaRPr lang="zh-CN" altLang="en-US" sz="2000" b="1"/>
        </a:p>
      </dgm:t>
    </dgm:pt>
    <dgm:pt modelId="{800EDE6A-2F05-43E3-8385-7D3B73D74E28}" type="sibTrans" cxnId="{412FD501-FB9F-4D8F-B76A-126C77CE18AB}">
      <dgm:prSet/>
      <dgm:spPr/>
      <dgm:t>
        <a:bodyPr/>
        <a:lstStyle/>
        <a:p>
          <a:endParaRPr lang="zh-CN" altLang="en-US" sz="2000" b="1"/>
        </a:p>
      </dgm:t>
    </dgm:pt>
    <dgm:pt modelId="{BDB8E3BE-5D02-4CA4-9384-BB3B2AD74CC5}">
      <dgm:prSet phldrT="[文本]" custT="1"/>
      <dgm:spPr>
        <a:ln>
          <a:solidFill>
            <a:srgbClr val="7030A0"/>
          </a:solidFill>
        </a:ln>
      </dgm:spPr>
      <dgm:t>
        <a:bodyPr/>
        <a:lstStyle/>
        <a:p>
          <a:r>
            <a:rPr lang="zh-CN" altLang="en-US" sz="2000" b="1" dirty="0" smtClean="0">
              <a:solidFill>
                <a:srgbClr val="7030A0"/>
              </a:solidFill>
              <a:latin typeface="黑体" pitchFamily="49" charset="-122"/>
              <a:ea typeface="黑体" pitchFamily="49" charset="-122"/>
            </a:rPr>
            <a:t>第三代</a:t>
          </a:r>
          <a:endParaRPr lang="zh-CN" altLang="en-US" sz="2000" b="1" dirty="0">
            <a:solidFill>
              <a:srgbClr val="7030A0"/>
            </a:solidFill>
            <a:latin typeface="黑体" pitchFamily="49" charset="-122"/>
            <a:ea typeface="黑体" pitchFamily="49" charset="-122"/>
          </a:endParaRPr>
        </a:p>
      </dgm:t>
    </dgm:pt>
    <dgm:pt modelId="{98483F64-443C-4446-ADF3-A443BE54F1A8}" type="parTrans" cxnId="{DCB028D0-BB41-41CD-B2A9-31030D2F524E}">
      <dgm:prSet/>
      <dgm:spPr/>
      <dgm:t>
        <a:bodyPr/>
        <a:lstStyle/>
        <a:p>
          <a:endParaRPr lang="zh-CN" altLang="en-US" sz="2000" b="1"/>
        </a:p>
      </dgm:t>
    </dgm:pt>
    <dgm:pt modelId="{CAD48B67-7D54-4832-85F2-14F3A6A32F40}" type="sibTrans" cxnId="{DCB028D0-BB41-41CD-B2A9-31030D2F524E}">
      <dgm:prSet/>
      <dgm:spPr/>
      <dgm:t>
        <a:bodyPr/>
        <a:lstStyle/>
        <a:p>
          <a:endParaRPr lang="zh-CN" altLang="en-US" sz="2000" b="1"/>
        </a:p>
      </dgm:t>
    </dgm:pt>
    <dgm:pt modelId="{3B8A812C-02B0-4446-80DF-19FABB8D2B4F}">
      <dgm:prSet phldrT="[文本]" custT="1">
        <dgm:style>
          <a:lnRef idx="0">
            <a:schemeClr val="accent1"/>
          </a:lnRef>
          <a:fillRef idx="3">
            <a:schemeClr val="accent1"/>
          </a:fillRef>
          <a:effectRef idx="3">
            <a:schemeClr val="accent1"/>
          </a:effectRef>
          <a:fontRef idx="minor">
            <a:schemeClr val="lt1"/>
          </a:fontRef>
        </dgm:style>
      </dgm:prSet>
      <dgm:spPr>
        <a:solidFill>
          <a:srgbClr val="C00000"/>
        </a:solidFill>
        <a:ln/>
      </dgm:spPr>
      <dgm:t>
        <a:bodyPr/>
        <a:lstStyle/>
        <a:p>
          <a:r>
            <a:rPr lang="zh-CN" altLang="en-US" sz="2000" b="1" dirty="0" smtClean="0">
              <a:solidFill>
                <a:schemeClr val="bg1"/>
              </a:solidFill>
              <a:latin typeface="黑体" pitchFamily="49" charset="-122"/>
              <a:ea typeface="黑体" pitchFamily="49" charset="-122"/>
            </a:rPr>
            <a:t>第二代</a:t>
          </a:r>
          <a:endParaRPr lang="zh-CN" altLang="en-US" sz="2000" b="1" dirty="0">
            <a:solidFill>
              <a:schemeClr val="bg1"/>
            </a:solidFill>
            <a:latin typeface="黑体" pitchFamily="49" charset="-122"/>
            <a:ea typeface="黑体" pitchFamily="49" charset="-122"/>
          </a:endParaRPr>
        </a:p>
      </dgm:t>
    </dgm:pt>
    <dgm:pt modelId="{28816FCB-6A62-419B-B43C-4606F5655A2C}" type="parTrans" cxnId="{66180360-2B90-4F9C-947D-6D91A720B327}">
      <dgm:prSet/>
      <dgm:spPr/>
      <dgm:t>
        <a:bodyPr/>
        <a:lstStyle/>
        <a:p>
          <a:endParaRPr lang="zh-CN" altLang="en-US" sz="2000" b="1"/>
        </a:p>
      </dgm:t>
    </dgm:pt>
    <dgm:pt modelId="{0905C4D1-7619-456D-A446-24291E6317A3}" type="sibTrans" cxnId="{66180360-2B90-4F9C-947D-6D91A720B327}">
      <dgm:prSet/>
      <dgm:spPr/>
      <dgm:t>
        <a:bodyPr/>
        <a:lstStyle/>
        <a:p>
          <a:endParaRPr lang="zh-CN" altLang="en-US" sz="2000" b="1"/>
        </a:p>
      </dgm:t>
    </dgm:pt>
    <dgm:pt modelId="{5CCB5FA6-4386-44C4-AB15-77BDC3878EA5}" type="pres">
      <dgm:prSet presAssocID="{B81552DA-612A-429E-8377-798BF8B89E8B}" presName="diagram" presStyleCnt="0">
        <dgm:presLayoutVars>
          <dgm:chPref val="1"/>
          <dgm:dir/>
          <dgm:animOne val="branch"/>
          <dgm:animLvl val="lvl"/>
          <dgm:resizeHandles/>
        </dgm:presLayoutVars>
      </dgm:prSet>
      <dgm:spPr/>
      <dgm:t>
        <a:bodyPr/>
        <a:lstStyle/>
        <a:p>
          <a:endParaRPr lang="zh-CN" altLang="en-US"/>
        </a:p>
      </dgm:t>
    </dgm:pt>
    <dgm:pt modelId="{289E867B-2A0C-4189-8FDA-067F1B6D234B}" type="pres">
      <dgm:prSet presAssocID="{9B833C80-54BC-4346-B65C-6D3CC98C2EB0}" presName="root" presStyleCnt="0"/>
      <dgm:spPr/>
    </dgm:pt>
    <dgm:pt modelId="{17AE5DAD-D800-4CF6-BEE4-717B56333A93}" type="pres">
      <dgm:prSet presAssocID="{9B833C80-54BC-4346-B65C-6D3CC98C2EB0}" presName="rootComposite" presStyleCnt="0"/>
      <dgm:spPr/>
    </dgm:pt>
    <dgm:pt modelId="{025E954A-2934-46EE-83C3-FD21EF4D5694}" type="pres">
      <dgm:prSet presAssocID="{9B833C80-54BC-4346-B65C-6D3CC98C2EB0}" presName="rootText" presStyleLbl="node1" presStyleIdx="0" presStyleCnt="1" custScaleX="186592"/>
      <dgm:spPr/>
      <dgm:t>
        <a:bodyPr/>
        <a:lstStyle/>
        <a:p>
          <a:endParaRPr lang="zh-CN" altLang="en-US"/>
        </a:p>
      </dgm:t>
    </dgm:pt>
    <dgm:pt modelId="{BD230784-4BAD-456B-A2FC-290E23562DAD}" type="pres">
      <dgm:prSet presAssocID="{9B833C80-54BC-4346-B65C-6D3CC98C2EB0}" presName="rootConnector" presStyleLbl="node1" presStyleIdx="0" presStyleCnt="1"/>
      <dgm:spPr/>
      <dgm:t>
        <a:bodyPr/>
        <a:lstStyle/>
        <a:p>
          <a:endParaRPr lang="zh-CN" altLang="en-US"/>
        </a:p>
      </dgm:t>
    </dgm:pt>
    <dgm:pt modelId="{C21EDFE8-242E-418E-82DB-D44E54E6A317}" type="pres">
      <dgm:prSet presAssocID="{9B833C80-54BC-4346-B65C-6D3CC98C2EB0}" presName="childShape" presStyleCnt="0"/>
      <dgm:spPr/>
    </dgm:pt>
    <dgm:pt modelId="{1D93B4D9-389E-4CC0-8D6B-08F7EAE2AA29}" type="pres">
      <dgm:prSet presAssocID="{1B857E4C-AA47-48C9-9956-27CDD22AC15E}" presName="Name13" presStyleLbl="parChTrans1D2" presStyleIdx="0" presStyleCnt="3"/>
      <dgm:spPr/>
      <dgm:t>
        <a:bodyPr/>
        <a:lstStyle/>
        <a:p>
          <a:endParaRPr lang="zh-CN" altLang="en-US"/>
        </a:p>
      </dgm:t>
    </dgm:pt>
    <dgm:pt modelId="{26B64000-FAE4-4DE5-B118-2CF232B688BB}" type="pres">
      <dgm:prSet presAssocID="{BDBFF18F-4BB0-45FC-96A0-DFFCC25C58A8}" presName="childText" presStyleLbl="bgAcc1" presStyleIdx="0" presStyleCnt="3" custScaleX="206802">
        <dgm:presLayoutVars>
          <dgm:bulletEnabled val="1"/>
        </dgm:presLayoutVars>
      </dgm:prSet>
      <dgm:spPr/>
      <dgm:t>
        <a:bodyPr/>
        <a:lstStyle/>
        <a:p>
          <a:endParaRPr lang="zh-CN" altLang="en-US"/>
        </a:p>
      </dgm:t>
    </dgm:pt>
    <dgm:pt modelId="{517BBF6B-18BE-41F1-9356-036D0B9A470A}" type="pres">
      <dgm:prSet presAssocID="{28816FCB-6A62-419B-B43C-4606F5655A2C}" presName="Name13" presStyleLbl="parChTrans1D2" presStyleIdx="1" presStyleCnt="3"/>
      <dgm:spPr/>
      <dgm:t>
        <a:bodyPr/>
        <a:lstStyle/>
        <a:p>
          <a:endParaRPr lang="zh-CN" altLang="en-US"/>
        </a:p>
      </dgm:t>
    </dgm:pt>
    <dgm:pt modelId="{33719A6A-9CDC-4128-AA2E-AD5F03D9FEDA}" type="pres">
      <dgm:prSet presAssocID="{3B8A812C-02B0-4446-80DF-19FABB8D2B4F}" presName="childText" presStyleLbl="bgAcc1" presStyleIdx="1" presStyleCnt="3" custScaleX="206802">
        <dgm:presLayoutVars>
          <dgm:bulletEnabled val="1"/>
        </dgm:presLayoutVars>
      </dgm:prSet>
      <dgm:spPr/>
      <dgm:t>
        <a:bodyPr/>
        <a:lstStyle/>
        <a:p>
          <a:endParaRPr lang="zh-CN" altLang="en-US"/>
        </a:p>
      </dgm:t>
    </dgm:pt>
    <dgm:pt modelId="{8671DAE5-223C-41D7-9089-F6B7FABF94FE}" type="pres">
      <dgm:prSet presAssocID="{98483F64-443C-4446-ADF3-A443BE54F1A8}" presName="Name13" presStyleLbl="parChTrans1D2" presStyleIdx="2" presStyleCnt="3"/>
      <dgm:spPr/>
      <dgm:t>
        <a:bodyPr/>
        <a:lstStyle/>
        <a:p>
          <a:endParaRPr lang="zh-CN" altLang="en-US"/>
        </a:p>
      </dgm:t>
    </dgm:pt>
    <dgm:pt modelId="{00574932-44F8-4C29-9DA6-DABE4F2C0D16}" type="pres">
      <dgm:prSet presAssocID="{BDB8E3BE-5D02-4CA4-9384-BB3B2AD74CC5}" presName="childText" presStyleLbl="bgAcc1" presStyleIdx="2" presStyleCnt="3" custScaleX="206802">
        <dgm:presLayoutVars>
          <dgm:bulletEnabled val="1"/>
        </dgm:presLayoutVars>
      </dgm:prSet>
      <dgm:spPr/>
      <dgm:t>
        <a:bodyPr/>
        <a:lstStyle/>
        <a:p>
          <a:endParaRPr lang="zh-CN" altLang="en-US"/>
        </a:p>
      </dgm:t>
    </dgm:pt>
  </dgm:ptLst>
  <dgm:cxnLst>
    <dgm:cxn modelId="{5B4A8E4B-CFA5-4BFB-9AC4-E450D7F0453F}" type="presOf" srcId="{1B857E4C-AA47-48C9-9956-27CDD22AC15E}" destId="{1D93B4D9-389E-4CC0-8D6B-08F7EAE2AA29}" srcOrd="0" destOrd="0" presId="urn:microsoft.com/office/officeart/2005/8/layout/hierarchy3"/>
    <dgm:cxn modelId="{A2137278-2A12-41A6-A0C4-17E7218DBF02}" type="presOf" srcId="{9B833C80-54BC-4346-B65C-6D3CC98C2EB0}" destId="{025E954A-2934-46EE-83C3-FD21EF4D5694}" srcOrd="0" destOrd="0" presId="urn:microsoft.com/office/officeart/2005/8/layout/hierarchy3"/>
    <dgm:cxn modelId="{63D83C61-1842-4E2C-B916-7909238F5E1E}" type="presOf" srcId="{9B833C80-54BC-4346-B65C-6D3CC98C2EB0}" destId="{BD230784-4BAD-456B-A2FC-290E23562DAD}" srcOrd="1" destOrd="0" presId="urn:microsoft.com/office/officeart/2005/8/layout/hierarchy3"/>
    <dgm:cxn modelId="{66180360-2B90-4F9C-947D-6D91A720B327}" srcId="{9B833C80-54BC-4346-B65C-6D3CC98C2EB0}" destId="{3B8A812C-02B0-4446-80DF-19FABB8D2B4F}" srcOrd="1" destOrd="0" parTransId="{28816FCB-6A62-419B-B43C-4606F5655A2C}" sibTransId="{0905C4D1-7619-456D-A446-24291E6317A3}"/>
    <dgm:cxn modelId="{412FD501-FB9F-4D8F-B76A-126C77CE18AB}" srcId="{9B833C80-54BC-4346-B65C-6D3CC98C2EB0}" destId="{BDBFF18F-4BB0-45FC-96A0-DFFCC25C58A8}" srcOrd="0" destOrd="0" parTransId="{1B857E4C-AA47-48C9-9956-27CDD22AC15E}" sibTransId="{800EDE6A-2F05-43E3-8385-7D3B73D74E28}"/>
    <dgm:cxn modelId="{DCB028D0-BB41-41CD-B2A9-31030D2F524E}" srcId="{9B833C80-54BC-4346-B65C-6D3CC98C2EB0}" destId="{BDB8E3BE-5D02-4CA4-9384-BB3B2AD74CC5}" srcOrd="2" destOrd="0" parTransId="{98483F64-443C-4446-ADF3-A443BE54F1A8}" sibTransId="{CAD48B67-7D54-4832-85F2-14F3A6A32F40}"/>
    <dgm:cxn modelId="{88166F25-55A1-4421-B38E-4DDB2F283527}" type="presOf" srcId="{3B8A812C-02B0-4446-80DF-19FABB8D2B4F}" destId="{33719A6A-9CDC-4128-AA2E-AD5F03D9FEDA}" srcOrd="0" destOrd="0" presId="urn:microsoft.com/office/officeart/2005/8/layout/hierarchy3"/>
    <dgm:cxn modelId="{C86F1006-CBC5-487D-9D6C-C91E3FF4CB36}" type="presOf" srcId="{B81552DA-612A-429E-8377-798BF8B89E8B}" destId="{5CCB5FA6-4386-44C4-AB15-77BDC3878EA5}" srcOrd="0" destOrd="0" presId="urn:microsoft.com/office/officeart/2005/8/layout/hierarchy3"/>
    <dgm:cxn modelId="{DBA074CF-181B-4E9E-8989-70992297C311}" type="presOf" srcId="{98483F64-443C-4446-ADF3-A443BE54F1A8}" destId="{8671DAE5-223C-41D7-9089-F6B7FABF94FE}" srcOrd="0" destOrd="0" presId="urn:microsoft.com/office/officeart/2005/8/layout/hierarchy3"/>
    <dgm:cxn modelId="{4E07CEAC-1F22-4406-83A4-550AAE98CF05}" type="presOf" srcId="{BDB8E3BE-5D02-4CA4-9384-BB3B2AD74CC5}" destId="{00574932-44F8-4C29-9DA6-DABE4F2C0D16}" srcOrd="0" destOrd="0" presId="urn:microsoft.com/office/officeart/2005/8/layout/hierarchy3"/>
    <dgm:cxn modelId="{DA8A28E0-5DCE-46E6-BDEB-089681436515}" srcId="{B81552DA-612A-429E-8377-798BF8B89E8B}" destId="{9B833C80-54BC-4346-B65C-6D3CC98C2EB0}" srcOrd="0" destOrd="0" parTransId="{FEB52091-3D5E-4F14-B51B-93F74DA523D4}" sibTransId="{2A68B8A2-24EA-41DA-ADE7-283535E204BC}"/>
    <dgm:cxn modelId="{FC195EC8-B6CB-4990-99D5-62CE55691B5C}" type="presOf" srcId="{BDBFF18F-4BB0-45FC-96A0-DFFCC25C58A8}" destId="{26B64000-FAE4-4DE5-B118-2CF232B688BB}" srcOrd="0" destOrd="0" presId="urn:microsoft.com/office/officeart/2005/8/layout/hierarchy3"/>
    <dgm:cxn modelId="{31F460D1-84A7-44D1-9C89-1CE1A299180A}" type="presOf" srcId="{28816FCB-6A62-419B-B43C-4606F5655A2C}" destId="{517BBF6B-18BE-41F1-9356-036D0B9A470A}" srcOrd="0" destOrd="0" presId="urn:microsoft.com/office/officeart/2005/8/layout/hierarchy3"/>
    <dgm:cxn modelId="{671FD4AE-5FDF-409E-A711-C113661B10DB}" type="presParOf" srcId="{5CCB5FA6-4386-44C4-AB15-77BDC3878EA5}" destId="{289E867B-2A0C-4189-8FDA-067F1B6D234B}" srcOrd="0" destOrd="0" presId="urn:microsoft.com/office/officeart/2005/8/layout/hierarchy3"/>
    <dgm:cxn modelId="{A7C28C39-D9C0-4E82-BD09-FA8420C6AB64}" type="presParOf" srcId="{289E867B-2A0C-4189-8FDA-067F1B6D234B}" destId="{17AE5DAD-D800-4CF6-BEE4-717B56333A93}" srcOrd="0" destOrd="0" presId="urn:microsoft.com/office/officeart/2005/8/layout/hierarchy3"/>
    <dgm:cxn modelId="{94F68F6F-9F81-4F38-8A4C-8448D4B9F46E}" type="presParOf" srcId="{17AE5DAD-D800-4CF6-BEE4-717B56333A93}" destId="{025E954A-2934-46EE-83C3-FD21EF4D5694}" srcOrd="0" destOrd="0" presId="urn:microsoft.com/office/officeart/2005/8/layout/hierarchy3"/>
    <dgm:cxn modelId="{1C9DF1BC-0DF2-475B-A262-456071FC5593}" type="presParOf" srcId="{17AE5DAD-D800-4CF6-BEE4-717B56333A93}" destId="{BD230784-4BAD-456B-A2FC-290E23562DAD}" srcOrd="1" destOrd="0" presId="urn:microsoft.com/office/officeart/2005/8/layout/hierarchy3"/>
    <dgm:cxn modelId="{07B43E6C-7CCF-4901-91C4-A9F6DA1CC654}" type="presParOf" srcId="{289E867B-2A0C-4189-8FDA-067F1B6D234B}" destId="{C21EDFE8-242E-418E-82DB-D44E54E6A317}" srcOrd="1" destOrd="0" presId="urn:microsoft.com/office/officeart/2005/8/layout/hierarchy3"/>
    <dgm:cxn modelId="{D9EBA35F-2B0F-4276-91FB-0075CD583377}" type="presParOf" srcId="{C21EDFE8-242E-418E-82DB-D44E54E6A317}" destId="{1D93B4D9-389E-4CC0-8D6B-08F7EAE2AA29}" srcOrd="0" destOrd="0" presId="urn:microsoft.com/office/officeart/2005/8/layout/hierarchy3"/>
    <dgm:cxn modelId="{BEB41624-2848-4041-8D05-286732FE6FA8}" type="presParOf" srcId="{C21EDFE8-242E-418E-82DB-D44E54E6A317}" destId="{26B64000-FAE4-4DE5-B118-2CF232B688BB}" srcOrd="1" destOrd="0" presId="urn:microsoft.com/office/officeart/2005/8/layout/hierarchy3"/>
    <dgm:cxn modelId="{F80AF10C-08A1-45EA-97C2-66B0E5237211}" type="presParOf" srcId="{C21EDFE8-242E-418E-82DB-D44E54E6A317}" destId="{517BBF6B-18BE-41F1-9356-036D0B9A470A}" srcOrd="2" destOrd="0" presId="urn:microsoft.com/office/officeart/2005/8/layout/hierarchy3"/>
    <dgm:cxn modelId="{818F672C-13D8-423D-84BB-D71B10F927A8}" type="presParOf" srcId="{C21EDFE8-242E-418E-82DB-D44E54E6A317}" destId="{33719A6A-9CDC-4128-AA2E-AD5F03D9FEDA}" srcOrd="3" destOrd="0" presId="urn:microsoft.com/office/officeart/2005/8/layout/hierarchy3"/>
    <dgm:cxn modelId="{870A9156-7155-4601-8C0D-76D6B63C4945}" type="presParOf" srcId="{C21EDFE8-242E-418E-82DB-D44E54E6A317}" destId="{8671DAE5-223C-41D7-9089-F6B7FABF94FE}" srcOrd="4" destOrd="0" presId="urn:microsoft.com/office/officeart/2005/8/layout/hierarchy3"/>
    <dgm:cxn modelId="{C474F407-DEE9-4B4B-9DAC-C5F2172251C5}" type="presParOf" srcId="{C21EDFE8-242E-418E-82DB-D44E54E6A317}" destId="{00574932-44F8-4C29-9DA6-DABE4F2C0D16}"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81552DA-612A-429E-8377-798BF8B89E8B}" type="doc">
      <dgm:prSet loTypeId="urn:microsoft.com/office/officeart/2005/8/layout/hierarchy3" loCatId="list" qsTypeId="urn:microsoft.com/office/officeart/2005/8/quickstyle/simple3" qsCatId="simple" csTypeId="urn:microsoft.com/office/officeart/2005/8/colors/accent1_2" csCatId="accent1" phldr="1"/>
      <dgm:spPr/>
      <dgm:t>
        <a:bodyPr/>
        <a:lstStyle/>
        <a:p>
          <a:endParaRPr lang="zh-CN" altLang="en-US"/>
        </a:p>
      </dgm:t>
    </dgm:pt>
    <dgm:pt modelId="{9B833C80-54BC-4346-B65C-6D3CC98C2EB0}">
      <dgm:prSet phldrT="[文本]" custT="1">
        <dgm:style>
          <a:lnRef idx="0">
            <a:schemeClr val="accent1"/>
          </a:lnRef>
          <a:fillRef idx="3">
            <a:schemeClr val="accent1"/>
          </a:fillRef>
          <a:effectRef idx="3">
            <a:schemeClr val="accent1"/>
          </a:effectRef>
          <a:fontRef idx="minor">
            <a:schemeClr val="lt1"/>
          </a:fontRef>
        </dgm:style>
      </dgm:prSet>
      <dgm:spPr/>
      <dgm:t>
        <a:bodyPr/>
        <a:lstStyle/>
        <a:p>
          <a:r>
            <a:rPr lang="zh-CN" altLang="en-US" sz="2000" b="1" dirty="0" smtClean="0">
              <a:latin typeface="黑体" pitchFamily="49" charset="-122"/>
              <a:ea typeface="黑体" pitchFamily="49" charset="-122"/>
            </a:rPr>
            <a:t>搜索引擎</a:t>
          </a:r>
          <a:endParaRPr lang="zh-CN" altLang="en-US" sz="2000" b="1" dirty="0">
            <a:latin typeface="黑体" pitchFamily="49" charset="-122"/>
            <a:ea typeface="黑体" pitchFamily="49" charset="-122"/>
          </a:endParaRPr>
        </a:p>
      </dgm:t>
    </dgm:pt>
    <dgm:pt modelId="{FEB52091-3D5E-4F14-B51B-93F74DA523D4}" type="parTrans" cxnId="{DA8A28E0-5DCE-46E6-BDEB-089681436515}">
      <dgm:prSet/>
      <dgm:spPr/>
      <dgm:t>
        <a:bodyPr/>
        <a:lstStyle/>
        <a:p>
          <a:endParaRPr lang="zh-CN" altLang="en-US" sz="2000" b="1"/>
        </a:p>
      </dgm:t>
    </dgm:pt>
    <dgm:pt modelId="{2A68B8A2-24EA-41DA-ADE7-283535E204BC}" type="sibTrans" cxnId="{DA8A28E0-5DCE-46E6-BDEB-089681436515}">
      <dgm:prSet/>
      <dgm:spPr/>
      <dgm:t>
        <a:bodyPr/>
        <a:lstStyle/>
        <a:p>
          <a:endParaRPr lang="zh-CN" altLang="en-US" sz="2000" b="1"/>
        </a:p>
      </dgm:t>
    </dgm:pt>
    <dgm:pt modelId="{BDBFF18F-4BB0-45FC-96A0-DFFCC25C58A8}">
      <dgm:prSet phldrT="[文本]" custT="1">
        <dgm:style>
          <a:lnRef idx="2">
            <a:schemeClr val="accent1"/>
          </a:lnRef>
          <a:fillRef idx="1">
            <a:schemeClr val="lt1"/>
          </a:fillRef>
          <a:effectRef idx="0">
            <a:schemeClr val="accent1"/>
          </a:effectRef>
          <a:fontRef idx="minor">
            <a:schemeClr val="dk1"/>
          </a:fontRef>
        </dgm:style>
      </dgm:prSet>
      <dgm:spPr>
        <a:ln w="12700">
          <a:solidFill>
            <a:srgbClr val="7030A0"/>
          </a:solidFill>
        </a:ln>
      </dgm:spPr>
      <dgm:t>
        <a:bodyPr/>
        <a:lstStyle/>
        <a:p>
          <a:r>
            <a:rPr lang="zh-CN" altLang="en-US" sz="2000" b="1" dirty="0" smtClean="0">
              <a:solidFill>
                <a:srgbClr val="7030A0"/>
              </a:solidFill>
              <a:latin typeface="黑体" pitchFamily="49" charset="-122"/>
              <a:ea typeface="黑体" pitchFamily="49" charset="-122"/>
            </a:rPr>
            <a:t>第一代</a:t>
          </a:r>
          <a:endParaRPr lang="zh-CN" altLang="en-US" sz="2000" b="1" dirty="0">
            <a:solidFill>
              <a:srgbClr val="7030A0"/>
            </a:solidFill>
            <a:latin typeface="黑体" pitchFamily="49" charset="-122"/>
            <a:ea typeface="黑体" pitchFamily="49" charset="-122"/>
          </a:endParaRPr>
        </a:p>
      </dgm:t>
    </dgm:pt>
    <dgm:pt modelId="{1B857E4C-AA47-48C9-9956-27CDD22AC15E}" type="parTrans" cxnId="{412FD501-FB9F-4D8F-B76A-126C77CE18AB}">
      <dgm:prSet/>
      <dgm:spPr/>
      <dgm:t>
        <a:bodyPr/>
        <a:lstStyle/>
        <a:p>
          <a:endParaRPr lang="zh-CN" altLang="en-US" sz="2000" b="1"/>
        </a:p>
      </dgm:t>
    </dgm:pt>
    <dgm:pt modelId="{800EDE6A-2F05-43E3-8385-7D3B73D74E28}" type="sibTrans" cxnId="{412FD501-FB9F-4D8F-B76A-126C77CE18AB}">
      <dgm:prSet/>
      <dgm:spPr/>
      <dgm:t>
        <a:bodyPr/>
        <a:lstStyle/>
        <a:p>
          <a:endParaRPr lang="zh-CN" altLang="en-US" sz="2000" b="1"/>
        </a:p>
      </dgm:t>
    </dgm:pt>
    <dgm:pt modelId="{BDB8E3BE-5D02-4CA4-9384-BB3B2AD74CC5}">
      <dgm:prSet phldrT="[文本]" custT="1">
        <dgm:style>
          <a:lnRef idx="0">
            <a:schemeClr val="accent1"/>
          </a:lnRef>
          <a:fillRef idx="3">
            <a:schemeClr val="accent1"/>
          </a:fillRef>
          <a:effectRef idx="3">
            <a:schemeClr val="accent1"/>
          </a:effectRef>
          <a:fontRef idx="minor">
            <a:schemeClr val="lt1"/>
          </a:fontRef>
        </dgm:style>
      </dgm:prSet>
      <dgm:spPr>
        <a:solidFill>
          <a:srgbClr val="C00000"/>
        </a:solidFill>
        <a:ln/>
      </dgm:spPr>
      <dgm:t>
        <a:bodyPr/>
        <a:lstStyle/>
        <a:p>
          <a:r>
            <a:rPr lang="zh-CN" altLang="en-US" sz="2000" b="1" dirty="0" smtClean="0">
              <a:solidFill>
                <a:schemeClr val="bg1"/>
              </a:solidFill>
              <a:latin typeface="黑体" pitchFamily="49" charset="-122"/>
              <a:ea typeface="黑体" pitchFamily="49" charset="-122"/>
            </a:rPr>
            <a:t>第三代</a:t>
          </a:r>
          <a:endParaRPr lang="zh-CN" altLang="en-US" sz="2000" b="1" dirty="0">
            <a:solidFill>
              <a:schemeClr val="bg1"/>
            </a:solidFill>
            <a:latin typeface="黑体" pitchFamily="49" charset="-122"/>
            <a:ea typeface="黑体" pitchFamily="49" charset="-122"/>
          </a:endParaRPr>
        </a:p>
      </dgm:t>
    </dgm:pt>
    <dgm:pt modelId="{98483F64-443C-4446-ADF3-A443BE54F1A8}" type="parTrans" cxnId="{DCB028D0-BB41-41CD-B2A9-31030D2F524E}">
      <dgm:prSet/>
      <dgm:spPr/>
      <dgm:t>
        <a:bodyPr/>
        <a:lstStyle/>
        <a:p>
          <a:endParaRPr lang="zh-CN" altLang="en-US" sz="2000" b="1"/>
        </a:p>
      </dgm:t>
    </dgm:pt>
    <dgm:pt modelId="{CAD48B67-7D54-4832-85F2-14F3A6A32F40}" type="sibTrans" cxnId="{DCB028D0-BB41-41CD-B2A9-31030D2F524E}">
      <dgm:prSet/>
      <dgm:spPr/>
      <dgm:t>
        <a:bodyPr/>
        <a:lstStyle/>
        <a:p>
          <a:endParaRPr lang="zh-CN" altLang="en-US" sz="2000" b="1"/>
        </a:p>
      </dgm:t>
    </dgm:pt>
    <dgm:pt modelId="{3B8A812C-02B0-4446-80DF-19FABB8D2B4F}">
      <dgm:prSet phldrT="[文本]" custT="1"/>
      <dgm:spPr>
        <a:solidFill>
          <a:schemeClr val="bg1">
            <a:alpha val="90000"/>
          </a:schemeClr>
        </a:solidFill>
        <a:ln w="9525">
          <a:solidFill>
            <a:srgbClr val="7030A0"/>
          </a:solidFill>
        </a:ln>
      </dgm:spPr>
      <dgm:t>
        <a:bodyPr/>
        <a:lstStyle/>
        <a:p>
          <a:r>
            <a:rPr lang="zh-CN" altLang="en-US" sz="2000" b="1" dirty="0" smtClean="0">
              <a:solidFill>
                <a:srgbClr val="7030A0"/>
              </a:solidFill>
              <a:latin typeface="黑体" pitchFamily="49" charset="-122"/>
              <a:ea typeface="黑体" pitchFamily="49" charset="-122"/>
            </a:rPr>
            <a:t>第二代</a:t>
          </a:r>
          <a:endParaRPr lang="zh-CN" altLang="en-US" sz="2000" b="1" dirty="0">
            <a:solidFill>
              <a:srgbClr val="7030A0"/>
            </a:solidFill>
            <a:latin typeface="黑体" pitchFamily="49" charset="-122"/>
            <a:ea typeface="黑体" pitchFamily="49" charset="-122"/>
          </a:endParaRPr>
        </a:p>
      </dgm:t>
    </dgm:pt>
    <dgm:pt modelId="{28816FCB-6A62-419B-B43C-4606F5655A2C}" type="parTrans" cxnId="{66180360-2B90-4F9C-947D-6D91A720B327}">
      <dgm:prSet/>
      <dgm:spPr/>
      <dgm:t>
        <a:bodyPr/>
        <a:lstStyle/>
        <a:p>
          <a:endParaRPr lang="zh-CN" altLang="en-US" sz="2000" b="1"/>
        </a:p>
      </dgm:t>
    </dgm:pt>
    <dgm:pt modelId="{0905C4D1-7619-456D-A446-24291E6317A3}" type="sibTrans" cxnId="{66180360-2B90-4F9C-947D-6D91A720B327}">
      <dgm:prSet/>
      <dgm:spPr/>
      <dgm:t>
        <a:bodyPr/>
        <a:lstStyle/>
        <a:p>
          <a:endParaRPr lang="zh-CN" altLang="en-US" sz="2000" b="1"/>
        </a:p>
      </dgm:t>
    </dgm:pt>
    <dgm:pt modelId="{5CCB5FA6-4386-44C4-AB15-77BDC3878EA5}" type="pres">
      <dgm:prSet presAssocID="{B81552DA-612A-429E-8377-798BF8B89E8B}" presName="diagram" presStyleCnt="0">
        <dgm:presLayoutVars>
          <dgm:chPref val="1"/>
          <dgm:dir/>
          <dgm:animOne val="branch"/>
          <dgm:animLvl val="lvl"/>
          <dgm:resizeHandles/>
        </dgm:presLayoutVars>
      </dgm:prSet>
      <dgm:spPr/>
      <dgm:t>
        <a:bodyPr/>
        <a:lstStyle/>
        <a:p>
          <a:endParaRPr lang="zh-CN" altLang="en-US"/>
        </a:p>
      </dgm:t>
    </dgm:pt>
    <dgm:pt modelId="{289E867B-2A0C-4189-8FDA-067F1B6D234B}" type="pres">
      <dgm:prSet presAssocID="{9B833C80-54BC-4346-B65C-6D3CC98C2EB0}" presName="root" presStyleCnt="0"/>
      <dgm:spPr/>
    </dgm:pt>
    <dgm:pt modelId="{17AE5DAD-D800-4CF6-BEE4-717B56333A93}" type="pres">
      <dgm:prSet presAssocID="{9B833C80-54BC-4346-B65C-6D3CC98C2EB0}" presName="rootComposite" presStyleCnt="0"/>
      <dgm:spPr/>
    </dgm:pt>
    <dgm:pt modelId="{025E954A-2934-46EE-83C3-FD21EF4D5694}" type="pres">
      <dgm:prSet presAssocID="{9B833C80-54BC-4346-B65C-6D3CC98C2EB0}" presName="rootText" presStyleLbl="node1" presStyleIdx="0" presStyleCnt="1" custScaleX="186592"/>
      <dgm:spPr/>
      <dgm:t>
        <a:bodyPr/>
        <a:lstStyle/>
        <a:p>
          <a:endParaRPr lang="zh-CN" altLang="en-US"/>
        </a:p>
      </dgm:t>
    </dgm:pt>
    <dgm:pt modelId="{BD230784-4BAD-456B-A2FC-290E23562DAD}" type="pres">
      <dgm:prSet presAssocID="{9B833C80-54BC-4346-B65C-6D3CC98C2EB0}" presName="rootConnector" presStyleLbl="node1" presStyleIdx="0" presStyleCnt="1"/>
      <dgm:spPr/>
      <dgm:t>
        <a:bodyPr/>
        <a:lstStyle/>
        <a:p>
          <a:endParaRPr lang="zh-CN" altLang="en-US"/>
        </a:p>
      </dgm:t>
    </dgm:pt>
    <dgm:pt modelId="{C21EDFE8-242E-418E-82DB-D44E54E6A317}" type="pres">
      <dgm:prSet presAssocID="{9B833C80-54BC-4346-B65C-6D3CC98C2EB0}" presName="childShape" presStyleCnt="0"/>
      <dgm:spPr/>
    </dgm:pt>
    <dgm:pt modelId="{1D93B4D9-389E-4CC0-8D6B-08F7EAE2AA29}" type="pres">
      <dgm:prSet presAssocID="{1B857E4C-AA47-48C9-9956-27CDD22AC15E}" presName="Name13" presStyleLbl="parChTrans1D2" presStyleIdx="0" presStyleCnt="3"/>
      <dgm:spPr/>
      <dgm:t>
        <a:bodyPr/>
        <a:lstStyle/>
        <a:p>
          <a:endParaRPr lang="zh-CN" altLang="en-US"/>
        </a:p>
      </dgm:t>
    </dgm:pt>
    <dgm:pt modelId="{26B64000-FAE4-4DE5-B118-2CF232B688BB}" type="pres">
      <dgm:prSet presAssocID="{BDBFF18F-4BB0-45FC-96A0-DFFCC25C58A8}" presName="childText" presStyleLbl="bgAcc1" presStyleIdx="0" presStyleCnt="3" custScaleX="206802" custLinFactNeighborY="5258">
        <dgm:presLayoutVars>
          <dgm:bulletEnabled val="1"/>
        </dgm:presLayoutVars>
      </dgm:prSet>
      <dgm:spPr/>
      <dgm:t>
        <a:bodyPr/>
        <a:lstStyle/>
        <a:p>
          <a:endParaRPr lang="zh-CN" altLang="en-US"/>
        </a:p>
      </dgm:t>
    </dgm:pt>
    <dgm:pt modelId="{517BBF6B-18BE-41F1-9356-036D0B9A470A}" type="pres">
      <dgm:prSet presAssocID="{28816FCB-6A62-419B-B43C-4606F5655A2C}" presName="Name13" presStyleLbl="parChTrans1D2" presStyleIdx="1" presStyleCnt="3"/>
      <dgm:spPr/>
      <dgm:t>
        <a:bodyPr/>
        <a:lstStyle/>
        <a:p>
          <a:endParaRPr lang="zh-CN" altLang="en-US"/>
        </a:p>
      </dgm:t>
    </dgm:pt>
    <dgm:pt modelId="{33719A6A-9CDC-4128-AA2E-AD5F03D9FEDA}" type="pres">
      <dgm:prSet presAssocID="{3B8A812C-02B0-4446-80DF-19FABB8D2B4F}" presName="childText" presStyleLbl="bgAcc1" presStyleIdx="1" presStyleCnt="3" custScaleX="206802">
        <dgm:presLayoutVars>
          <dgm:bulletEnabled val="1"/>
        </dgm:presLayoutVars>
      </dgm:prSet>
      <dgm:spPr/>
      <dgm:t>
        <a:bodyPr/>
        <a:lstStyle/>
        <a:p>
          <a:endParaRPr lang="zh-CN" altLang="en-US"/>
        </a:p>
      </dgm:t>
    </dgm:pt>
    <dgm:pt modelId="{8671DAE5-223C-41D7-9089-F6B7FABF94FE}" type="pres">
      <dgm:prSet presAssocID="{98483F64-443C-4446-ADF3-A443BE54F1A8}" presName="Name13" presStyleLbl="parChTrans1D2" presStyleIdx="2" presStyleCnt="3"/>
      <dgm:spPr/>
      <dgm:t>
        <a:bodyPr/>
        <a:lstStyle/>
        <a:p>
          <a:endParaRPr lang="zh-CN" altLang="en-US"/>
        </a:p>
      </dgm:t>
    </dgm:pt>
    <dgm:pt modelId="{00574932-44F8-4C29-9DA6-DABE4F2C0D16}" type="pres">
      <dgm:prSet presAssocID="{BDB8E3BE-5D02-4CA4-9384-BB3B2AD74CC5}" presName="childText" presStyleLbl="bgAcc1" presStyleIdx="2" presStyleCnt="3" custScaleX="206802">
        <dgm:presLayoutVars>
          <dgm:bulletEnabled val="1"/>
        </dgm:presLayoutVars>
      </dgm:prSet>
      <dgm:spPr/>
      <dgm:t>
        <a:bodyPr/>
        <a:lstStyle/>
        <a:p>
          <a:endParaRPr lang="zh-CN" altLang="en-US"/>
        </a:p>
      </dgm:t>
    </dgm:pt>
  </dgm:ptLst>
  <dgm:cxnLst>
    <dgm:cxn modelId="{ADE20FA8-6695-4A1C-BD2E-15BC528287D2}" type="presOf" srcId="{9B833C80-54BC-4346-B65C-6D3CC98C2EB0}" destId="{025E954A-2934-46EE-83C3-FD21EF4D5694}" srcOrd="0" destOrd="0" presId="urn:microsoft.com/office/officeart/2005/8/layout/hierarchy3"/>
    <dgm:cxn modelId="{619F76D9-BD3E-4DCD-B04C-58568660F37D}" type="presOf" srcId="{3B8A812C-02B0-4446-80DF-19FABB8D2B4F}" destId="{33719A6A-9CDC-4128-AA2E-AD5F03D9FEDA}" srcOrd="0" destOrd="0" presId="urn:microsoft.com/office/officeart/2005/8/layout/hierarchy3"/>
    <dgm:cxn modelId="{DB07D63B-5D4F-4F54-B304-906D35AD82F0}" type="presOf" srcId="{BDBFF18F-4BB0-45FC-96A0-DFFCC25C58A8}" destId="{26B64000-FAE4-4DE5-B118-2CF232B688BB}" srcOrd="0" destOrd="0" presId="urn:microsoft.com/office/officeart/2005/8/layout/hierarchy3"/>
    <dgm:cxn modelId="{66180360-2B90-4F9C-947D-6D91A720B327}" srcId="{9B833C80-54BC-4346-B65C-6D3CC98C2EB0}" destId="{3B8A812C-02B0-4446-80DF-19FABB8D2B4F}" srcOrd="1" destOrd="0" parTransId="{28816FCB-6A62-419B-B43C-4606F5655A2C}" sibTransId="{0905C4D1-7619-456D-A446-24291E6317A3}"/>
    <dgm:cxn modelId="{412FD501-FB9F-4D8F-B76A-126C77CE18AB}" srcId="{9B833C80-54BC-4346-B65C-6D3CC98C2EB0}" destId="{BDBFF18F-4BB0-45FC-96A0-DFFCC25C58A8}" srcOrd="0" destOrd="0" parTransId="{1B857E4C-AA47-48C9-9956-27CDD22AC15E}" sibTransId="{800EDE6A-2F05-43E3-8385-7D3B73D74E28}"/>
    <dgm:cxn modelId="{353D6130-2F52-4BCC-A73B-CDDC7661E6F8}" type="presOf" srcId="{B81552DA-612A-429E-8377-798BF8B89E8B}" destId="{5CCB5FA6-4386-44C4-AB15-77BDC3878EA5}" srcOrd="0" destOrd="0" presId="urn:microsoft.com/office/officeart/2005/8/layout/hierarchy3"/>
    <dgm:cxn modelId="{DCB028D0-BB41-41CD-B2A9-31030D2F524E}" srcId="{9B833C80-54BC-4346-B65C-6D3CC98C2EB0}" destId="{BDB8E3BE-5D02-4CA4-9384-BB3B2AD74CC5}" srcOrd="2" destOrd="0" parTransId="{98483F64-443C-4446-ADF3-A443BE54F1A8}" sibTransId="{CAD48B67-7D54-4832-85F2-14F3A6A32F40}"/>
    <dgm:cxn modelId="{1FE2364D-6D73-4609-81C1-4B91FAB29C1E}" type="presOf" srcId="{98483F64-443C-4446-ADF3-A443BE54F1A8}" destId="{8671DAE5-223C-41D7-9089-F6B7FABF94FE}" srcOrd="0" destOrd="0" presId="urn:microsoft.com/office/officeart/2005/8/layout/hierarchy3"/>
    <dgm:cxn modelId="{DA8A28E0-5DCE-46E6-BDEB-089681436515}" srcId="{B81552DA-612A-429E-8377-798BF8B89E8B}" destId="{9B833C80-54BC-4346-B65C-6D3CC98C2EB0}" srcOrd="0" destOrd="0" parTransId="{FEB52091-3D5E-4F14-B51B-93F74DA523D4}" sibTransId="{2A68B8A2-24EA-41DA-ADE7-283535E204BC}"/>
    <dgm:cxn modelId="{BB89C454-982B-4A43-90FB-1E3E9B5D2780}" type="presOf" srcId="{9B833C80-54BC-4346-B65C-6D3CC98C2EB0}" destId="{BD230784-4BAD-456B-A2FC-290E23562DAD}" srcOrd="1" destOrd="0" presId="urn:microsoft.com/office/officeart/2005/8/layout/hierarchy3"/>
    <dgm:cxn modelId="{DD63689D-EF7C-4866-AE19-B493530329A4}" type="presOf" srcId="{28816FCB-6A62-419B-B43C-4606F5655A2C}" destId="{517BBF6B-18BE-41F1-9356-036D0B9A470A}" srcOrd="0" destOrd="0" presId="urn:microsoft.com/office/officeart/2005/8/layout/hierarchy3"/>
    <dgm:cxn modelId="{E3943320-2546-4BB1-9D76-C6737077017D}" type="presOf" srcId="{BDB8E3BE-5D02-4CA4-9384-BB3B2AD74CC5}" destId="{00574932-44F8-4C29-9DA6-DABE4F2C0D16}" srcOrd="0" destOrd="0" presId="urn:microsoft.com/office/officeart/2005/8/layout/hierarchy3"/>
    <dgm:cxn modelId="{459E542A-2A62-4628-8363-D0805A0B0887}" type="presOf" srcId="{1B857E4C-AA47-48C9-9956-27CDD22AC15E}" destId="{1D93B4D9-389E-4CC0-8D6B-08F7EAE2AA29}" srcOrd="0" destOrd="0" presId="urn:microsoft.com/office/officeart/2005/8/layout/hierarchy3"/>
    <dgm:cxn modelId="{3D914452-77A5-42D8-BD3D-B18AA8244509}" type="presParOf" srcId="{5CCB5FA6-4386-44C4-AB15-77BDC3878EA5}" destId="{289E867B-2A0C-4189-8FDA-067F1B6D234B}" srcOrd="0" destOrd="0" presId="urn:microsoft.com/office/officeart/2005/8/layout/hierarchy3"/>
    <dgm:cxn modelId="{D6E5466D-CE51-430E-A2CA-09EF7A109C27}" type="presParOf" srcId="{289E867B-2A0C-4189-8FDA-067F1B6D234B}" destId="{17AE5DAD-D800-4CF6-BEE4-717B56333A93}" srcOrd="0" destOrd="0" presId="urn:microsoft.com/office/officeart/2005/8/layout/hierarchy3"/>
    <dgm:cxn modelId="{AF5FAB5B-C4C8-4DB9-9A19-951FED33FFA9}" type="presParOf" srcId="{17AE5DAD-D800-4CF6-BEE4-717B56333A93}" destId="{025E954A-2934-46EE-83C3-FD21EF4D5694}" srcOrd="0" destOrd="0" presId="urn:microsoft.com/office/officeart/2005/8/layout/hierarchy3"/>
    <dgm:cxn modelId="{F34B3461-EA2D-4117-A898-C055B7A452FF}" type="presParOf" srcId="{17AE5DAD-D800-4CF6-BEE4-717B56333A93}" destId="{BD230784-4BAD-456B-A2FC-290E23562DAD}" srcOrd="1" destOrd="0" presId="urn:microsoft.com/office/officeart/2005/8/layout/hierarchy3"/>
    <dgm:cxn modelId="{D995B986-B802-4F75-9484-D10D47F77389}" type="presParOf" srcId="{289E867B-2A0C-4189-8FDA-067F1B6D234B}" destId="{C21EDFE8-242E-418E-82DB-D44E54E6A317}" srcOrd="1" destOrd="0" presId="urn:microsoft.com/office/officeart/2005/8/layout/hierarchy3"/>
    <dgm:cxn modelId="{B04E5CCD-1F32-4990-AB95-E9904AFE6B73}" type="presParOf" srcId="{C21EDFE8-242E-418E-82DB-D44E54E6A317}" destId="{1D93B4D9-389E-4CC0-8D6B-08F7EAE2AA29}" srcOrd="0" destOrd="0" presId="urn:microsoft.com/office/officeart/2005/8/layout/hierarchy3"/>
    <dgm:cxn modelId="{47E4C21A-1D5F-4F81-A7D1-387625F68E9D}" type="presParOf" srcId="{C21EDFE8-242E-418E-82DB-D44E54E6A317}" destId="{26B64000-FAE4-4DE5-B118-2CF232B688BB}" srcOrd="1" destOrd="0" presId="urn:microsoft.com/office/officeart/2005/8/layout/hierarchy3"/>
    <dgm:cxn modelId="{F9CBCA18-2F98-47FD-89A5-6C09D1A03078}" type="presParOf" srcId="{C21EDFE8-242E-418E-82DB-D44E54E6A317}" destId="{517BBF6B-18BE-41F1-9356-036D0B9A470A}" srcOrd="2" destOrd="0" presId="urn:microsoft.com/office/officeart/2005/8/layout/hierarchy3"/>
    <dgm:cxn modelId="{16B6DC6A-D89E-432D-B788-36ACFBF3ADE7}" type="presParOf" srcId="{C21EDFE8-242E-418E-82DB-D44E54E6A317}" destId="{33719A6A-9CDC-4128-AA2E-AD5F03D9FEDA}" srcOrd="3" destOrd="0" presId="urn:microsoft.com/office/officeart/2005/8/layout/hierarchy3"/>
    <dgm:cxn modelId="{4B4281F3-7665-4842-847F-611D167B3B2D}" type="presParOf" srcId="{C21EDFE8-242E-418E-82DB-D44E54E6A317}" destId="{8671DAE5-223C-41D7-9089-F6B7FABF94FE}" srcOrd="4" destOrd="0" presId="urn:microsoft.com/office/officeart/2005/8/layout/hierarchy3"/>
    <dgm:cxn modelId="{C1F00EF1-9B16-4A6F-B1DF-4AFDBFB13FCA}" type="presParOf" srcId="{C21EDFE8-242E-418E-82DB-D44E54E6A317}" destId="{00574932-44F8-4C29-9DA6-DABE4F2C0D16}"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2FE0372-0322-4ADB-85F1-65E073B66084}" type="doc">
      <dgm:prSet loTypeId="urn:microsoft.com/office/officeart/2005/8/layout/radial6" loCatId="relationship" qsTypeId="urn:microsoft.com/office/officeart/2005/8/quickstyle/3d1" qsCatId="3D" csTypeId="urn:microsoft.com/office/officeart/2005/8/colors/colorful1#2" csCatId="colorful" phldr="1"/>
      <dgm:spPr/>
      <dgm:t>
        <a:bodyPr/>
        <a:lstStyle/>
        <a:p>
          <a:endParaRPr lang="zh-CN" altLang="en-US"/>
        </a:p>
      </dgm:t>
    </dgm:pt>
    <dgm:pt modelId="{E74C27DA-10A4-4C4D-942C-6677CF7022D6}">
      <dgm:prSet phldrT="[文本]"/>
      <dgm:spPr>
        <a:xfrm>
          <a:off x="2271899" y="1450734"/>
          <a:ext cx="1589914" cy="1589914"/>
        </a:xfrm>
        <a:gradFill rotWithShape="0">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altLang="zh-CN" b="1" dirty="0" smtClean="0">
              <a:solidFill>
                <a:sysClr val="window" lastClr="FFFFFF"/>
              </a:solidFill>
              <a:latin typeface="华文细黑" pitchFamily="2" charset="-122"/>
              <a:ea typeface="华文细黑" pitchFamily="2" charset="-122"/>
              <a:cs typeface="+mn-cs"/>
            </a:rPr>
            <a:t> </a:t>
          </a:r>
          <a:r>
            <a:rPr lang="zh-CN" altLang="en-US" b="1" dirty="0" smtClean="0">
              <a:solidFill>
                <a:sysClr val="window" lastClr="FFFFFF"/>
              </a:solidFill>
              <a:latin typeface="华文细黑" pitchFamily="2" charset="-122"/>
              <a:ea typeface="华文细黑" pitchFamily="2" charset="-122"/>
              <a:cs typeface="+mn-cs"/>
            </a:rPr>
            <a:t>智慧搜索</a:t>
          </a:r>
          <a:endParaRPr lang="zh-CN" altLang="en-US" b="1" dirty="0">
            <a:solidFill>
              <a:sysClr val="window" lastClr="FFFFFF"/>
            </a:solidFill>
            <a:latin typeface="华文细黑" pitchFamily="2" charset="-122"/>
            <a:ea typeface="华文细黑" pitchFamily="2" charset="-122"/>
            <a:cs typeface="+mn-cs"/>
          </a:endParaRPr>
        </a:p>
      </dgm:t>
    </dgm:pt>
    <dgm:pt modelId="{75994EFC-453B-4252-963D-D8536D7AEC29}" type="parTrans" cxnId="{A7241C0B-7A81-4321-8104-245DFF3E3E44}">
      <dgm:prSet/>
      <dgm:spPr/>
      <dgm:t>
        <a:bodyPr/>
        <a:lstStyle/>
        <a:p>
          <a:endParaRPr lang="zh-CN" altLang="en-US" b="1">
            <a:latin typeface="华文细黑" pitchFamily="2" charset="-122"/>
            <a:ea typeface="华文细黑" pitchFamily="2" charset="-122"/>
          </a:endParaRPr>
        </a:p>
      </dgm:t>
    </dgm:pt>
    <dgm:pt modelId="{99B1A8C7-B236-4C7C-8FB1-2850CE656241}" type="sibTrans" cxnId="{A7241C0B-7A81-4321-8104-245DFF3E3E44}">
      <dgm:prSet/>
      <dgm:spPr/>
      <dgm:t>
        <a:bodyPr/>
        <a:lstStyle/>
        <a:p>
          <a:endParaRPr lang="zh-CN" altLang="en-US" b="1">
            <a:latin typeface="华文细黑" pitchFamily="2" charset="-122"/>
            <a:ea typeface="华文细黑" pitchFamily="2" charset="-122"/>
          </a:endParaRPr>
        </a:p>
      </dgm:t>
    </dgm:pt>
    <dgm:pt modelId="{E6216BB2-28B7-46B0-883C-7A7031E3E049}">
      <dgm:prSet phldrT="[文本]"/>
      <dgm:spPr>
        <a:xfrm>
          <a:off x="4133552" y="1201507"/>
          <a:ext cx="1132850" cy="1112939"/>
        </a:xfrm>
        <a:gradFill rotWithShape="0">
          <a:gsLst>
            <a:gs pos="0">
              <a:srgbClr val="9BBB59">
                <a:hueOff val="0"/>
                <a:satOff val="0"/>
                <a:lumOff val="0"/>
                <a:alphaOff val="0"/>
                <a:shade val="51000"/>
                <a:satMod val="130000"/>
              </a:srgbClr>
            </a:gs>
            <a:gs pos="80000">
              <a:srgbClr val="9BBB59">
                <a:hueOff val="0"/>
                <a:satOff val="0"/>
                <a:lumOff val="0"/>
                <a:alphaOff val="0"/>
                <a:shade val="93000"/>
                <a:satMod val="130000"/>
              </a:srgbClr>
            </a:gs>
            <a:gs pos="100000">
              <a:srgbClr val="9BBB5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zh-CN" altLang="en-US" b="1" dirty="0" smtClean="0">
              <a:solidFill>
                <a:sysClr val="window" lastClr="FFFFFF"/>
              </a:solidFill>
              <a:latin typeface="华文细黑" pitchFamily="2" charset="-122"/>
              <a:ea typeface="华文细黑" pitchFamily="2" charset="-122"/>
              <a:cs typeface="+mn-cs"/>
            </a:rPr>
            <a:t>云计算</a:t>
          </a:r>
          <a:endParaRPr lang="zh-CN" altLang="en-US" b="1" dirty="0">
            <a:solidFill>
              <a:sysClr val="window" lastClr="FFFFFF"/>
            </a:solidFill>
            <a:latin typeface="华文细黑" pitchFamily="2" charset="-122"/>
            <a:ea typeface="华文细黑" pitchFamily="2" charset="-122"/>
            <a:cs typeface="+mn-cs"/>
          </a:endParaRPr>
        </a:p>
      </dgm:t>
    </dgm:pt>
    <dgm:pt modelId="{946E1FA4-C4A2-4B97-8AE9-628EBD328402}" type="parTrans" cxnId="{48C4CB07-9DDB-4E76-99CF-2F8E320CC19F}">
      <dgm:prSet/>
      <dgm:spPr/>
      <dgm:t>
        <a:bodyPr/>
        <a:lstStyle/>
        <a:p>
          <a:endParaRPr lang="zh-CN" altLang="en-US" b="1">
            <a:latin typeface="华文细黑" pitchFamily="2" charset="-122"/>
            <a:ea typeface="华文细黑" pitchFamily="2" charset="-122"/>
          </a:endParaRPr>
        </a:p>
      </dgm:t>
    </dgm:pt>
    <dgm:pt modelId="{E17C0674-2962-4725-AC6D-D7D4A457F377}" type="sibTrans" cxnId="{48C4CB07-9DDB-4E76-99CF-2F8E320CC19F}">
      <dgm:prSet/>
      <dgm:spPr>
        <a:xfrm>
          <a:off x="1353254" y="507574"/>
          <a:ext cx="3455732" cy="3455732"/>
        </a:xfrm>
        <a:gradFill rotWithShape="0">
          <a:gsLst>
            <a:gs pos="0">
              <a:srgbClr val="9BBB59">
                <a:hueOff val="0"/>
                <a:satOff val="0"/>
                <a:lumOff val="0"/>
                <a:alphaOff val="0"/>
                <a:shade val="51000"/>
                <a:satMod val="130000"/>
              </a:srgbClr>
            </a:gs>
            <a:gs pos="80000">
              <a:srgbClr val="9BBB59">
                <a:hueOff val="0"/>
                <a:satOff val="0"/>
                <a:lumOff val="0"/>
                <a:alphaOff val="0"/>
                <a:shade val="93000"/>
                <a:satMod val="130000"/>
              </a:srgbClr>
            </a:gs>
            <a:gs pos="100000">
              <a:srgbClr val="9BBB5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gm:spPr>
      <dgm:t>
        <a:bodyPr/>
        <a:lstStyle/>
        <a:p>
          <a:endParaRPr lang="zh-CN" altLang="en-US" b="1">
            <a:latin typeface="华文细黑" pitchFamily="2" charset="-122"/>
            <a:ea typeface="华文细黑" pitchFamily="2" charset="-122"/>
          </a:endParaRPr>
        </a:p>
      </dgm:t>
    </dgm:pt>
    <dgm:pt modelId="{A6689302-614F-4265-9763-88A9BB01CE57}">
      <dgm:prSet phldrT="[文本]"/>
      <dgm:spPr>
        <a:xfrm>
          <a:off x="3502450" y="3054681"/>
          <a:ext cx="1112939" cy="1112939"/>
        </a:xfr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zh-CN" altLang="en-US" b="1" dirty="0" smtClean="0">
              <a:solidFill>
                <a:sysClr val="window" lastClr="FFFFFF"/>
              </a:solidFill>
              <a:latin typeface="华文细黑" pitchFamily="2" charset="-122"/>
              <a:ea typeface="华文细黑" pitchFamily="2" charset="-122"/>
              <a:cs typeface="+mn-cs"/>
            </a:rPr>
            <a:t>社交网络</a:t>
          </a:r>
          <a:endParaRPr lang="zh-CN" altLang="en-US" b="1" dirty="0">
            <a:solidFill>
              <a:sysClr val="window" lastClr="FFFFFF"/>
            </a:solidFill>
            <a:latin typeface="华文细黑" pitchFamily="2" charset="-122"/>
            <a:ea typeface="华文细黑" pitchFamily="2" charset="-122"/>
            <a:cs typeface="+mn-cs"/>
          </a:endParaRPr>
        </a:p>
      </dgm:t>
    </dgm:pt>
    <dgm:pt modelId="{274E7FE2-52DE-4EEE-A76C-77B107B8736C}" type="parTrans" cxnId="{32E1E213-89DE-436B-AA97-E25DE4E15976}">
      <dgm:prSet/>
      <dgm:spPr/>
      <dgm:t>
        <a:bodyPr/>
        <a:lstStyle/>
        <a:p>
          <a:endParaRPr lang="zh-CN" altLang="en-US" b="1">
            <a:latin typeface="华文细黑" pitchFamily="2" charset="-122"/>
            <a:ea typeface="华文细黑" pitchFamily="2" charset="-122"/>
          </a:endParaRPr>
        </a:p>
      </dgm:t>
    </dgm:pt>
    <dgm:pt modelId="{CD1CD7BF-3C22-414B-AE10-5BCD50C08E6C}" type="sibTrans" cxnId="{32E1E213-89DE-436B-AA97-E25DE4E15976}">
      <dgm:prSet/>
      <dgm:spPr>
        <a:xfrm>
          <a:off x="1338989" y="517825"/>
          <a:ext cx="3455732" cy="3455732"/>
        </a:xfr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gm:spPr>
      <dgm:t>
        <a:bodyPr/>
        <a:lstStyle/>
        <a:p>
          <a:endParaRPr lang="zh-CN" altLang="en-US" b="1">
            <a:latin typeface="华文细黑" pitchFamily="2" charset="-122"/>
            <a:ea typeface="华文细黑" pitchFamily="2" charset="-122"/>
          </a:endParaRPr>
        </a:p>
      </dgm:t>
    </dgm:pt>
    <dgm:pt modelId="{F26D4A91-7B16-4B34-A8C3-62081CD64B0B}">
      <dgm:prSet phldrT="[文本]"/>
      <dgm:spPr>
        <a:xfrm>
          <a:off x="1518322" y="3054681"/>
          <a:ext cx="1112939" cy="1112939"/>
        </a:xfrm>
        <a:gradFill rotWithShape="0">
          <a:gsLst>
            <a:gs pos="0">
              <a:srgbClr val="4BACC6">
                <a:hueOff val="0"/>
                <a:satOff val="0"/>
                <a:lumOff val="0"/>
                <a:alphaOff val="0"/>
                <a:shade val="51000"/>
                <a:satMod val="130000"/>
              </a:srgbClr>
            </a:gs>
            <a:gs pos="80000">
              <a:srgbClr val="4BACC6">
                <a:hueOff val="0"/>
                <a:satOff val="0"/>
                <a:lumOff val="0"/>
                <a:alphaOff val="0"/>
                <a:shade val="93000"/>
                <a:satMod val="130000"/>
              </a:srgbClr>
            </a:gs>
            <a:gs pos="100000">
              <a:srgbClr val="4BACC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zh-CN" altLang="en-US" b="1" dirty="0" smtClean="0">
              <a:solidFill>
                <a:sysClr val="window" lastClr="FFFFFF"/>
              </a:solidFill>
              <a:latin typeface="华文细黑" pitchFamily="2" charset="-122"/>
              <a:ea typeface="华文细黑" pitchFamily="2" charset="-122"/>
              <a:cs typeface="+mn-cs"/>
            </a:rPr>
            <a:t>移动互联网</a:t>
          </a:r>
          <a:endParaRPr lang="zh-CN" altLang="en-US" b="1" dirty="0">
            <a:solidFill>
              <a:sysClr val="window" lastClr="FFFFFF"/>
            </a:solidFill>
            <a:latin typeface="华文细黑" pitchFamily="2" charset="-122"/>
            <a:ea typeface="华文细黑" pitchFamily="2" charset="-122"/>
            <a:cs typeface="+mn-cs"/>
          </a:endParaRPr>
        </a:p>
      </dgm:t>
    </dgm:pt>
    <dgm:pt modelId="{7B319FFC-A6BA-46F6-BEF8-BD7C4A6DA494}" type="parTrans" cxnId="{E6DABD04-CE95-445B-8048-F3DDF8FE7D2C}">
      <dgm:prSet/>
      <dgm:spPr/>
      <dgm:t>
        <a:bodyPr/>
        <a:lstStyle/>
        <a:p>
          <a:endParaRPr lang="zh-CN" altLang="en-US" b="1">
            <a:latin typeface="华文细黑" pitchFamily="2" charset="-122"/>
            <a:ea typeface="华文细黑" pitchFamily="2" charset="-122"/>
          </a:endParaRPr>
        </a:p>
      </dgm:t>
    </dgm:pt>
    <dgm:pt modelId="{20072568-9CE8-43BA-9B65-0A5D2C61E8F1}" type="sibTrans" cxnId="{E6DABD04-CE95-445B-8048-F3DDF8FE7D2C}">
      <dgm:prSet/>
      <dgm:spPr>
        <a:xfrm>
          <a:off x="1338989" y="517825"/>
          <a:ext cx="3455732" cy="3455732"/>
        </a:xfrm>
        <a:gradFill rotWithShape="0">
          <a:gsLst>
            <a:gs pos="0">
              <a:srgbClr val="4BACC6">
                <a:hueOff val="0"/>
                <a:satOff val="0"/>
                <a:lumOff val="0"/>
                <a:alphaOff val="0"/>
                <a:shade val="51000"/>
                <a:satMod val="130000"/>
              </a:srgbClr>
            </a:gs>
            <a:gs pos="80000">
              <a:srgbClr val="4BACC6">
                <a:hueOff val="0"/>
                <a:satOff val="0"/>
                <a:lumOff val="0"/>
                <a:alphaOff val="0"/>
                <a:shade val="93000"/>
                <a:satMod val="130000"/>
              </a:srgbClr>
            </a:gs>
            <a:gs pos="100000">
              <a:srgbClr val="4BACC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gm:spPr>
      <dgm:t>
        <a:bodyPr/>
        <a:lstStyle/>
        <a:p>
          <a:endParaRPr lang="zh-CN" altLang="en-US" b="1">
            <a:latin typeface="华文细黑" pitchFamily="2" charset="-122"/>
            <a:ea typeface="华文细黑" pitchFamily="2" charset="-122"/>
          </a:endParaRPr>
        </a:p>
      </dgm:t>
    </dgm:pt>
    <dgm:pt modelId="{13DBAF30-19FB-45DA-9288-E3816138C0AE}">
      <dgm:prSet phldrT="[文本]"/>
      <dgm:spPr>
        <a:xfrm>
          <a:off x="2510386" y="1421"/>
          <a:ext cx="1112939" cy="1112939"/>
        </a:xfr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zh-CN" altLang="en-US" b="1" dirty="0" smtClean="0">
              <a:solidFill>
                <a:sysClr val="window" lastClr="FFFFFF"/>
              </a:solidFill>
              <a:latin typeface="华文细黑" pitchFamily="2" charset="-122"/>
              <a:ea typeface="华文细黑" pitchFamily="2" charset="-122"/>
              <a:cs typeface="+mn-cs"/>
            </a:rPr>
            <a:t>物联网</a:t>
          </a:r>
          <a:endParaRPr lang="zh-CN" altLang="en-US" b="1" dirty="0">
            <a:solidFill>
              <a:sysClr val="window" lastClr="FFFFFF"/>
            </a:solidFill>
            <a:latin typeface="华文细黑" pitchFamily="2" charset="-122"/>
            <a:ea typeface="华文细黑" pitchFamily="2" charset="-122"/>
            <a:cs typeface="+mn-cs"/>
          </a:endParaRPr>
        </a:p>
      </dgm:t>
    </dgm:pt>
    <dgm:pt modelId="{08C5F7B2-9784-4E5C-9AA3-81D40125647B}" type="sibTrans" cxnId="{74585201-E377-4CBE-A030-59A86F96092D}">
      <dgm:prSet/>
      <dgm:spPr>
        <a:xfrm>
          <a:off x="1356285" y="517736"/>
          <a:ext cx="3455732" cy="3455732"/>
        </a:xfr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gm:spPr>
      <dgm:t>
        <a:bodyPr/>
        <a:lstStyle/>
        <a:p>
          <a:endParaRPr lang="zh-CN" altLang="en-US" b="1">
            <a:latin typeface="华文细黑" pitchFamily="2" charset="-122"/>
            <a:ea typeface="华文细黑" pitchFamily="2" charset="-122"/>
          </a:endParaRPr>
        </a:p>
      </dgm:t>
    </dgm:pt>
    <dgm:pt modelId="{5846569C-A3FE-4DC3-82FA-235391833F92}" type="parTrans" cxnId="{74585201-E377-4CBE-A030-59A86F96092D}">
      <dgm:prSet/>
      <dgm:spPr/>
      <dgm:t>
        <a:bodyPr/>
        <a:lstStyle/>
        <a:p>
          <a:endParaRPr lang="zh-CN" altLang="en-US" b="1">
            <a:latin typeface="华文细黑" pitchFamily="2" charset="-122"/>
            <a:ea typeface="华文细黑" pitchFamily="2" charset="-122"/>
          </a:endParaRPr>
        </a:p>
      </dgm:t>
    </dgm:pt>
    <dgm:pt modelId="{5DFD3890-59E8-4A37-AA68-58515C91D1D7}">
      <dgm:prSet phldrT="[文本]"/>
      <dgm:spPr>
        <a:xfrm>
          <a:off x="905192" y="1167662"/>
          <a:ext cx="1112939" cy="1112939"/>
        </a:xfrm>
        <a:gradFill rotWithShape="0">
          <a:gsLst>
            <a:gs pos="0">
              <a:srgbClr val="F79646">
                <a:hueOff val="0"/>
                <a:satOff val="0"/>
                <a:lumOff val="0"/>
                <a:alphaOff val="0"/>
                <a:shade val="51000"/>
                <a:satMod val="130000"/>
              </a:srgbClr>
            </a:gs>
            <a:gs pos="80000">
              <a:srgbClr val="F79646">
                <a:hueOff val="0"/>
                <a:satOff val="0"/>
                <a:lumOff val="0"/>
                <a:alphaOff val="0"/>
                <a:shade val="93000"/>
                <a:satMod val="130000"/>
              </a:srgbClr>
            </a:gs>
            <a:gs pos="100000">
              <a:srgbClr val="F7964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zh-CN" altLang="en-US" b="1" dirty="0" smtClean="0">
              <a:solidFill>
                <a:sysClr val="window" lastClr="FFFFFF"/>
              </a:solidFill>
              <a:latin typeface="华文细黑" pitchFamily="2" charset="-122"/>
              <a:ea typeface="华文细黑" pitchFamily="2" charset="-122"/>
              <a:cs typeface="+mn-cs"/>
            </a:rPr>
            <a:t>大数据</a:t>
          </a:r>
          <a:endParaRPr lang="zh-CN" altLang="en-US" b="1" dirty="0">
            <a:solidFill>
              <a:sysClr val="window" lastClr="FFFFFF"/>
            </a:solidFill>
            <a:latin typeface="华文细黑" pitchFamily="2" charset="-122"/>
            <a:ea typeface="华文细黑" pitchFamily="2" charset="-122"/>
            <a:cs typeface="+mn-cs"/>
          </a:endParaRPr>
        </a:p>
      </dgm:t>
    </dgm:pt>
    <dgm:pt modelId="{74058893-7DC3-4E42-B6B4-83EE918B0BDD}" type="parTrans" cxnId="{7A6866CE-4153-467F-BED8-77F1CC81F9A4}">
      <dgm:prSet/>
      <dgm:spPr/>
      <dgm:t>
        <a:bodyPr/>
        <a:lstStyle/>
        <a:p>
          <a:endParaRPr lang="zh-CN" altLang="en-US"/>
        </a:p>
      </dgm:t>
    </dgm:pt>
    <dgm:pt modelId="{94D2DB56-F79D-4840-911D-2391DC687556}" type="sibTrans" cxnId="{7A6866CE-4153-467F-BED8-77F1CC81F9A4}">
      <dgm:prSet/>
      <dgm:spPr>
        <a:xfrm>
          <a:off x="1338989" y="517825"/>
          <a:ext cx="3455732" cy="3455732"/>
        </a:xfrm>
        <a:gradFill rotWithShape="0">
          <a:gsLst>
            <a:gs pos="0">
              <a:srgbClr val="F79646">
                <a:hueOff val="0"/>
                <a:satOff val="0"/>
                <a:lumOff val="0"/>
                <a:alphaOff val="0"/>
                <a:shade val="51000"/>
                <a:satMod val="130000"/>
              </a:srgbClr>
            </a:gs>
            <a:gs pos="80000">
              <a:srgbClr val="F79646">
                <a:hueOff val="0"/>
                <a:satOff val="0"/>
                <a:lumOff val="0"/>
                <a:alphaOff val="0"/>
                <a:shade val="93000"/>
                <a:satMod val="130000"/>
              </a:srgbClr>
            </a:gs>
            <a:gs pos="100000">
              <a:srgbClr val="F7964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gm:spPr>
      <dgm:t>
        <a:bodyPr/>
        <a:lstStyle/>
        <a:p>
          <a:endParaRPr lang="zh-CN" altLang="en-US"/>
        </a:p>
      </dgm:t>
    </dgm:pt>
    <dgm:pt modelId="{68582F94-8467-4634-96A8-2A2FA2BCF23F}" type="pres">
      <dgm:prSet presAssocID="{C2FE0372-0322-4ADB-85F1-65E073B66084}" presName="Name0" presStyleCnt="0">
        <dgm:presLayoutVars>
          <dgm:chMax val="1"/>
          <dgm:dir/>
          <dgm:animLvl val="ctr"/>
          <dgm:resizeHandles val="exact"/>
        </dgm:presLayoutVars>
      </dgm:prSet>
      <dgm:spPr/>
      <dgm:t>
        <a:bodyPr/>
        <a:lstStyle/>
        <a:p>
          <a:endParaRPr lang="zh-CN" altLang="en-US"/>
        </a:p>
      </dgm:t>
    </dgm:pt>
    <dgm:pt modelId="{A5BF7713-7683-4988-835C-675E216842BD}" type="pres">
      <dgm:prSet presAssocID="{E74C27DA-10A4-4C4D-942C-6677CF7022D6}" presName="centerShape" presStyleLbl="node0" presStyleIdx="0" presStyleCnt="1"/>
      <dgm:spPr>
        <a:prstGeom prst="ellipse">
          <a:avLst/>
        </a:prstGeom>
      </dgm:spPr>
      <dgm:t>
        <a:bodyPr/>
        <a:lstStyle/>
        <a:p>
          <a:endParaRPr lang="zh-CN" altLang="en-US"/>
        </a:p>
      </dgm:t>
    </dgm:pt>
    <dgm:pt modelId="{D2C2166A-B1D9-4775-9C5D-7459ED02A48A}" type="pres">
      <dgm:prSet presAssocID="{13DBAF30-19FB-45DA-9288-E3816138C0AE}" presName="node" presStyleLbl="node1" presStyleIdx="0" presStyleCnt="5">
        <dgm:presLayoutVars>
          <dgm:bulletEnabled val="1"/>
        </dgm:presLayoutVars>
      </dgm:prSet>
      <dgm:spPr>
        <a:prstGeom prst="ellipse">
          <a:avLst/>
        </a:prstGeom>
      </dgm:spPr>
      <dgm:t>
        <a:bodyPr/>
        <a:lstStyle/>
        <a:p>
          <a:endParaRPr lang="zh-CN" altLang="en-US"/>
        </a:p>
      </dgm:t>
    </dgm:pt>
    <dgm:pt modelId="{E734E3F1-CF09-48AE-BD24-9E89507BEFA7}" type="pres">
      <dgm:prSet presAssocID="{13DBAF30-19FB-45DA-9288-E3816138C0AE}" presName="dummy" presStyleCnt="0"/>
      <dgm:spPr/>
      <dgm:t>
        <a:bodyPr/>
        <a:lstStyle/>
        <a:p>
          <a:endParaRPr lang="zh-CN" altLang="en-US"/>
        </a:p>
      </dgm:t>
    </dgm:pt>
    <dgm:pt modelId="{CDC7C4D4-9A23-4DE5-BF7C-F16063493E9C}" type="pres">
      <dgm:prSet presAssocID="{08C5F7B2-9784-4E5C-9AA3-81D40125647B}" presName="sibTrans" presStyleLbl="sibTrans2D1" presStyleIdx="0" presStyleCnt="5"/>
      <dgm:spPr>
        <a:prstGeom prst="blockArc">
          <a:avLst>
            <a:gd name="adj1" fmla="val 16164771"/>
            <a:gd name="adj2" fmla="val 20592431"/>
            <a:gd name="adj3" fmla="val 4638"/>
          </a:avLst>
        </a:prstGeom>
      </dgm:spPr>
      <dgm:t>
        <a:bodyPr/>
        <a:lstStyle/>
        <a:p>
          <a:endParaRPr lang="zh-CN" altLang="en-US"/>
        </a:p>
      </dgm:t>
    </dgm:pt>
    <dgm:pt modelId="{14C5C499-64B7-4452-82BC-47170A070376}" type="pres">
      <dgm:prSet presAssocID="{E6216BB2-28B7-46B0-883C-7A7031E3E049}" presName="node" presStyleLbl="node1" presStyleIdx="1" presStyleCnt="5" custScaleX="101789" custScaleY="100000" custRadScaleRad="100983" custRadScaleInc="5718">
        <dgm:presLayoutVars>
          <dgm:bulletEnabled val="1"/>
        </dgm:presLayoutVars>
      </dgm:prSet>
      <dgm:spPr>
        <a:prstGeom prst="ellipse">
          <a:avLst/>
        </a:prstGeom>
      </dgm:spPr>
      <dgm:t>
        <a:bodyPr/>
        <a:lstStyle/>
        <a:p>
          <a:endParaRPr lang="zh-CN" altLang="en-US"/>
        </a:p>
      </dgm:t>
    </dgm:pt>
    <dgm:pt modelId="{044D2A98-FF2B-49D2-B023-9D9FDE9BFF40}" type="pres">
      <dgm:prSet presAssocID="{E6216BB2-28B7-46B0-883C-7A7031E3E049}" presName="dummy" presStyleCnt="0"/>
      <dgm:spPr/>
      <dgm:t>
        <a:bodyPr/>
        <a:lstStyle/>
        <a:p>
          <a:endParaRPr lang="zh-CN" altLang="en-US"/>
        </a:p>
      </dgm:t>
    </dgm:pt>
    <dgm:pt modelId="{3407E3DD-4DFC-4ECF-90EF-6FED0910006D}" type="pres">
      <dgm:prSet presAssocID="{E17C0674-2962-4725-AC6D-D7D4A457F377}" presName="sibTrans" presStyleLbl="sibTrans2D1" presStyleIdx="1" presStyleCnt="5"/>
      <dgm:spPr>
        <a:prstGeom prst="blockArc">
          <a:avLst>
            <a:gd name="adj1" fmla="val 20614031"/>
            <a:gd name="adj2" fmla="val 3275777"/>
            <a:gd name="adj3" fmla="val 4638"/>
          </a:avLst>
        </a:prstGeom>
      </dgm:spPr>
      <dgm:t>
        <a:bodyPr/>
        <a:lstStyle/>
        <a:p>
          <a:endParaRPr lang="zh-CN" altLang="en-US"/>
        </a:p>
      </dgm:t>
    </dgm:pt>
    <dgm:pt modelId="{A11434B8-8604-4C11-8B2F-C5DAF7472885}" type="pres">
      <dgm:prSet presAssocID="{A6689302-614F-4265-9763-88A9BB01CE57}" presName="node" presStyleLbl="node1" presStyleIdx="2" presStyleCnt="5">
        <dgm:presLayoutVars>
          <dgm:bulletEnabled val="1"/>
        </dgm:presLayoutVars>
      </dgm:prSet>
      <dgm:spPr>
        <a:prstGeom prst="ellipse">
          <a:avLst/>
        </a:prstGeom>
      </dgm:spPr>
      <dgm:t>
        <a:bodyPr/>
        <a:lstStyle/>
        <a:p>
          <a:endParaRPr lang="zh-CN" altLang="en-US"/>
        </a:p>
      </dgm:t>
    </dgm:pt>
    <dgm:pt modelId="{86FDD564-54D1-472D-80EC-8434A2744DEB}" type="pres">
      <dgm:prSet presAssocID="{A6689302-614F-4265-9763-88A9BB01CE57}" presName="dummy" presStyleCnt="0"/>
      <dgm:spPr/>
      <dgm:t>
        <a:bodyPr/>
        <a:lstStyle/>
        <a:p>
          <a:endParaRPr lang="zh-CN" altLang="en-US"/>
        </a:p>
      </dgm:t>
    </dgm:pt>
    <dgm:pt modelId="{C9300178-F0D2-4C82-8901-4B7440038F9F}" type="pres">
      <dgm:prSet presAssocID="{CD1CD7BF-3C22-414B-AE10-5BCD50C08E6C}" presName="sibTrans" presStyleLbl="sibTrans2D1" presStyleIdx="2" presStyleCnt="5"/>
      <dgm:spPr>
        <a:prstGeom prst="blockArc">
          <a:avLst>
            <a:gd name="adj1" fmla="val 3240000"/>
            <a:gd name="adj2" fmla="val 7560000"/>
            <a:gd name="adj3" fmla="val 4638"/>
          </a:avLst>
        </a:prstGeom>
      </dgm:spPr>
      <dgm:t>
        <a:bodyPr/>
        <a:lstStyle/>
        <a:p>
          <a:endParaRPr lang="zh-CN" altLang="en-US"/>
        </a:p>
      </dgm:t>
    </dgm:pt>
    <dgm:pt modelId="{054BAB16-DB76-4DCD-8300-E88C1512C767}" type="pres">
      <dgm:prSet presAssocID="{F26D4A91-7B16-4B34-A8C3-62081CD64B0B}" presName="node" presStyleLbl="node1" presStyleIdx="3" presStyleCnt="5">
        <dgm:presLayoutVars>
          <dgm:bulletEnabled val="1"/>
        </dgm:presLayoutVars>
      </dgm:prSet>
      <dgm:spPr>
        <a:prstGeom prst="ellipse">
          <a:avLst/>
        </a:prstGeom>
      </dgm:spPr>
      <dgm:t>
        <a:bodyPr/>
        <a:lstStyle/>
        <a:p>
          <a:endParaRPr lang="zh-CN" altLang="en-US"/>
        </a:p>
      </dgm:t>
    </dgm:pt>
    <dgm:pt modelId="{D900BF11-1D46-4D19-BD75-199BB1A79AE0}" type="pres">
      <dgm:prSet presAssocID="{F26D4A91-7B16-4B34-A8C3-62081CD64B0B}" presName="dummy" presStyleCnt="0"/>
      <dgm:spPr/>
      <dgm:t>
        <a:bodyPr/>
        <a:lstStyle/>
        <a:p>
          <a:endParaRPr lang="zh-CN" altLang="en-US"/>
        </a:p>
      </dgm:t>
    </dgm:pt>
    <dgm:pt modelId="{03EF90E9-368C-473E-B138-1BC3716B0B3F}" type="pres">
      <dgm:prSet presAssocID="{20072568-9CE8-43BA-9B65-0A5D2C61E8F1}" presName="sibTrans" presStyleLbl="sibTrans2D1" presStyleIdx="3" presStyleCnt="5"/>
      <dgm:spPr>
        <a:prstGeom prst="blockArc">
          <a:avLst>
            <a:gd name="adj1" fmla="val 7560000"/>
            <a:gd name="adj2" fmla="val 11880000"/>
            <a:gd name="adj3" fmla="val 4638"/>
          </a:avLst>
        </a:prstGeom>
      </dgm:spPr>
      <dgm:t>
        <a:bodyPr/>
        <a:lstStyle/>
        <a:p>
          <a:endParaRPr lang="zh-CN" altLang="en-US"/>
        </a:p>
      </dgm:t>
    </dgm:pt>
    <dgm:pt modelId="{F8A6EDFD-5BB0-44F3-A8EA-4E48959D6203}" type="pres">
      <dgm:prSet presAssocID="{5DFD3890-59E8-4A37-AA68-58515C91D1D7}" presName="node" presStyleLbl="node1" presStyleIdx="4" presStyleCnt="5">
        <dgm:presLayoutVars>
          <dgm:bulletEnabled val="1"/>
        </dgm:presLayoutVars>
      </dgm:prSet>
      <dgm:spPr>
        <a:prstGeom prst="ellipse">
          <a:avLst/>
        </a:prstGeom>
      </dgm:spPr>
      <dgm:t>
        <a:bodyPr/>
        <a:lstStyle/>
        <a:p>
          <a:endParaRPr lang="zh-CN" altLang="en-US"/>
        </a:p>
      </dgm:t>
    </dgm:pt>
    <dgm:pt modelId="{B8AA7432-D1D6-48FE-A7E6-A9BD086F9337}" type="pres">
      <dgm:prSet presAssocID="{5DFD3890-59E8-4A37-AA68-58515C91D1D7}" presName="dummy" presStyleCnt="0"/>
      <dgm:spPr/>
    </dgm:pt>
    <dgm:pt modelId="{9CA66D23-9AF5-40FB-B8C7-99C195242F93}" type="pres">
      <dgm:prSet presAssocID="{94D2DB56-F79D-4840-911D-2391DC687556}" presName="sibTrans" presStyleLbl="sibTrans2D1" presStyleIdx="4" presStyleCnt="5"/>
      <dgm:spPr>
        <a:prstGeom prst="blockArc">
          <a:avLst>
            <a:gd name="adj1" fmla="val 11880000"/>
            <a:gd name="adj2" fmla="val 16200000"/>
            <a:gd name="adj3" fmla="val 4638"/>
          </a:avLst>
        </a:prstGeom>
      </dgm:spPr>
      <dgm:t>
        <a:bodyPr/>
        <a:lstStyle/>
        <a:p>
          <a:endParaRPr lang="zh-CN" altLang="en-US"/>
        </a:p>
      </dgm:t>
    </dgm:pt>
  </dgm:ptLst>
  <dgm:cxnLst>
    <dgm:cxn modelId="{7A6866CE-4153-467F-BED8-77F1CC81F9A4}" srcId="{E74C27DA-10A4-4C4D-942C-6677CF7022D6}" destId="{5DFD3890-59E8-4A37-AA68-58515C91D1D7}" srcOrd="4" destOrd="0" parTransId="{74058893-7DC3-4E42-B6B4-83EE918B0BDD}" sibTransId="{94D2DB56-F79D-4840-911D-2391DC687556}"/>
    <dgm:cxn modelId="{2F97F4B4-95F7-4996-ADFD-E93D9365DC2B}" type="presOf" srcId="{CD1CD7BF-3C22-414B-AE10-5BCD50C08E6C}" destId="{C9300178-F0D2-4C82-8901-4B7440038F9F}" srcOrd="0" destOrd="0" presId="urn:microsoft.com/office/officeart/2005/8/layout/radial6"/>
    <dgm:cxn modelId="{40A1DE67-AA56-481D-AD47-C0588ED33C0B}" type="presOf" srcId="{C2FE0372-0322-4ADB-85F1-65E073B66084}" destId="{68582F94-8467-4634-96A8-2A2FA2BCF23F}" srcOrd="0" destOrd="0" presId="urn:microsoft.com/office/officeart/2005/8/layout/radial6"/>
    <dgm:cxn modelId="{A7241C0B-7A81-4321-8104-245DFF3E3E44}" srcId="{C2FE0372-0322-4ADB-85F1-65E073B66084}" destId="{E74C27DA-10A4-4C4D-942C-6677CF7022D6}" srcOrd="0" destOrd="0" parTransId="{75994EFC-453B-4252-963D-D8536D7AEC29}" sibTransId="{99B1A8C7-B236-4C7C-8FB1-2850CE656241}"/>
    <dgm:cxn modelId="{DF1FDC87-CADD-4668-9AFC-E75764DC4D25}" type="presOf" srcId="{E6216BB2-28B7-46B0-883C-7A7031E3E049}" destId="{14C5C499-64B7-4452-82BC-47170A070376}" srcOrd="0" destOrd="0" presId="urn:microsoft.com/office/officeart/2005/8/layout/radial6"/>
    <dgm:cxn modelId="{924D23AA-0D93-4104-8D9C-FB6FCB3B04B8}" type="presOf" srcId="{E74C27DA-10A4-4C4D-942C-6677CF7022D6}" destId="{A5BF7713-7683-4988-835C-675E216842BD}" srcOrd="0" destOrd="0" presId="urn:microsoft.com/office/officeart/2005/8/layout/radial6"/>
    <dgm:cxn modelId="{92BEFFCB-FEBA-4DDC-9F4A-41F4943B2DD8}" type="presOf" srcId="{13DBAF30-19FB-45DA-9288-E3816138C0AE}" destId="{D2C2166A-B1D9-4775-9C5D-7459ED02A48A}" srcOrd="0" destOrd="0" presId="urn:microsoft.com/office/officeart/2005/8/layout/radial6"/>
    <dgm:cxn modelId="{4C395180-098F-4ADE-B07A-88F5FA9A6E73}" type="presOf" srcId="{A6689302-614F-4265-9763-88A9BB01CE57}" destId="{A11434B8-8604-4C11-8B2F-C5DAF7472885}" srcOrd="0" destOrd="0" presId="urn:microsoft.com/office/officeart/2005/8/layout/radial6"/>
    <dgm:cxn modelId="{477E7666-089E-4873-BB44-D4FC99EEB9D9}" type="presOf" srcId="{08C5F7B2-9784-4E5C-9AA3-81D40125647B}" destId="{CDC7C4D4-9A23-4DE5-BF7C-F16063493E9C}" srcOrd="0" destOrd="0" presId="urn:microsoft.com/office/officeart/2005/8/layout/radial6"/>
    <dgm:cxn modelId="{8B66E266-9F24-4F18-8C09-D804960F7DC4}" type="presOf" srcId="{94D2DB56-F79D-4840-911D-2391DC687556}" destId="{9CA66D23-9AF5-40FB-B8C7-99C195242F93}" srcOrd="0" destOrd="0" presId="urn:microsoft.com/office/officeart/2005/8/layout/radial6"/>
    <dgm:cxn modelId="{32E1E213-89DE-436B-AA97-E25DE4E15976}" srcId="{E74C27DA-10A4-4C4D-942C-6677CF7022D6}" destId="{A6689302-614F-4265-9763-88A9BB01CE57}" srcOrd="2" destOrd="0" parTransId="{274E7FE2-52DE-4EEE-A76C-77B107B8736C}" sibTransId="{CD1CD7BF-3C22-414B-AE10-5BCD50C08E6C}"/>
    <dgm:cxn modelId="{48C4CB07-9DDB-4E76-99CF-2F8E320CC19F}" srcId="{E74C27DA-10A4-4C4D-942C-6677CF7022D6}" destId="{E6216BB2-28B7-46B0-883C-7A7031E3E049}" srcOrd="1" destOrd="0" parTransId="{946E1FA4-C4A2-4B97-8AE9-628EBD328402}" sibTransId="{E17C0674-2962-4725-AC6D-D7D4A457F377}"/>
    <dgm:cxn modelId="{454917F8-C8BC-41BF-85BD-9B03F30AFA4D}" type="presOf" srcId="{E17C0674-2962-4725-AC6D-D7D4A457F377}" destId="{3407E3DD-4DFC-4ECF-90EF-6FED0910006D}" srcOrd="0" destOrd="0" presId="urn:microsoft.com/office/officeart/2005/8/layout/radial6"/>
    <dgm:cxn modelId="{8B218241-C20D-4783-8652-C31BBFAEE48C}" type="presOf" srcId="{F26D4A91-7B16-4B34-A8C3-62081CD64B0B}" destId="{054BAB16-DB76-4DCD-8300-E88C1512C767}" srcOrd="0" destOrd="0" presId="urn:microsoft.com/office/officeart/2005/8/layout/radial6"/>
    <dgm:cxn modelId="{C4DB0480-5D30-4277-9C3B-0DDC82451D89}" type="presOf" srcId="{5DFD3890-59E8-4A37-AA68-58515C91D1D7}" destId="{F8A6EDFD-5BB0-44F3-A8EA-4E48959D6203}" srcOrd="0" destOrd="0" presId="urn:microsoft.com/office/officeart/2005/8/layout/radial6"/>
    <dgm:cxn modelId="{5BCA177F-10A1-4A86-8733-58D903AA5A7E}" type="presOf" srcId="{20072568-9CE8-43BA-9B65-0A5D2C61E8F1}" destId="{03EF90E9-368C-473E-B138-1BC3716B0B3F}" srcOrd="0" destOrd="0" presId="urn:microsoft.com/office/officeart/2005/8/layout/radial6"/>
    <dgm:cxn modelId="{E6DABD04-CE95-445B-8048-F3DDF8FE7D2C}" srcId="{E74C27DA-10A4-4C4D-942C-6677CF7022D6}" destId="{F26D4A91-7B16-4B34-A8C3-62081CD64B0B}" srcOrd="3" destOrd="0" parTransId="{7B319FFC-A6BA-46F6-BEF8-BD7C4A6DA494}" sibTransId="{20072568-9CE8-43BA-9B65-0A5D2C61E8F1}"/>
    <dgm:cxn modelId="{74585201-E377-4CBE-A030-59A86F96092D}" srcId="{E74C27DA-10A4-4C4D-942C-6677CF7022D6}" destId="{13DBAF30-19FB-45DA-9288-E3816138C0AE}" srcOrd="0" destOrd="0" parTransId="{5846569C-A3FE-4DC3-82FA-235391833F92}" sibTransId="{08C5F7B2-9784-4E5C-9AA3-81D40125647B}"/>
    <dgm:cxn modelId="{A5682292-AFE4-4981-A3FB-85D6F8EEEA76}" type="presParOf" srcId="{68582F94-8467-4634-96A8-2A2FA2BCF23F}" destId="{A5BF7713-7683-4988-835C-675E216842BD}" srcOrd="0" destOrd="0" presId="urn:microsoft.com/office/officeart/2005/8/layout/radial6"/>
    <dgm:cxn modelId="{535A6445-2C3E-41F3-90F4-61E0201EA1C0}" type="presParOf" srcId="{68582F94-8467-4634-96A8-2A2FA2BCF23F}" destId="{D2C2166A-B1D9-4775-9C5D-7459ED02A48A}" srcOrd="1" destOrd="0" presId="urn:microsoft.com/office/officeart/2005/8/layout/radial6"/>
    <dgm:cxn modelId="{6F2770B2-9A70-447F-ACEC-095D0ED73E69}" type="presParOf" srcId="{68582F94-8467-4634-96A8-2A2FA2BCF23F}" destId="{E734E3F1-CF09-48AE-BD24-9E89507BEFA7}" srcOrd="2" destOrd="0" presId="urn:microsoft.com/office/officeart/2005/8/layout/radial6"/>
    <dgm:cxn modelId="{3FE332BF-33D8-4D0C-A5FD-67C75D3855F9}" type="presParOf" srcId="{68582F94-8467-4634-96A8-2A2FA2BCF23F}" destId="{CDC7C4D4-9A23-4DE5-BF7C-F16063493E9C}" srcOrd="3" destOrd="0" presId="urn:microsoft.com/office/officeart/2005/8/layout/radial6"/>
    <dgm:cxn modelId="{8A4EF6DB-B8C6-400D-89FD-A549940A2E52}" type="presParOf" srcId="{68582F94-8467-4634-96A8-2A2FA2BCF23F}" destId="{14C5C499-64B7-4452-82BC-47170A070376}" srcOrd="4" destOrd="0" presId="urn:microsoft.com/office/officeart/2005/8/layout/radial6"/>
    <dgm:cxn modelId="{CD30F326-3A4E-420B-B5AE-A02C4A9B6F5C}" type="presParOf" srcId="{68582F94-8467-4634-96A8-2A2FA2BCF23F}" destId="{044D2A98-FF2B-49D2-B023-9D9FDE9BFF40}" srcOrd="5" destOrd="0" presId="urn:microsoft.com/office/officeart/2005/8/layout/radial6"/>
    <dgm:cxn modelId="{9E147106-4805-4065-9E40-5366608B50DD}" type="presParOf" srcId="{68582F94-8467-4634-96A8-2A2FA2BCF23F}" destId="{3407E3DD-4DFC-4ECF-90EF-6FED0910006D}" srcOrd="6" destOrd="0" presId="urn:microsoft.com/office/officeart/2005/8/layout/radial6"/>
    <dgm:cxn modelId="{11FBE687-CFE8-4E2F-A436-70A7B642BE13}" type="presParOf" srcId="{68582F94-8467-4634-96A8-2A2FA2BCF23F}" destId="{A11434B8-8604-4C11-8B2F-C5DAF7472885}" srcOrd="7" destOrd="0" presId="urn:microsoft.com/office/officeart/2005/8/layout/radial6"/>
    <dgm:cxn modelId="{60E53620-4CB5-4D66-9560-295FB692049F}" type="presParOf" srcId="{68582F94-8467-4634-96A8-2A2FA2BCF23F}" destId="{86FDD564-54D1-472D-80EC-8434A2744DEB}" srcOrd="8" destOrd="0" presId="urn:microsoft.com/office/officeart/2005/8/layout/radial6"/>
    <dgm:cxn modelId="{3EBDDD38-73BC-4AC7-A825-0CAC068F99CE}" type="presParOf" srcId="{68582F94-8467-4634-96A8-2A2FA2BCF23F}" destId="{C9300178-F0D2-4C82-8901-4B7440038F9F}" srcOrd="9" destOrd="0" presId="urn:microsoft.com/office/officeart/2005/8/layout/radial6"/>
    <dgm:cxn modelId="{10F68DC8-9CEA-4EAD-9563-2FC0E388EE9F}" type="presParOf" srcId="{68582F94-8467-4634-96A8-2A2FA2BCF23F}" destId="{054BAB16-DB76-4DCD-8300-E88C1512C767}" srcOrd="10" destOrd="0" presId="urn:microsoft.com/office/officeart/2005/8/layout/radial6"/>
    <dgm:cxn modelId="{2F1E7FC6-49BD-44A2-89F4-0789BE72864D}" type="presParOf" srcId="{68582F94-8467-4634-96A8-2A2FA2BCF23F}" destId="{D900BF11-1D46-4D19-BD75-199BB1A79AE0}" srcOrd="11" destOrd="0" presId="urn:microsoft.com/office/officeart/2005/8/layout/radial6"/>
    <dgm:cxn modelId="{9A71D5DF-63C0-44EE-B8B3-277E03D203DE}" type="presParOf" srcId="{68582F94-8467-4634-96A8-2A2FA2BCF23F}" destId="{03EF90E9-368C-473E-B138-1BC3716B0B3F}" srcOrd="12" destOrd="0" presId="urn:microsoft.com/office/officeart/2005/8/layout/radial6"/>
    <dgm:cxn modelId="{205B92FD-9E08-442F-80C0-33C959A7C581}" type="presParOf" srcId="{68582F94-8467-4634-96A8-2A2FA2BCF23F}" destId="{F8A6EDFD-5BB0-44F3-A8EA-4E48959D6203}" srcOrd="13" destOrd="0" presId="urn:microsoft.com/office/officeart/2005/8/layout/radial6"/>
    <dgm:cxn modelId="{F34D746F-D708-42E9-A12D-59A04A098A4A}" type="presParOf" srcId="{68582F94-8467-4634-96A8-2A2FA2BCF23F}" destId="{B8AA7432-D1D6-48FE-A7E6-A9BD086F9337}" srcOrd="14" destOrd="0" presId="urn:microsoft.com/office/officeart/2005/8/layout/radial6"/>
    <dgm:cxn modelId="{6D1F5EB8-6A6C-4177-BFE4-8717D301109C}" type="presParOf" srcId="{68582F94-8467-4634-96A8-2A2FA2BCF23F}" destId="{9CA66D23-9AF5-40FB-B8C7-99C195242F93}" srcOrd="15" destOrd="0" presId="urn:microsoft.com/office/officeart/2005/8/layout/radial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2FE0372-0322-4ADB-85F1-65E073B66084}" type="doc">
      <dgm:prSet loTypeId="urn:microsoft.com/office/officeart/2005/8/layout/radial6" loCatId="relationship" qsTypeId="urn:microsoft.com/office/officeart/2005/8/quickstyle/3d1" qsCatId="3D" csTypeId="urn:microsoft.com/office/officeart/2005/8/colors/colorful1#2" csCatId="colorful" phldr="1"/>
      <dgm:spPr/>
      <dgm:t>
        <a:bodyPr/>
        <a:lstStyle/>
        <a:p>
          <a:endParaRPr lang="zh-CN" altLang="en-US"/>
        </a:p>
      </dgm:t>
    </dgm:pt>
    <dgm:pt modelId="{E74C27DA-10A4-4C4D-942C-6677CF7022D6}">
      <dgm:prSet phldrT="[文本]"/>
      <dgm:spPr>
        <a:xfrm>
          <a:off x="2271899" y="1450734"/>
          <a:ext cx="1589914" cy="1589914"/>
        </a:xfrm>
        <a:gradFill rotWithShape="0">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en-US" altLang="zh-CN" b="1" dirty="0" smtClean="0">
              <a:solidFill>
                <a:sysClr val="window" lastClr="FFFFFF"/>
              </a:solidFill>
              <a:latin typeface="华文细黑" pitchFamily="2" charset="-122"/>
              <a:ea typeface="华文细黑" pitchFamily="2" charset="-122"/>
              <a:cs typeface="+mn-cs"/>
            </a:rPr>
            <a:t> </a:t>
          </a:r>
          <a:r>
            <a:rPr lang="zh-CN" altLang="en-US" b="1" dirty="0" smtClean="0">
              <a:solidFill>
                <a:sysClr val="window" lastClr="FFFFFF"/>
              </a:solidFill>
              <a:latin typeface="华文细黑" pitchFamily="2" charset="-122"/>
              <a:ea typeface="华文细黑" pitchFamily="2" charset="-122"/>
              <a:cs typeface="+mn-cs"/>
            </a:rPr>
            <a:t>智慧搜索</a:t>
          </a:r>
          <a:endParaRPr lang="zh-CN" altLang="en-US" b="1" dirty="0">
            <a:solidFill>
              <a:sysClr val="window" lastClr="FFFFFF"/>
            </a:solidFill>
            <a:latin typeface="华文细黑" pitchFamily="2" charset="-122"/>
            <a:ea typeface="华文细黑" pitchFamily="2" charset="-122"/>
            <a:cs typeface="+mn-cs"/>
          </a:endParaRPr>
        </a:p>
      </dgm:t>
    </dgm:pt>
    <dgm:pt modelId="{75994EFC-453B-4252-963D-D8536D7AEC29}" type="parTrans" cxnId="{A7241C0B-7A81-4321-8104-245DFF3E3E44}">
      <dgm:prSet/>
      <dgm:spPr/>
      <dgm:t>
        <a:bodyPr/>
        <a:lstStyle/>
        <a:p>
          <a:endParaRPr lang="zh-CN" altLang="en-US" b="1">
            <a:latin typeface="华文细黑" pitchFamily="2" charset="-122"/>
            <a:ea typeface="华文细黑" pitchFamily="2" charset="-122"/>
          </a:endParaRPr>
        </a:p>
      </dgm:t>
    </dgm:pt>
    <dgm:pt modelId="{99B1A8C7-B236-4C7C-8FB1-2850CE656241}" type="sibTrans" cxnId="{A7241C0B-7A81-4321-8104-245DFF3E3E44}">
      <dgm:prSet/>
      <dgm:spPr/>
      <dgm:t>
        <a:bodyPr/>
        <a:lstStyle/>
        <a:p>
          <a:endParaRPr lang="zh-CN" altLang="en-US" b="1">
            <a:latin typeface="华文细黑" pitchFamily="2" charset="-122"/>
            <a:ea typeface="华文细黑" pitchFamily="2" charset="-122"/>
          </a:endParaRPr>
        </a:p>
      </dgm:t>
    </dgm:pt>
    <dgm:pt modelId="{E6216BB2-28B7-46B0-883C-7A7031E3E049}">
      <dgm:prSet phldrT="[文本]"/>
      <dgm:spPr>
        <a:xfrm>
          <a:off x="4133552" y="1201507"/>
          <a:ext cx="1132850" cy="1112939"/>
        </a:xfrm>
        <a:gradFill rotWithShape="0">
          <a:gsLst>
            <a:gs pos="0">
              <a:srgbClr val="9BBB59">
                <a:hueOff val="0"/>
                <a:satOff val="0"/>
                <a:lumOff val="0"/>
                <a:alphaOff val="0"/>
                <a:shade val="51000"/>
                <a:satMod val="130000"/>
              </a:srgbClr>
            </a:gs>
            <a:gs pos="80000">
              <a:srgbClr val="9BBB59">
                <a:hueOff val="0"/>
                <a:satOff val="0"/>
                <a:lumOff val="0"/>
                <a:alphaOff val="0"/>
                <a:shade val="93000"/>
                <a:satMod val="130000"/>
              </a:srgbClr>
            </a:gs>
            <a:gs pos="100000">
              <a:srgbClr val="9BBB5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zh-CN" altLang="en-US" b="1" dirty="0" smtClean="0">
              <a:solidFill>
                <a:sysClr val="window" lastClr="FFFFFF"/>
              </a:solidFill>
              <a:latin typeface="华文细黑" pitchFamily="2" charset="-122"/>
              <a:ea typeface="华文细黑" pitchFamily="2" charset="-122"/>
              <a:cs typeface="+mn-cs"/>
            </a:rPr>
            <a:t>云计算</a:t>
          </a:r>
          <a:endParaRPr lang="zh-CN" altLang="en-US" b="1" dirty="0">
            <a:solidFill>
              <a:sysClr val="window" lastClr="FFFFFF"/>
            </a:solidFill>
            <a:latin typeface="华文细黑" pitchFamily="2" charset="-122"/>
            <a:ea typeface="华文细黑" pitchFamily="2" charset="-122"/>
            <a:cs typeface="+mn-cs"/>
          </a:endParaRPr>
        </a:p>
      </dgm:t>
    </dgm:pt>
    <dgm:pt modelId="{946E1FA4-C4A2-4B97-8AE9-628EBD328402}" type="parTrans" cxnId="{48C4CB07-9DDB-4E76-99CF-2F8E320CC19F}">
      <dgm:prSet/>
      <dgm:spPr/>
      <dgm:t>
        <a:bodyPr/>
        <a:lstStyle/>
        <a:p>
          <a:endParaRPr lang="zh-CN" altLang="en-US" b="1">
            <a:latin typeface="华文细黑" pitchFamily="2" charset="-122"/>
            <a:ea typeface="华文细黑" pitchFamily="2" charset="-122"/>
          </a:endParaRPr>
        </a:p>
      </dgm:t>
    </dgm:pt>
    <dgm:pt modelId="{E17C0674-2962-4725-AC6D-D7D4A457F377}" type="sibTrans" cxnId="{48C4CB07-9DDB-4E76-99CF-2F8E320CC19F}">
      <dgm:prSet/>
      <dgm:spPr>
        <a:xfrm>
          <a:off x="1353254" y="507574"/>
          <a:ext cx="3455732" cy="3455732"/>
        </a:xfrm>
        <a:gradFill rotWithShape="0">
          <a:gsLst>
            <a:gs pos="0">
              <a:srgbClr val="9BBB59">
                <a:hueOff val="0"/>
                <a:satOff val="0"/>
                <a:lumOff val="0"/>
                <a:alphaOff val="0"/>
                <a:shade val="51000"/>
                <a:satMod val="130000"/>
              </a:srgbClr>
            </a:gs>
            <a:gs pos="80000">
              <a:srgbClr val="9BBB59">
                <a:hueOff val="0"/>
                <a:satOff val="0"/>
                <a:lumOff val="0"/>
                <a:alphaOff val="0"/>
                <a:shade val="93000"/>
                <a:satMod val="130000"/>
              </a:srgbClr>
            </a:gs>
            <a:gs pos="100000">
              <a:srgbClr val="9BBB5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gm:spPr>
      <dgm:t>
        <a:bodyPr/>
        <a:lstStyle/>
        <a:p>
          <a:endParaRPr lang="zh-CN" altLang="en-US" b="1">
            <a:latin typeface="华文细黑" pitchFamily="2" charset="-122"/>
            <a:ea typeface="华文细黑" pitchFamily="2" charset="-122"/>
          </a:endParaRPr>
        </a:p>
      </dgm:t>
    </dgm:pt>
    <dgm:pt modelId="{A6689302-614F-4265-9763-88A9BB01CE57}">
      <dgm:prSet phldrT="[文本]"/>
      <dgm:spPr>
        <a:xfrm>
          <a:off x="3502450" y="3054681"/>
          <a:ext cx="1112939" cy="1112939"/>
        </a:xfr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zh-CN" altLang="en-US" b="1" dirty="0" smtClean="0">
              <a:solidFill>
                <a:sysClr val="window" lastClr="FFFFFF"/>
              </a:solidFill>
              <a:latin typeface="华文细黑" pitchFamily="2" charset="-122"/>
              <a:ea typeface="华文细黑" pitchFamily="2" charset="-122"/>
              <a:cs typeface="+mn-cs"/>
            </a:rPr>
            <a:t>社交网络</a:t>
          </a:r>
          <a:endParaRPr lang="zh-CN" altLang="en-US" b="1" dirty="0">
            <a:solidFill>
              <a:sysClr val="window" lastClr="FFFFFF"/>
            </a:solidFill>
            <a:latin typeface="华文细黑" pitchFamily="2" charset="-122"/>
            <a:ea typeface="华文细黑" pitchFamily="2" charset="-122"/>
            <a:cs typeface="+mn-cs"/>
          </a:endParaRPr>
        </a:p>
      </dgm:t>
    </dgm:pt>
    <dgm:pt modelId="{274E7FE2-52DE-4EEE-A76C-77B107B8736C}" type="parTrans" cxnId="{32E1E213-89DE-436B-AA97-E25DE4E15976}">
      <dgm:prSet/>
      <dgm:spPr/>
      <dgm:t>
        <a:bodyPr/>
        <a:lstStyle/>
        <a:p>
          <a:endParaRPr lang="zh-CN" altLang="en-US" b="1">
            <a:latin typeface="华文细黑" pitchFamily="2" charset="-122"/>
            <a:ea typeface="华文细黑" pitchFamily="2" charset="-122"/>
          </a:endParaRPr>
        </a:p>
      </dgm:t>
    </dgm:pt>
    <dgm:pt modelId="{CD1CD7BF-3C22-414B-AE10-5BCD50C08E6C}" type="sibTrans" cxnId="{32E1E213-89DE-436B-AA97-E25DE4E15976}">
      <dgm:prSet/>
      <dgm:spPr>
        <a:xfrm>
          <a:off x="1338989" y="517825"/>
          <a:ext cx="3455732" cy="3455732"/>
        </a:xfr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gm:spPr>
      <dgm:t>
        <a:bodyPr/>
        <a:lstStyle/>
        <a:p>
          <a:endParaRPr lang="zh-CN" altLang="en-US" b="1">
            <a:latin typeface="华文细黑" pitchFamily="2" charset="-122"/>
            <a:ea typeface="华文细黑" pitchFamily="2" charset="-122"/>
          </a:endParaRPr>
        </a:p>
      </dgm:t>
    </dgm:pt>
    <dgm:pt modelId="{F26D4A91-7B16-4B34-A8C3-62081CD64B0B}">
      <dgm:prSet phldrT="[文本]"/>
      <dgm:spPr>
        <a:xfrm>
          <a:off x="1518322" y="3054681"/>
          <a:ext cx="1112939" cy="1112939"/>
        </a:xfrm>
        <a:gradFill rotWithShape="0">
          <a:gsLst>
            <a:gs pos="0">
              <a:srgbClr val="4BACC6">
                <a:hueOff val="0"/>
                <a:satOff val="0"/>
                <a:lumOff val="0"/>
                <a:alphaOff val="0"/>
                <a:shade val="51000"/>
                <a:satMod val="130000"/>
              </a:srgbClr>
            </a:gs>
            <a:gs pos="80000">
              <a:srgbClr val="4BACC6">
                <a:hueOff val="0"/>
                <a:satOff val="0"/>
                <a:lumOff val="0"/>
                <a:alphaOff val="0"/>
                <a:shade val="93000"/>
                <a:satMod val="130000"/>
              </a:srgbClr>
            </a:gs>
            <a:gs pos="100000">
              <a:srgbClr val="4BACC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zh-CN" altLang="en-US" b="1" dirty="0" smtClean="0">
              <a:solidFill>
                <a:sysClr val="window" lastClr="FFFFFF"/>
              </a:solidFill>
              <a:latin typeface="华文细黑" pitchFamily="2" charset="-122"/>
              <a:ea typeface="华文细黑" pitchFamily="2" charset="-122"/>
              <a:cs typeface="+mn-cs"/>
            </a:rPr>
            <a:t>移动互联网</a:t>
          </a:r>
          <a:endParaRPr lang="zh-CN" altLang="en-US" b="1" dirty="0">
            <a:solidFill>
              <a:sysClr val="window" lastClr="FFFFFF"/>
            </a:solidFill>
            <a:latin typeface="华文细黑" pitchFamily="2" charset="-122"/>
            <a:ea typeface="华文细黑" pitchFamily="2" charset="-122"/>
            <a:cs typeface="+mn-cs"/>
          </a:endParaRPr>
        </a:p>
      </dgm:t>
    </dgm:pt>
    <dgm:pt modelId="{7B319FFC-A6BA-46F6-BEF8-BD7C4A6DA494}" type="parTrans" cxnId="{E6DABD04-CE95-445B-8048-F3DDF8FE7D2C}">
      <dgm:prSet/>
      <dgm:spPr/>
      <dgm:t>
        <a:bodyPr/>
        <a:lstStyle/>
        <a:p>
          <a:endParaRPr lang="zh-CN" altLang="en-US" b="1">
            <a:latin typeface="华文细黑" pitchFamily="2" charset="-122"/>
            <a:ea typeface="华文细黑" pitchFamily="2" charset="-122"/>
          </a:endParaRPr>
        </a:p>
      </dgm:t>
    </dgm:pt>
    <dgm:pt modelId="{20072568-9CE8-43BA-9B65-0A5D2C61E8F1}" type="sibTrans" cxnId="{E6DABD04-CE95-445B-8048-F3DDF8FE7D2C}">
      <dgm:prSet/>
      <dgm:spPr>
        <a:xfrm>
          <a:off x="1338989" y="517825"/>
          <a:ext cx="3455732" cy="3455732"/>
        </a:xfrm>
        <a:gradFill rotWithShape="0">
          <a:gsLst>
            <a:gs pos="0">
              <a:srgbClr val="4BACC6">
                <a:hueOff val="0"/>
                <a:satOff val="0"/>
                <a:lumOff val="0"/>
                <a:alphaOff val="0"/>
                <a:shade val="51000"/>
                <a:satMod val="130000"/>
              </a:srgbClr>
            </a:gs>
            <a:gs pos="80000">
              <a:srgbClr val="4BACC6">
                <a:hueOff val="0"/>
                <a:satOff val="0"/>
                <a:lumOff val="0"/>
                <a:alphaOff val="0"/>
                <a:shade val="93000"/>
                <a:satMod val="130000"/>
              </a:srgbClr>
            </a:gs>
            <a:gs pos="100000">
              <a:srgbClr val="4BACC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gm:spPr>
      <dgm:t>
        <a:bodyPr/>
        <a:lstStyle/>
        <a:p>
          <a:endParaRPr lang="zh-CN" altLang="en-US" b="1">
            <a:latin typeface="华文细黑" pitchFamily="2" charset="-122"/>
            <a:ea typeface="华文细黑" pitchFamily="2" charset="-122"/>
          </a:endParaRPr>
        </a:p>
      </dgm:t>
    </dgm:pt>
    <dgm:pt modelId="{13DBAF30-19FB-45DA-9288-E3816138C0AE}">
      <dgm:prSet phldrT="[文本]"/>
      <dgm:spPr>
        <a:xfrm>
          <a:off x="2510386" y="1421"/>
          <a:ext cx="1112939" cy="1112939"/>
        </a:xfr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zh-CN" altLang="en-US" b="1" dirty="0" smtClean="0">
              <a:solidFill>
                <a:sysClr val="window" lastClr="FFFFFF"/>
              </a:solidFill>
              <a:latin typeface="华文细黑" pitchFamily="2" charset="-122"/>
              <a:ea typeface="华文细黑" pitchFamily="2" charset="-122"/>
              <a:cs typeface="+mn-cs"/>
            </a:rPr>
            <a:t>物联网</a:t>
          </a:r>
          <a:endParaRPr lang="zh-CN" altLang="en-US" b="1" dirty="0">
            <a:solidFill>
              <a:sysClr val="window" lastClr="FFFFFF"/>
            </a:solidFill>
            <a:latin typeface="华文细黑" pitchFamily="2" charset="-122"/>
            <a:ea typeface="华文细黑" pitchFamily="2" charset="-122"/>
            <a:cs typeface="+mn-cs"/>
          </a:endParaRPr>
        </a:p>
      </dgm:t>
    </dgm:pt>
    <dgm:pt modelId="{08C5F7B2-9784-4E5C-9AA3-81D40125647B}" type="sibTrans" cxnId="{74585201-E377-4CBE-A030-59A86F96092D}">
      <dgm:prSet/>
      <dgm:spPr>
        <a:xfrm>
          <a:off x="1356285" y="517736"/>
          <a:ext cx="3455732" cy="3455732"/>
        </a:xfr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gm:spPr>
      <dgm:t>
        <a:bodyPr/>
        <a:lstStyle/>
        <a:p>
          <a:endParaRPr lang="zh-CN" altLang="en-US" b="1">
            <a:latin typeface="华文细黑" pitchFamily="2" charset="-122"/>
            <a:ea typeface="华文细黑" pitchFamily="2" charset="-122"/>
          </a:endParaRPr>
        </a:p>
      </dgm:t>
    </dgm:pt>
    <dgm:pt modelId="{5846569C-A3FE-4DC3-82FA-235391833F92}" type="parTrans" cxnId="{74585201-E377-4CBE-A030-59A86F96092D}">
      <dgm:prSet/>
      <dgm:spPr/>
      <dgm:t>
        <a:bodyPr/>
        <a:lstStyle/>
        <a:p>
          <a:endParaRPr lang="zh-CN" altLang="en-US" b="1">
            <a:latin typeface="华文细黑" pitchFamily="2" charset="-122"/>
            <a:ea typeface="华文细黑" pitchFamily="2" charset="-122"/>
          </a:endParaRPr>
        </a:p>
      </dgm:t>
    </dgm:pt>
    <dgm:pt modelId="{5DFD3890-59E8-4A37-AA68-58515C91D1D7}">
      <dgm:prSet phldrT="[文本]"/>
      <dgm:spPr>
        <a:xfrm>
          <a:off x="905192" y="1167662"/>
          <a:ext cx="1112939" cy="1112939"/>
        </a:xfrm>
        <a:gradFill rotWithShape="0">
          <a:gsLst>
            <a:gs pos="0">
              <a:srgbClr val="F79646">
                <a:hueOff val="0"/>
                <a:satOff val="0"/>
                <a:lumOff val="0"/>
                <a:alphaOff val="0"/>
                <a:shade val="51000"/>
                <a:satMod val="130000"/>
              </a:srgbClr>
            </a:gs>
            <a:gs pos="80000">
              <a:srgbClr val="F79646">
                <a:hueOff val="0"/>
                <a:satOff val="0"/>
                <a:lumOff val="0"/>
                <a:alphaOff val="0"/>
                <a:shade val="93000"/>
                <a:satMod val="130000"/>
              </a:srgbClr>
            </a:gs>
            <a:gs pos="100000">
              <a:srgbClr val="F7964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gm:spPr>
      <dgm:t>
        <a:bodyPr/>
        <a:lstStyle/>
        <a:p>
          <a:r>
            <a:rPr lang="zh-CN" altLang="en-US" b="1" dirty="0" smtClean="0">
              <a:solidFill>
                <a:sysClr val="window" lastClr="FFFFFF"/>
              </a:solidFill>
              <a:latin typeface="华文细黑" pitchFamily="2" charset="-122"/>
              <a:ea typeface="华文细黑" pitchFamily="2" charset="-122"/>
              <a:cs typeface="+mn-cs"/>
            </a:rPr>
            <a:t>大数据</a:t>
          </a:r>
          <a:endParaRPr lang="zh-CN" altLang="en-US" b="1" dirty="0">
            <a:solidFill>
              <a:sysClr val="window" lastClr="FFFFFF"/>
            </a:solidFill>
            <a:latin typeface="华文细黑" pitchFamily="2" charset="-122"/>
            <a:ea typeface="华文细黑" pitchFamily="2" charset="-122"/>
            <a:cs typeface="+mn-cs"/>
          </a:endParaRPr>
        </a:p>
      </dgm:t>
    </dgm:pt>
    <dgm:pt modelId="{74058893-7DC3-4E42-B6B4-83EE918B0BDD}" type="parTrans" cxnId="{7A6866CE-4153-467F-BED8-77F1CC81F9A4}">
      <dgm:prSet/>
      <dgm:spPr/>
      <dgm:t>
        <a:bodyPr/>
        <a:lstStyle/>
        <a:p>
          <a:endParaRPr lang="zh-CN" altLang="en-US"/>
        </a:p>
      </dgm:t>
    </dgm:pt>
    <dgm:pt modelId="{94D2DB56-F79D-4840-911D-2391DC687556}" type="sibTrans" cxnId="{7A6866CE-4153-467F-BED8-77F1CC81F9A4}">
      <dgm:prSet/>
      <dgm:spPr>
        <a:xfrm>
          <a:off x="1338989" y="517825"/>
          <a:ext cx="3455732" cy="3455732"/>
        </a:xfrm>
        <a:gradFill rotWithShape="0">
          <a:gsLst>
            <a:gs pos="0">
              <a:srgbClr val="F79646">
                <a:hueOff val="0"/>
                <a:satOff val="0"/>
                <a:lumOff val="0"/>
                <a:alphaOff val="0"/>
                <a:shade val="51000"/>
                <a:satMod val="130000"/>
              </a:srgbClr>
            </a:gs>
            <a:gs pos="80000">
              <a:srgbClr val="F79646">
                <a:hueOff val="0"/>
                <a:satOff val="0"/>
                <a:lumOff val="0"/>
                <a:alphaOff val="0"/>
                <a:shade val="93000"/>
                <a:satMod val="130000"/>
              </a:srgbClr>
            </a:gs>
            <a:gs pos="100000">
              <a:srgbClr val="F7964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gm:spPr>
      <dgm:t>
        <a:bodyPr/>
        <a:lstStyle/>
        <a:p>
          <a:endParaRPr lang="zh-CN" altLang="en-US"/>
        </a:p>
      </dgm:t>
    </dgm:pt>
    <dgm:pt modelId="{68582F94-8467-4634-96A8-2A2FA2BCF23F}" type="pres">
      <dgm:prSet presAssocID="{C2FE0372-0322-4ADB-85F1-65E073B66084}" presName="Name0" presStyleCnt="0">
        <dgm:presLayoutVars>
          <dgm:chMax val="1"/>
          <dgm:dir/>
          <dgm:animLvl val="ctr"/>
          <dgm:resizeHandles val="exact"/>
        </dgm:presLayoutVars>
      </dgm:prSet>
      <dgm:spPr/>
      <dgm:t>
        <a:bodyPr/>
        <a:lstStyle/>
        <a:p>
          <a:endParaRPr lang="zh-CN" altLang="en-US"/>
        </a:p>
      </dgm:t>
    </dgm:pt>
    <dgm:pt modelId="{A5BF7713-7683-4988-835C-675E216842BD}" type="pres">
      <dgm:prSet presAssocID="{E74C27DA-10A4-4C4D-942C-6677CF7022D6}" presName="centerShape" presStyleLbl="node0" presStyleIdx="0" presStyleCnt="1"/>
      <dgm:spPr>
        <a:prstGeom prst="ellipse">
          <a:avLst/>
        </a:prstGeom>
      </dgm:spPr>
      <dgm:t>
        <a:bodyPr/>
        <a:lstStyle/>
        <a:p>
          <a:endParaRPr lang="zh-CN" altLang="en-US"/>
        </a:p>
      </dgm:t>
    </dgm:pt>
    <dgm:pt modelId="{D2C2166A-B1D9-4775-9C5D-7459ED02A48A}" type="pres">
      <dgm:prSet presAssocID="{13DBAF30-19FB-45DA-9288-E3816138C0AE}" presName="node" presStyleLbl="node1" presStyleIdx="0" presStyleCnt="5">
        <dgm:presLayoutVars>
          <dgm:bulletEnabled val="1"/>
        </dgm:presLayoutVars>
      </dgm:prSet>
      <dgm:spPr>
        <a:prstGeom prst="ellipse">
          <a:avLst/>
        </a:prstGeom>
      </dgm:spPr>
      <dgm:t>
        <a:bodyPr/>
        <a:lstStyle/>
        <a:p>
          <a:endParaRPr lang="zh-CN" altLang="en-US"/>
        </a:p>
      </dgm:t>
    </dgm:pt>
    <dgm:pt modelId="{E734E3F1-CF09-48AE-BD24-9E89507BEFA7}" type="pres">
      <dgm:prSet presAssocID="{13DBAF30-19FB-45DA-9288-E3816138C0AE}" presName="dummy" presStyleCnt="0"/>
      <dgm:spPr/>
      <dgm:t>
        <a:bodyPr/>
        <a:lstStyle/>
        <a:p>
          <a:endParaRPr lang="zh-CN" altLang="en-US"/>
        </a:p>
      </dgm:t>
    </dgm:pt>
    <dgm:pt modelId="{CDC7C4D4-9A23-4DE5-BF7C-F16063493E9C}" type="pres">
      <dgm:prSet presAssocID="{08C5F7B2-9784-4E5C-9AA3-81D40125647B}" presName="sibTrans" presStyleLbl="sibTrans2D1" presStyleIdx="0" presStyleCnt="5"/>
      <dgm:spPr>
        <a:prstGeom prst="blockArc">
          <a:avLst>
            <a:gd name="adj1" fmla="val 16164771"/>
            <a:gd name="adj2" fmla="val 20592431"/>
            <a:gd name="adj3" fmla="val 4638"/>
          </a:avLst>
        </a:prstGeom>
      </dgm:spPr>
      <dgm:t>
        <a:bodyPr/>
        <a:lstStyle/>
        <a:p>
          <a:endParaRPr lang="zh-CN" altLang="en-US"/>
        </a:p>
      </dgm:t>
    </dgm:pt>
    <dgm:pt modelId="{14C5C499-64B7-4452-82BC-47170A070376}" type="pres">
      <dgm:prSet presAssocID="{E6216BB2-28B7-46B0-883C-7A7031E3E049}" presName="node" presStyleLbl="node1" presStyleIdx="1" presStyleCnt="5" custScaleX="101789" custScaleY="100000" custRadScaleRad="100983" custRadScaleInc="5718">
        <dgm:presLayoutVars>
          <dgm:bulletEnabled val="1"/>
        </dgm:presLayoutVars>
      </dgm:prSet>
      <dgm:spPr>
        <a:prstGeom prst="ellipse">
          <a:avLst/>
        </a:prstGeom>
      </dgm:spPr>
      <dgm:t>
        <a:bodyPr/>
        <a:lstStyle/>
        <a:p>
          <a:endParaRPr lang="zh-CN" altLang="en-US"/>
        </a:p>
      </dgm:t>
    </dgm:pt>
    <dgm:pt modelId="{044D2A98-FF2B-49D2-B023-9D9FDE9BFF40}" type="pres">
      <dgm:prSet presAssocID="{E6216BB2-28B7-46B0-883C-7A7031E3E049}" presName="dummy" presStyleCnt="0"/>
      <dgm:spPr/>
      <dgm:t>
        <a:bodyPr/>
        <a:lstStyle/>
        <a:p>
          <a:endParaRPr lang="zh-CN" altLang="en-US"/>
        </a:p>
      </dgm:t>
    </dgm:pt>
    <dgm:pt modelId="{3407E3DD-4DFC-4ECF-90EF-6FED0910006D}" type="pres">
      <dgm:prSet presAssocID="{E17C0674-2962-4725-AC6D-D7D4A457F377}" presName="sibTrans" presStyleLbl="sibTrans2D1" presStyleIdx="1" presStyleCnt="5"/>
      <dgm:spPr>
        <a:prstGeom prst="blockArc">
          <a:avLst>
            <a:gd name="adj1" fmla="val 20614031"/>
            <a:gd name="adj2" fmla="val 3275777"/>
            <a:gd name="adj3" fmla="val 4638"/>
          </a:avLst>
        </a:prstGeom>
      </dgm:spPr>
      <dgm:t>
        <a:bodyPr/>
        <a:lstStyle/>
        <a:p>
          <a:endParaRPr lang="zh-CN" altLang="en-US"/>
        </a:p>
      </dgm:t>
    </dgm:pt>
    <dgm:pt modelId="{A11434B8-8604-4C11-8B2F-C5DAF7472885}" type="pres">
      <dgm:prSet presAssocID="{A6689302-614F-4265-9763-88A9BB01CE57}" presName="node" presStyleLbl="node1" presStyleIdx="2" presStyleCnt="5">
        <dgm:presLayoutVars>
          <dgm:bulletEnabled val="1"/>
        </dgm:presLayoutVars>
      </dgm:prSet>
      <dgm:spPr>
        <a:prstGeom prst="ellipse">
          <a:avLst/>
        </a:prstGeom>
      </dgm:spPr>
      <dgm:t>
        <a:bodyPr/>
        <a:lstStyle/>
        <a:p>
          <a:endParaRPr lang="zh-CN" altLang="en-US"/>
        </a:p>
      </dgm:t>
    </dgm:pt>
    <dgm:pt modelId="{86FDD564-54D1-472D-80EC-8434A2744DEB}" type="pres">
      <dgm:prSet presAssocID="{A6689302-614F-4265-9763-88A9BB01CE57}" presName="dummy" presStyleCnt="0"/>
      <dgm:spPr/>
      <dgm:t>
        <a:bodyPr/>
        <a:lstStyle/>
        <a:p>
          <a:endParaRPr lang="zh-CN" altLang="en-US"/>
        </a:p>
      </dgm:t>
    </dgm:pt>
    <dgm:pt modelId="{C9300178-F0D2-4C82-8901-4B7440038F9F}" type="pres">
      <dgm:prSet presAssocID="{CD1CD7BF-3C22-414B-AE10-5BCD50C08E6C}" presName="sibTrans" presStyleLbl="sibTrans2D1" presStyleIdx="2" presStyleCnt="5"/>
      <dgm:spPr>
        <a:prstGeom prst="blockArc">
          <a:avLst>
            <a:gd name="adj1" fmla="val 3240000"/>
            <a:gd name="adj2" fmla="val 7560000"/>
            <a:gd name="adj3" fmla="val 4638"/>
          </a:avLst>
        </a:prstGeom>
      </dgm:spPr>
      <dgm:t>
        <a:bodyPr/>
        <a:lstStyle/>
        <a:p>
          <a:endParaRPr lang="zh-CN" altLang="en-US"/>
        </a:p>
      </dgm:t>
    </dgm:pt>
    <dgm:pt modelId="{054BAB16-DB76-4DCD-8300-E88C1512C767}" type="pres">
      <dgm:prSet presAssocID="{F26D4A91-7B16-4B34-A8C3-62081CD64B0B}" presName="node" presStyleLbl="node1" presStyleIdx="3" presStyleCnt="5">
        <dgm:presLayoutVars>
          <dgm:bulletEnabled val="1"/>
        </dgm:presLayoutVars>
      </dgm:prSet>
      <dgm:spPr>
        <a:prstGeom prst="ellipse">
          <a:avLst/>
        </a:prstGeom>
      </dgm:spPr>
      <dgm:t>
        <a:bodyPr/>
        <a:lstStyle/>
        <a:p>
          <a:endParaRPr lang="zh-CN" altLang="en-US"/>
        </a:p>
      </dgm:t>
    </dgm:pt>
    <dgm:pt modelId="{D900BF11-1D46-4D19-BD75-199BB1A79AE0}" type="pres">
      <dgm:prSet presAssocID="{F26D4A91-7B16-4B34-A8C3-62081CD64B0B}" presName="dummy" presStyleCnt="0"/>
      <dgm:spPr/>
      <dgm:t>
        <a:bodyPr/>
        <a:lstStyle/>
        <a:p>
          <a:endParaRPr lang="zh-CN" altLang="en-US"/>
        </a:p>
      </dgm:t>
    </dgm:pt>
    <dgm:pt modelId="{03EF90E9-368C-473E-B138-1BC3716B0B3F}" type="pres">
      <dgm:prSet presAssocID="{20072568-9CE8-43BA-9B65-0A5D2C61E8F1}" presName="sibTrans" presStyleLbl="sibTrans2D1" presStyleIdx="3" presStyleCnt="5"/>
      <dgm:spPr>
        <a:prstGeom prst="blockArc">
          <a:avLst>
            <a:gd name="adj1" fmla="val 7560000"/>
            <a:gd name="adj2" fmla="val 11880000"/>
            <a:gd name="adj3" fmla="val 4638"/>
          </a:avLst>
        </a:prstGeom>
      </dgm:spPr>
      <dgm:t>
        <a:bodyPr/>
        <a:lstStyle/>
        <a:p>
          <a:endParaRPr lang="zh-CN" altLang="en-US"/>
        </a:p>
      </dgm:t>
    </dgm:pt>
    <dgm:pt modelId="{F8A6EDFD-5BB0-44F3-A8EA-4E48959D6203}" type="pres">
      <dgm:prSet presAssocID="{5DFD3890-59E8-4A37-AA68-58515C91D1D7}" presName="node" presStyleLbl="node1" presStyleIdx="4" presStyleCnt="5">
        <dgm:presLayoutVars>
          <dgm:bulletEnabled val="1"/>
        </dgm:presLayoutVars>
      </dgm:prSet>
      <dgm:spPr>
        <a:prstGeom prst="ellipse">
          <a:avLst/>
        </a:prstGeom>
      </dgm:spPr>
      <dgm:t>
        <a:bodyPr/>
        <a:lstStyle/>
        <a:p>
          <a:endParaRPr lang="zh-CN" altLang="en-US"/>
        </a:p>
      </dgm:t>
    </dgm:pt>
    <dgm:pt modelId="{B8AA7432-D1D6-48FE-A7E6-A9BD086F9337}" type="pres">
      <dgm:prSet presAssocID="{5DFD3890-59E8-4A37-AA68-58515C91D1D7}" presName="dummy" presStyleCnt="0"/>
      <dgm:spPr/>
    </dgm:pt>
    <dgm:pt modelId="{9CA66D23-9AF5-40FB-B8C7-99C195242F93}" type="pres">
      <dgm:prSet presAssocID="{94D2DB56-F79D-4840-911D-2391DC687556}" presName="sibTrans" presStyleLbl="sibTrans2D1" presStyleIdx="4" presStyleCnt="5"/>
      <dgm:spPr>
        <a:prstGeom prst="blockArc">
          <a:avLst>
            <a:gd name="adj1" fmla="val 11880000"/>
            <a:gd name="adj2" fmla="val 16200000"/>
            <a:gd name="adj3" fmla="val 4638"/>
          </a:avLst>
        </a:prstGeom>
      </dgm:spPr>
      <dgm:t>
        <a:bodyPr/>
        <a:lstStyle/>
        <a:p>
          <a:endParaRPr lang="zh-CN" altLang="en-US"/>
        </a:p>
      </dgm:t>
    </dgm:pt>
  </dgm:ptLst>
  <dgm:cxnLst>
    <dgm:cxn modelId="{7A6866CE-4153-467F-BED8-77F1CC81F9A4}" srcId="{E74C27DA-10A4-4C4D-942C-6677CF7022D6}" destId="{5DFD3890-59E8-4A37-AA68-58515C91D1D7}" srcOrd="4" destOrd="0" parTransId="{74058893-7DC3-4E42-B6B4-83EE918B0BDD}" sibTransId="{94D2DB56-F79D-4840-911D-2391DC687556}"/>
    <dgm:cxn modelId="{F85A7764-835F-481A-BA8E-DB43BAD7F5DA}" type="presOf" srcId="{08C5F7B2-9784-4E5C-9AA3-81D40125647B}" destId="{CDC7C4D4-9A23-4DE5-BF7C-F16063493E9C}" srcOrd="0" destOrd="0" presId="urn:microsoft.com/office/officeart/2005/8/layout/radial6"/>
    <dgm:cxn modelId="{8A67ED5D-C593-4848-B5DF-FA73A499FEAC}" type="presOf" srcId="{13DBAF30-19FB-45DA-9288-E3816138C0AE}" destId="{D2C2166A-B1D9-4775-9C5D-7459ED02A48A}" srcOrd="0" destOrd="0" presId="urn:microsoft.com/office/officeart/2005/8/layout/radial6"/>
    <dgm:cxn modelId="{51EF845E-0F8A-4839-A3D4-1743770DAC54}" type="presOf" srcId="{F26D4A91-7B16-4B34-A8C3-62081CD64B0B}" destId="{054BAB16-DB76-4DCD-8300-E88C1512C767}" srcOrd="0" destOrd="0" presId="urn:microsoft.com/office/officeart/2005/8/layout/radial6"/>
    <dgm:cxn modelId="{A7241C0B-7A81-4321-8104-245DFF3E3E44}" srcId="{C2FE0372-0322-4ADB-85F1-65E073B66084}" destId="{E74C27DA-10A4-4C4D-942C-6677CF7022D6}" srcOrd="0" destOrd="0" parTransId="{75994EFC-453B-4252-963D-D8536D7AEC29}" sibTransId="{99B1A8C7-B236-4C7C-8FB1-2850CE656241}"/>
    <dgm:cxn modelId="{6018B1DD-BBEC-453B-B4E7-3D48A0E849A3}" type="presOf" srcId="{E6216BB2-28B7-46B0-883C-7A7031E3E049}" destId="{14C5C499-64B7-4452-82BC-47170A070376}" srcOrd="0" destOrd="0" presId="urn:microsoft.com/office/officeart/2005/8/layout/radial6"/>
    <dgm:cxn modelId="{32E1E213-89DE-436B-AA97-E25DE4E15976}" srcId="{E74C27DA-10A4-4C4D-942C-6677CF7022D6}" destId="{A6689302-614F-4265-9763-88A9BB01CE57}" srcOrd="2" destOrd="0" parTransId="{274E7FE2-52DE-4EEE-A76C-77B107B8736C}" sibTransId="{CD1CD7BF-3C22-414B-AE10-5BCD50C08E6C}"/>
    <dgm:cxn modelId="{48C4CB07-9DDB-4E76-99CF-2F8E320CC19F}" srcId="{E74C27DA-10A4-4C4D-942C-6677CF7022D6}" destId="{E6216BB2-28B7-46B0-883C-7A7031E3E049}" srcOrd="1" destOrd="0" parTransId="{946E1FA4-C4A2-4B97-8AE9-628EBD328402}" sibTransId="{E17C0674-2962-4725-AC6D-D7D4A457F377}"/>
    <dgm:cxn modelId="{3D2F0C35-B9C4-4227-BDA1-739EE4A7FD46}" type="presOf" srcId="{CD1CD7BF-3C22-414B-AE10-5BCD50C08E6C}" destId="{C9300178-F0D2-4C82-8901-4B7440038F9F}" srcOrd="0" destOrd="0" presId="urn:microsoft.com/office/officeart/2005/8/layout/radial6"/>
    <dgm:cxn modelId="{5CB0459E-92CB-4635-A2B5-EE0CE7D00372}" type="presOf" srcId="{94D2DB56-F79D-4840-911D-2391DC687556}" destId="{9CA66D23-9AF5-40FB-B8C7-99C195242F93}" srcOrd="0" destOrd="0" presId="urn:microsoft.com/office/officeart/2005/8/layout/radial6"/>
    <dgm:cxn modelId="{FB4AE157-4C9E-4465-BF44-28A3422457C5}" type="presOf" srcId="{A6689302-614F-4265-9763-88A9BB01CE57}" destId="{A11434B8-8604-4C11-8B2F-C5DAF7472885}" srcOrd="0" destOrd="0" presId="urn:microsoft.com/office/officeart/2005/8/layout/radial6"/>
    <dgm:cxn modelId="{E6DABD04-CE95-445B-8048-F3DDF8FE7D2C}" srcId="{E74C27DA-10A4-4C4D-942C-6677CF7022D6}" destId="{F26D4A91-7B16-4B34-A8C3-62081CD64B0B}" srcOrd="3" destOrd="0" parTransId="{7B319FFC-A6BA-46F6-BEF8-BD7C4A6DA494}" sibTransId="{20072568-9CE8-43BA-9B65-0A5D2C61E8F1}"/>
    <dgm:cxn modelId="{7F83BBD4-3A81-401B-B9E1-93C42793E54C}" type="presOf" srcId="{C2FE0372-0322-4ADB-85F1-65E073B66084}" destId="{68582F94-8467-4634-96A8-2A2FA2BCF23F}" srcOrd="0" destOrd="0" presId="urn:microsoft.com/office/officeart/2005/8/layout/radial6"/>
    <dgm:cxn modelId="{74585201-E377-4CBE-A030-59A86F96092D}" srcId="{E74C27DA-10A4-4C4D-942C-6677CF7022D6}" destId="{13DBAF30-19FB-45DA-9288-E3816138C0AE}" srcOrd="0" destOrd="0" parTransId="{5846569C-A3FE-4DC3-82FA-235391833F92}" sibTransId="{08C5F7B2-9784-4E5C-9AA3-81D40125647B}"/>
    <dgm:cxn modelId="{A4181AE8-05A7-4079-99DB-8ADB2713FD70}" type="presOf" srcId="{E74C27DA-10A4-4C4D-942C-6677CF7022D6}" destId="{A5BF7713-7683-4988-835C-675E216842BD}" srcOrd="0" destOrd="0" presId="urn:microsoft.com/office/officeart/2005/8/layout/radial6"/>
    <dgm:cxn modelId="{B6EB59DA-A624-4DC1-AB43-D48AC398E70C}" type="presOf" srcId="{5DFD3890-59E8-4A37-AA68-58515C91D1D7}" destId="{F8A6EDFD-5BB0-44F3-A8EA-4E48959D6203}" srcOrd="0" destOrd="0" presId="urn:microsoft.com/office/officeart/2005/8/layout/radial6"/>
    <dgm:cxn modelId="{97B132FD-9151-42D0-8721-620F360EA9B3}" type="presOf" srcId="{20072568-9CE8-43BA-9B65-0A5D2C61E8F1}" destId="{03EF90E9-368C-473E-B138-1BC3716B0B3F}" srcOrd="0" destOrd="0" presId="urn:microsoft.com/office/officeart/2005/8/layout/radial6"/>
    <dgm:cxn modelId="{1C715FDB-06D2-4A5F-8681-FD74DD7476C7}" type="presOf" srcId="{E17C0674-2962-4725-AC6D-D7D4A457F377}" destId="{3407E3DD-4DFC-4ECF-90EF-6FED0910006D}" srcOrd="0" destOrd="0" presId="urn:microsoft.com/office/officeart/2005/8/layout/radial6"/>
    <dgm:cxn modelId="{F9B45EF0-BFFD-49D7-9E36-62EED127FA92}" type="presParOf" srcId="{68582F94-8467-4634-96A8-2A2FA2BCF23F}" destId="{A5BF7713-7683-4988-835C-675E216842BD}" srcOrd="0" destOrd="0" presId="urn:microsoft.com/office/officeart/2005/8/layout/radial6"/>
    <dgm:cxn modelId="{ADED6C61-5399-4B56-9329-F182A5F36B0D}" type="presParOf" srcId="{68582F94-8467-4634-96A8-2A2FA2BCF23F}" destId="{D2C2166A-B1D9-4775-9C5D-7459ED02A48A}" srcOrd="1" destOrd="0" presId="urn:microsoft.com/office/officeart/2005/8/layout/radial6"/>
    <dgm:cxn modelId="{8A6B5EA9-159F-4FDE-8CD6-0C4F3D7B0BF4}" type="presParOf" srcId="{68582F94-8467-4634-96A8-2A2FA2BCF23F}" destId="{E734E3F1-CF09-48AE-BD24-9E89507BEFA7}" srcOrd="2" destOrd="0" presId="urn:microsoft.com/office/officeart/2005/8/layout/radial6"/>
    <dgm:cxn modelId="{A243A8EF-7F80-4EEF-B859-A1C8FE950F06}" type="presParOf" srcId="{68582F94-8467-4634-96A8-2A2FA2BCF23F}" destId="{CDC7C4D4-9A23-4DE5-BF7C-F16063493E9C}" srcOrd="3" destOrd="0" presId="urn:microsoft.com/office/officeart/2005/8/layout/radial6"/>
    <dgm:cxn modelId="{DF4E0C66-F7BF-4BF5-8AA8-35C891217B03}" type="presParOf" srcId="{68582F94-8467-4634-96A8-2A2FA2BCF23F}" destId="{14C5C499-64B7-4452-82BC-47170A070376}" srcOrd="4" destOrd="0" presId="urn:microsoft.com/office/officeart/2005/8/layout/radial6"/>
    <dgm:cxn modelId="{93C1339F-A517-4A19-BADD-949BD750DFFD}" type="presParOf" srcId="{68582F94-8467-4634-96A8-2A2FA2BCF23F}" destId="{044D2A98-FF2B-49D2-B023-9D9FDE9BFF40}" srcOrd="5" destOrd="0" presId="urn:microsoft.com/office/officeart/2005/8/layout/radial6"/>
    <dgm:cxn modelId="{0856DB75-7E0E-4F07-904D-8B957D12FFBC}" type="presParOf" srcId="{68582F94-8467-4634-96A8-2A2FA2BCF23F}" destId="{3407E3DD-4DFC-4ECF-90EF-6FED0910006D}" srcOrd="6" destOrd="0" presId="urn:microsoft.com/office/officeart/2005/8/layout/radial6"/>
    <dgm:cxn modelId="{2BD7A627-BE58-4E0D-B850-EB2F07210A1E}" type="presParOf" srcId="{68582F94-8467-4634-96A8-2A2FA2BCF23F}" destId="{A11434B8-8604-4C11-8B2F-C5DAF7472885}" srcOrd="7" destOrd="0" presId="urn:microsoft.com/office/officeart/2005/8/layout/radial6"/>
    <dgm:cxn modelId="{121797D2-A3EF-42AF-BD88-0C337D693C98}" type="presParOf" srcId="{68582F94-8467-4634-96A8-2A2FA2BCF23F}" destId="{86FDD564-54D1-472D-80EC-8434A2744DEB}" srcOrd="8" destOrd="0" presId="urn:microsoft.com/office/officeart/2005/8/layout/radial6"/>
    <dgm:cxn modelId="{3B36243F-AC57-4880-BF79-E44BE467A692}" type="presParOf" srcId="{68582F94-8467-4634-96A8-2A2FA2BCF23F}" destId="{C9300178-F0D2-4C82-8901-4B7440038F9F}" srcOrd="9" destOrd="0" presId="urn:microsoft.com/office/officeart/2005/8/layout/radial6"/>
    <dgm:cxn modelId="{E2AD811A-0452-43B0-A8F4-DD08639992C9}" type="presParOf" srcId="{68582F94-8467-4634-96A8-2A2FA2BCF23F}" destId="{054BAB16-DB76-4DCD-8300-E88C1512C767}" srcOrd="10" destOrd="0" presId="urn:microsoft.com/office/officeart/2005/8/layout/radial6"/>
    <dgm:cxn modelId="{1CBF58F8-6870-40A1-8409-BA50B155004F}" type="presParOf" srcId="{68582F94-8467-4634-96A8-2A2FA2BCF23F}" destId="{D900BF11-1D46-4D19-BD75-199BB1A79AE0}" srcOrd="11" destOrd="0" presId="urn:microsoft.com/office/officeart/2005/8/layout/radial6"/>
    <dgm:cxn modelId="{A342FAD4-AB26-4EEC-95F6-F81D80772242}" type="presParOf" srcId="{68582F94-8467-4634-96A8-2A2FA2BCF23F}" destId="{03EF90E9-368C-473E-B138-1BC3716B0B3F}" srcOrd="12" destOrd="0" presId="urn:microsoft.com/office/officeart/2005/8/layout/radial6"/>
    <dgm:cxn modelId="{9594AECC-018B-4C60-A932-EDB998BD3238}" type="presParOf" srcId="{68582F94-8467-4634-96A8-2A2FA2BCF23F}" destId="{F8A6EDFD-5BB0-44F3-A8EA-4E48959D6203}" srcOrd="13" destOrd="0" presId="urn:microsoft.com/office/officeart/2005/8/layout/radial6"/>
    <dgm:cxn modelId="{7B878FCE-AA38-457D-943A-031EA97ED0F7}" type="presParOf" srcId="{68582F94-8467-4634-96A8-2A2FA2BCF23F}" destId="{B8AA7432-D1D6-48FE-A7E6-A9BD086F9337}" srcOrd="14" destOrd="0" presId="urn:microsoft.com/office/officeart/2005/8/layout/radial6"/>
    <dgm:cxn modelId="{3C00B83B-1CF4-46F9-8EEA-C7364833870B}" type="presParOf" srcId="{68582F94-8467-4634-96A8-2A2FA2BCF23F}" destId="{9CA66D23-9AF5-40FB-B8C7-99C195242F93}" srcOrd="15" destOrd="0" presId="urn:microsoft.com/office/officeart/2005/8/layout/radial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14A45E-4153-45B0-AAB3-6B9966A580BB}">
      <dsp:nvSpPr>
        <dsp:cNvPr id="0" name=""/>
        <dsp:cNvSpPr/>
      </dsp:nvSpPr>
      <dsp:spPr>
        <a:xfrm>
          <a:off x="0" y="955154"/>
          <a:ext cx="7920880" cy="327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AC861BEF-CE06-4A17-8434-4567F30B9EFD}">
      <dsp:nvSpPr>
        <dsp:cNvPr id="0" name=""/>
        <dsp:cNvSpPr/>
      </dsp:nvSpPr>
      <dsp:spPr>
        <a:xfrm>
          <a:off x="377092" y="83812"/>
          <a:ext cx="7541845" cy="1063222"/>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9573" tIns="0" rIns="209573" bIns="0" numCol="1" spcCol="1270" anchor="ctr" anchorCtr="0">
          <a:noAutofit/>
        </a:bodyPr>
        <a:lstStyle/>
        <a:p>
          <a:pPr lvl="0" algn="l" defTabSz="1066800">
            <a:lnSpc>
              <a:spcPct val="100000"/>
            </a:lnSpc>
            <a:spcBef>
              <a:spcPct val="0"/>
            </a:spcBef>
            <a:spcAft>
              <a:spcPts val="0"/>
            </a:spcAft>
          </a:pPr>
          <a:r>
            <a:rPr lang="zh-CN" altLang="en-US" sz="2400" b="1" kern="1200" dirty="0" smtClean="0">
              <a:latin typeface="微软雅黑" pitchFamily="34" charset="-122"/>
              <a:ea typeface="微软雅黑" pitchFamily="34" charset="-122"/>
            </a:rPr>
            <a:t>智能：精确理解用户意图，</a:t>
          </a:r>
          <a:endParaRPr lang="en-US" altLang="zh-CN" sz="2400" b="1" kern="1200" dirty="0" smtClean="0">
            <a:latin typeface="微软雅黑" pitchFamily="34" charset="-122"/>
            <a:ea typeface="微软雅黑" pitchFamily="34" charset="-122"/>
          </a:endParaRPr>
        </a:p>
        <a:p>
          <a:pPr lvl="0" algn="l" defTabSz="1066800">
            <a:lnSpc>
              <a:spcPct val="100000"/>
            </a:lnSpc>
            <a:spcBef>
              <a:spcPct val="0"/>
            </a:spcBef>
            <a:spcAft>
              <a:spcPts val="0"/>
            </a:spcAft>
          </a:pPr>
          <a:r>
            <a:rPr lang="en-US" altLang="zh-CN" sz="2400" b="1" kern="1200" dirty="0" smtClean="0">
              <a:latin typeface="微软雅黑" pitchFamily="34" charset="-122"/>
              <a:ea typeface="微软雅黑" pitchFamily="34" charset="-122"/>
            </a:rPr>
            <a:t>             </a:t>
          </a:r>
          <a:r>
            <a:rPr lang="zh-CN" altLang="en-US" sz="2400" b="1" kern="1200" dirty="0" smtClean="0">
              <a:latin typeface="微软雅黑" pitchFamily="34" charset="-122"/>
              <a:ea typeface="微软雅黑" pitchFamily="34" charset="-122"/>
            </a:rPr>
            <a:t>而不是停留在文字表面上</a:t>
          </a:r>
          <a:endParaRPr lang="zh-CN" altLang="en-US" sz="2400" b="1" kern="1200" dirty="0">
            <a:latin typeface="微软雅黑" pitchFamily="34" charset="-122"/>
            <a:ea typeface="微软雅黑" pitchFamily="34" charset="-122"/>
          </a:endParaRPr>
        </a:p>
      </dsp:txBody>
      <dsp:txXfrm>
        <a:off x="428994" y="135714"/>
        <a:ext cx="7438041" cy="959418"/>
      </dsp:txXfrm>
    </dsp:sp>
    <dsp:sp modelId="{23B5A357-9685-42AD-8729-FA032E27336E}">
      <dsp:nvSpPr>
        <dsp:cNvPr id="0" name=""/>
        <dsp:cNvSpPr/>
      </dsp:nvSpPr>
      <dsp:spPr>
        <a:xfrm>
          <a:off x="0" y="2071011"/>
          <a:ext cx="7920880" cy="327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669DAA2A-4A26-4F6C-A849-E178FB26E26F}">
      <dsp:nvSpPr>
        <dsp:cNvPr id="0" name=""/>
        <dsp:cNvSpPr/>
      </dsp:nvSpPr>
      <dsp:spPr>
        <a:xfrm>
          <a:off x="377092" y="1352954"/>
          <a:ext cx="7541845" cy="90993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9573" tIns="0" rIns="209573" bIns="0" numCol="1" spcCol="1270" anchor="ctr" anchorCtr="0">
          <a:noAutofit/>
        </a:bodyPr>
        <a:lstStyle/>
        <a:p>
          <a:pPr lvl="0" algn="l" defTabSz="1066800">
            <a:lnSpc>
              <a:spcPct val="100000"/>
            </a:lnSpc>
            <a:spcBef>
              <a:spcPct val="0"/>
            </a:spcBef>
            <a:spcAft>
              <a:spcPts val="0"/>
            </a:spcAft>
          </a:pPr>
          <a:r>
            <a:rPr lang="zh-CN" altLang="en-US" sz="2400" b="1" kern="1200" dirty="0" smtClean="0">
              <a:latin typeface="微软雅黑" pitchFamily="34" charset="-122"/>
              <a:ea typeface="微软雅黑" pitchFamily="34" charset="-122"/>
            </a:rPr>
            <a:t>智慧：为用户构造符合用户的答案，</a:t>
          </a:r>
          <a:endParaRPr lang="en-US" altLang="zh-CN" sz="2400" b="1" kern="1200" dirty="0" smtClean="0">
            <a:latin typeface="微软雅黑" pitchFamily="34" charset="-122"/>
            <a:ea typeface="微软雅黑" pitchFamily="34" charset="-122"/>
          </a:endParaRPr>
        </a:p>
        <a:p>
          <a:pPr lvl="0" algn="l" defTabSz="1066800">
            <a:lnSpc>
              <a:spcPct val="100000"/>
            </a:lnSpc>
            <a:spcBef>
              <a:spcPct val="0"/>
            </a:spcBef>
            <a:spcAft>
              <a:spcPts val="0"/>
            </a:spcAft>
          </a:pPr>
          <a:r>
            <a:rPr lang="zh-CN" altLang="en-US" sz="2400" b="1" kern="1200" dirty="0" smtClean="0">
              <a:latin typeface="微软雅黑" pitchFamily="34" charset="-122"/>
              <a:ea typeface="微软雅黑" pitchFamily="34" charset="-122"/>
            </a:rPr>
            <a:t>             而不是存在性提取。</a:t>
          </a:r>
          <a:endParaRPr lang="zh-CN" altLang="en-US" sz="2400" b="1" kern="1200" dirty="0">
            <a:latin typeface="微软雅黑" pitchFamily="34" charset="-122"/>
            <a:ea typeface="微软雅黑" pitchFamily="34" charset="-122"/>
          </a:endParaRPr>
        </a:p>
      </dsp:txBody>
      <dsp:txXfrm>
        <a:off x="421511" y="1397373"/>
        <a:ext cx="7453007" cy="821099"/>
      </dsp:txXfrm>
    </dsp:sp>
    <dsp:sp modelId="{BF4D07E1-8174-4B36-93D8-00B345715033}">
      <dsp:nvSpPr>
        <dsp:cNvPr id="0" name=""/>
        <dsp:cNvSpPr/>
      </dsp:nvSpPr>
      <dsp:spPr>
        <a:xfrm>
          <a:off x="0" y="3259929"/>
          <a:ext cx="7920880" cy="327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1AAEE0EE-DD67-40CB-9060-75DF6AAEC32A}">
      <dsp:nvSpPr>
        <dsp:cNvPr id="0" name=""/>
        <dsp:cNvSpPr/>
      </dsp:nvSpPr>
      <dsp:spPr>
        <a:xfrm>
          <a:off x="376705" y="2468811"/>
          <a:ext cx="7541494" cy="982997"/>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9573" tIns="0" rIns="209573" bIns="0" numCol="1" spcCol="1270" anchor="ctr" anchorCtr="0">
          <a:noAutofit/>
        </a:bodyPr>
        <a:lstStyle/>
        <a:p>
          <a:pPr lvl="0" algn="l" defTabSz="1066800">
            <a:lnSpc>
              <a:spcPct val="100000"/>
            </a:lnSpc>
            <a:spcBef>
              <a:spcPct val="0"/>
            </a:spcBef>
            <a:spcAft>
              <a:spcPts val="0"/>
            </a:spcAft>
          </a:pPr>
          <a:r>
            <a:rPr lang="zh-CN" altLang="en-US" sz="2400" b="1" kern="1200" dirty="0" smtClean="0">
              <a:latin typeface="微软雅黑" pitchFamily="34" charset="-122"/>
              <a:ea typeface="微软雅黑" pitchFamily="34" charset="-122"/>
            </a:rPr>
            <a:t>向量：为用户提供序列结果，</a:t>
          </a:r>
          <a:endParaRPr lang="en-US" altLang="zh-CN" sz="2400" b="1" kern="1200" dirty="0" smtClean="0">
            <a:latin typeface="微软雅黑" pitchFamily="34" charset="-122"/>
            <a:ea typeface="微软雅黑" pitchFamily="34" charset="-122"/>
          </a:endParaRPr>
        </a:p>
        <a:p>
          <a:pPr lvl="0" algn="l" defTabSz="1066800">
            <a:lnSpc>
              <a:spcPct val="100000"/>
            </a:lnSpc>
            <a:spcBef>
              <a:spcPct val="0"/>
            </a:spcBef>
            <a:spcAft>
              <a:spcPts val="0"/>
            </a:spcAft>
          </a:pPr>
          <a:r>
            <a:rPr lang="en-US" altLang="zh-CN" sz="2400" b="1" kern="1200" dirty="0" smtClean="0">
              <a:latin typeface="微软雅黑" pitchFamily="34" charset="-122"/>
              <a:ea typeface="微软雅黑" pitchFamily="34" charset="-122"/>
            </a:rPr>
            <a:t>            </a:t>
          </a:r>
          <a:r>
            <a:rPr lang="zh-CN" altLang="en-US" sz="2400" b="1" kern="1200" dirty="0" smtClean="0">
              <a:latin typeface="微软雅黑" pitchFamily="34" charset="-122"/>
              <a:ea typeface="微软雅黑" pitchFamily="34" charset="-122"/>
            </a:rPr>
            <a:t>时间、空间、内容（信息、人、物体）</a:t>
          </a:r>
          <a:endParaRPr lang="en-US" altLang="zh-CN" sz="2400" b="1" kern="1200" dirty="0" smtClean="0">
            <a:latin typeface="微软雅黑" pitchFamily="34" charset="-122"/>
            <a:ea typeface="微软雅黑" pitchFamily="34" charset="-122"/>
          </a:endParaRPr>
        </a:p>
      </dsp:txBody>
      <dsp:txXfrm>
        <a:off x="424691" y="2516797"/>
        <a:ext cx="7445522" cy="887025"/>
      </dsp:txXfrm>
    </dsp:sp>
    <dsp:sp modelId="{0412BCDB-0107-4C3E-B5FD-3C657C2605C8}">
      <dsp:nvSpPr>
        <dsp:cNvPr id="0" name=""/>
        <dsp:cNvSpPr/>
      </dsp:nvSpPr>
      <dsp:spPr>
        <a:xfrm>
          <a:off x="0" y="4500907"/>
          <a:ext cx="7920880" cy="3276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A5ADDFB8-E586-4C0F-9119-102C0C50A753}">
      <dsp:nvSpPr>
        <dsp:cNvPr id="0" name=""/>
        <dsp:cNvSpPr/>
      </dsp:nvSpPr>
      <dsp:spPr>
        <a:xfrm>
          <a:off x="376705" y="3657729"/>
          <a:ext cx="7541494" cy="1035058"/>
        </a:xfrm>
        <a:prstGeom prst="round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9573" tIns="0" rIns="209573" bIns="0" numCol="1" spcCol="1270" anchor="ctr" anchorCtr="0">
          <a:noAutofit/>
        </a:bodyPr>
        <a:lstStyle/>
        <a:p>
          <a:pPr lvl="0" algn="l" defTabSz="1066800">
            <a:lnSpc>
              <a:spcPct val="100000"/>
            </a:lnSpc>
            <a:spcBef>
              <a:spcPct val="0"/>
            </a:spcBef>
            <a:spcAft>
              <a:spcPts val="0"/>
            </a:spcAft>
          </a:pPr>
          <a:r>
            <a:rPr lang="zh-CN" altLang="en-US" sz="2400" b="1" kern="1200" dirty="0" smtClean="0">
              <a:latin typeface="微软雅黑" pitchFamily="34" charset="-122"/>
              <a:ea typeface="微软雅黑" pitchFamily="34" charset="-122"/>
            </a:rPr>
            <a:t>泛在：在广义网络空间中搜索，</a:t>
          </a:r>
          <a:endParaRPr lang="en-US" altLang="zh-CN" sz="2400" b="1" kern="1200" dirty="0" smtClean="0">
            <a:latin typeface="微软雅黑" pitchFamily="34" charset="-122"/>
            <a:ea typeface="微软雅黑" pitchFamily="34" charset="-122"/>
          </a:endParaRPr>
        </a:p>
        <a:p>
          <a:pPr lvl="0" algn="l" defTabSz="1066800">
            <a:lnSpc>
              <a:spcPct val="100000"/>
            </a:lnSpc>
            <a:spcBef>
              <a:spcPct val="0"/>
            </a:spcBef>
            <a:spcAft>
              <a:spcPts val="0"/>
            </a:spcAft>
          </a:pPr>
          <a:r>
            <a:rPr lang="en-US" altLang="zh-CN" sz="2400" b="1" kern="1200" dirty="0" smtClean="0">
              <a:latin typeface="微软雅黑" pitchFamily="34" charset="-122"/>
              <a:ea typeface="微软雅黑" pitchFamily="34" charset="-122"/>
            </a:rPr>
            <a:t>             </a:t>
          </a:r>
          <a:r>
            <a:rPr lang="zh-CN" altLang="en-US" sz="2400" b="1" kern="1200" dirty="0" smtClean="0">
              <a:latin typeface="微软雅黑" pitchFamily="34" charset="-122"/>
              <a:ea typeface="微软雅黑" pitchFamily="34" charset="-122"/>
            </a:rPr>
            <a:t>不同介质空间能够相互融合。</a:t>
          </a:r>
          <a:endParaRPr lang="en-US" altLang="zh-CN" sz="2400" b="1" kern="1200" dirty="0" smtClean="0">
            <a:latin typeface="微软雅黑" pitchFamily="34" charset="-122"/>
            <a:ea typeface="微软雅黑" pitchFamily="34" charset="-122"/>
          </a:endParaRPr>
        </a:p>
      </dsp:txBody>
      <dsp:txXfrm>
        <a:off x="427232" y="3708256"/>
        <a:ext cx="7440440" cy="9340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E954A-2934-46EE-83C3-FD21EF4D5694}">
      <dsp:nvSpPr>
        <dsp:cNvPr id="0" name=""/>
        <dsp:cNvSpPr/>
      </dsp:nvSpPr>
      <dsp:spPr>
        <a:xfrm>
          <a:off x="61" y="367406"/>
          <a:ext cx="1855338" cy="497164"/>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黑体" pitchFamily="49" charset="-122"/>
              <a:ea typeface="黑体" pitchFamily="49" charset="-122"/>
            </a:rPr>
            <a:t>搜索引擎</a:t>
          </a:r>
          <a:endParaRPr lang="zh-CN" altLang="en-US" sz="2000" b="1" kern="1200" dirty="0">
            <a:latin typeface="黑体" pitchFamily="49" charset="-122"/>
            <a:ea typeface="黑体" pitchFamily="49" charset="-122"/>
          </a:endParaRPr>
        </a:p>
      </dsp:txBody>
      <dsp:txXfrm>
        <a:off x="14622" y="381967"/>
        <a:ext cx="1826216" cy="468042"/>
      </dsp:txXfrm>
    </dsp:sp>
    <dsp:sp modelId="{1D93B4D9-389E-4CC0-8D6B-08F7EAE2AA29}">
      <dsp:nvSpPr>
        <dsp:cNvPr id="0" name=""/>
        <dsp:cNvSpPr/>
      </dsp:nvSpPr>
      <dsp:spPr>
        <a:xfrm>
          <a:off x="185594" y="864570"/>
          <a:ext cx="185533" cy="372873"/>
        </a:xfrm>
        <a:custGeom>
          <a:avLst/>
          <a:gdLst/>
          <a:ahLst/>
          <a:cxnLst/>
          <a:rect l="0" t="0" r="0" b="0"/>
          <a:pathLst>
            <a:path>
              <a:moveTo>
                <a:pt x="0" y="0"/>
              </a:moveTo>
              <a:lnTo>
                <a:pt x="0" y="372873"/>
              </a:lnTo>
              <a:lnTo>
                <a:pt x="185533" y="3728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B64000-FAE4-4DE5-B118-2CF232B688BB}">
      <dsp:nvSpPr>
        <dsp:cNvPr id="0" name=""/>
        <dsp:cNvSpPr/>
      </dsp:nvSpPr>
      <dsp:spPr>
        <a:xfrm>
          <a:off x="371128" y="988861"/>
          <a:ext cx="1645034" cy="497164"/>
        </a:xfrm>
        <a:prstGeom prst="roundRect">
          <a:avLst>
            <a:gd name="adj" fmla="val 10000"/>
          </a:avLst>
        </a:prstGeom>
        <a:solidFill>
          <a:srgbClr val="C0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bg1"/>
              </a:solidFill>
              <a:latin typeface="黑体" pitchFamily="49" charset="-122"/>
              <a:ea typeface="黑体" pitchFamily="49" charset="-122"/>
            </a:rPr>
            <a:t>第一代</a:t>
          </a:r>
          <a:endParaRPr lang="zh-CN" altLang="en-US" sz="2000" b="1" kern="1200" dirty="0">
            <a:solidFill>
              <a:schemeClr val="bg1"/>
            </a:solidFill>
            <a:latin typeface="黑体" pitchFamily="49" charset="-122"/>
            <a:ea typeface="黑体" pitchFamily="49" charset="-122"/>
          </a:endParaRPr>
        </a:p>
      </dsp:txBody>
      <dsp:txXfrm>
        <a:off x="385689" y="1003422"/>
        <a:ext cx="1615912" cy="468042"/>
      </dsp:txXfrm>
    </dsp:sp>
    <dsp:sp modelId="{517BBF6B-18BE-41F1-9356-036D0B9A470A}">
      <dsp:nvSpPr>
        <dsp:cNvPr id="0" name=""/>
        <dsp:cNvSpPr/>
      </dsp:nvSpPr>
      <dsp:spPr>
        <a:xfrm>
          <a:off x="185594" y="864570"/>
          <a:ext cx="185533" cy="994329"/>
        </a:xfrm>
        <a:custGeom>
          <a:avLst/>
          <a:gdLst/>
          <a:ahLst/>
          <a:cxnLst/>
          <a:rect l="0" t="0" r="0" b="0"/>
          <a:pathLst>
            <a:path>
              <a:moveTo>
                <a:pt x="0" y="0"/>
              </a:moveTo>
              <a:lnTo>
                <a:pt x="0" y="994329"/>
              </a:lnTo>
              <a:lnTo>
                <a:pt x="185533" y="99432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719A6A-9CDC-4128-AA2E-AD5F03D9FEDA}">
      <dsp:nvSpPr>
        <dsp:cNvPr id="0" name=""/>
        <dsp:cNvSpPr/>
      </dsp:nvSpPr>
      <dsp:spPr>
        <a:xfrm>
          <a:off x="371128" y="1610317"/>
          <a:ext cx="1645034" cy="497164"/>
        </a:xfrm>
        <a:prstGeom prst="roundRect">
          <a:avLst>
            <a:gd name="adj" fmla="val 10000"/>
          </a:avLst>
        </a:prstGeom>
        <a:solidFill>
          <a:schemeClr val="lt1">
            <a:alpha val="90000"/>
            <a:hueOff val="0"/>
            <a:satOff val="0"/>
            <a:lumOff val="0"/>
            <a:alphaOff val="0"/>
          </a:schemeClr>
        </a:solidFill>
        <a:ln w="9525" cap="flat" cmpd="sng" algn="ctr">
          <a:solidFill>
            <a:srgbClr val="7030A0"/>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7030A0"/>
              </a:solidFill>
              <a:latin typeface="黑体" pitchFamily="49" charset="-122"/>
              <a:ea typeface="黑体" pitchFamily="49" charset="-122"/>
            </a:rPr>
            <a:t>第二代</a:t>
          </a:r>
          <a:endParaRPr lang="zh-CN" altLang="en-US" sz="2000" b="1" kern="1200" dirty="0">
            <a:solidFill>
              <a:srgbClr val="7030A0"/>
            </a:solidFill>
            <a:latin typeface="黑体" pitchFamily="49" charset="-122"/>
            <a:ea typeface="黑体" pitchFamily="49" charset="-122"/>
          </a:endParaRPr>
        </a:p>
      </dsp:txBody>
      <dsp:txXfrm>
        <a:off x="385689" y="1624878"/>
        <a:ext cx="1615912" cy="468042"/>
      </dsp:txXfrm>
    </dsp:sp>
    <dsp:sp modelId="{8671DAE5-223C-41D7-9089-F6B7FABF94FE}">
      <dsp:nvSpPr>
        <dsp:cNvPr id="0" name=""/>
        <dsp:cNvSpPr/>
      </dsp:nvSpPr>
      <dsp:spPr>
        <a:xfrm>
          <a:off x="185594" y="864570"/>
          <a:ext cx="185533" cy="1615784"/>
        </a:xfrm>
        <a:custGeom>
          <a:avLst/>
          <a:gdLst/>
          <a:ahLst/>
          <a:cxnLst/>
          <a:rect l="0" t="0" r="0" b="0"/>
          <a:pathLst>
            <a:path>
              <a:moveTo>
                <a:pt x="0" y="0"/>
              </a:moveTo>
              <a:lnTo>
                <a:pt x="0" y="1615784"/>
              </a:lnTo>
              <a:lnTo>
                <a:pt x="185533" y="161578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574932-44F8-4C29-9DA6-DABE4F2C0D16}">
      <dsp:nvSpPr>
        <dsp:cNvPr id="0" name=""/>
        <dsp:cNvSpPr/>
      </dsp:nvSpPr>
      <dsp:spPr>
        <a:xfrm>
          <a:off x="371128" y="2231773"/>
          <a:ext cx="1645034" cy="497164"/>
        </a:xfrm>
        <a:prstGeom prst="roundRect">
          <a:avLst>
            <a:gd name="adj" fmla="val 10000"/>
          </a:avLst>
        </a:prstGeom>
        <a:solidFill>
          <a:schemeClr val="lt1">
            <a:alpha val="90000"/>
            <a:hueOff val="0"/>
            <a:satOff val="0"/>
            <a:lumOff val="0"/>
            <a:alphaOff val="0"/>
          </a:schemeClr>
        </a:solidFill>
        <a:ln w="9525" cap="flat" cmpd="sng" algn="ctr">
          <a:solidFill>
            <a:srgbClr val="7030A0"/>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7030A0"/>
              </a:solidFill>
              <a:latin typeface="黑体" pitchFamily="49" charset="-122"/>
              <a:ea typeface="黑体" pitchFamily="49" charset="-122"/>
            </a:rPr>
            <a:t>第三代</a:t>
          </a:r>
          <a:endParaRPr lang="zh-CN" altLang="en-US" sz="2000" b="1" kern="1200" dirty="0">
            <a:solidFill>
              <a:srgbClr val="7030A0"/>
            </a:solidFill>
            <a:latin typeface="黑体" pitchFamily="49" charset="-122"/>
            <a:ea typeface="黑体" pitchFamily="49" charset="-122"/>
          </a:endParaRPr>
        </a:p>
      </dsp:txBody>
      <dsp:txXfrm>
        <a:off x="385689" y="2246334"/>
        <a:ext cx="1615912" cy="4680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E954A-2934-46EE-83C3-FD21EF4D5694}">
      <dsp:nvSpPr>
        <dsp:cNvPr id="0" name=""/>
        <dsp:cNvSpPr/>
      </dsp:nvSpPr>
      <dsp:spPr>
        <a:xfrm>
          <a:off x="61" y="367406"/>
          <a:ext cx="1855338" cy="497164"/>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黑体" pitchFamily="49" charset="-122"/>
              <a:ea typeface="黑体" pitchFamily="49" charset="-122"/>
            </a:rPr>
            <a:t>搜索引擎</a:t>
          </a:r>
          <a:endParaRPr lang="zh-CN" altLang="en-US" sz="2000" b="1" kern="1200" dirty="0">
            <a:latin typeface="黑体" pitchFamily="49" charset="-122"/>
            <a:ea typeface="黑体" pitchFamily="49" charset="-122"/>
          </a:endParaRPr>
        </a:p>
      </dsp:txBody>
      <dsp:txXfrm>
        <a:off x="14622" y="381967"/>
        <a:ext cx="1826216" cy="468042"/>
      </dsp:txXfrm>
    </dsp:sp>
    <dsp:sp modelId="{1D93B4D9-389E-4CC0-8D6B-08F7EAE2AA29}">
      <dsp:nvSpPr>
        <dsp:cNvPr id="0" name=""/>
        <dsp:cNvSpPr/>
      </dsp:nvSpPr>
      <dsp:spPr>
        <a:xfrm>
          <a:off x="185594" y="864570"/>
          <a:ext cx="185533" cy="372873"/>
        </a:xfrm>
        <a:custGeom>
          <a:avLst/>
          <a:gdLst/>
          <a:ahLst/>
          <a:cxnLst/>
          <a:rect l="0" t="0" r="0" b="0"/>
          <a:pathLst>
            <a:path>
              <a:moveTo>
                <a:pt x="0" y="0"/>
              </a:moveTo>
              <a:lnTo>
                <a:pt x="0" y="372873"/>
              </a:lnTo>
              <a:lnTo>
                <a:pt x="185533" y="37287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B64000-FAE4-4DE5-B118-2CF232B688BB}">
      <dsp:nvSpPr>
        <dsp:cNvPr id="0" name=""/>
        <dsp:cNvSpPr/>
      </dsp:nvSpPr>
      <dsp:spPr>
        <a:xfrm>
          <a:off x="371128" y="988861"/>
          <a:ext cx="1645034" cy="497164"/>
        </a:xfrm>
        <a:prstGeom prst="roundRect">
          <a:avLst>
            <a:gd name="adj" fmla="val 10000"/>
          </a:avLst>
        </a:prstGeom>
        <a:solidFill>
          <a:schemeClr val="bg1"/>
        </a:solidFill>
        <a:ln>
          <a:solidFill>
            <a:srgbClr val="7030A0"/>
          </a:solid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2"/>
        </a:lnRef>
        <a:fillRef idx="3">
          <a:schemeClr val="accent2"/>
        </a:fillRef>
        <a:effectRef idx="3">
          <a:schemeClr val="accent2"/>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7030A0"/>
              </a:solidFill>
              <a:latin typeface="黑体" pitchFamily="49" charset="-122"/>
              <a:ea typeface="黑体" pitchFamily="49" charset="-122"/>
            </a:rPr>
            <a:t>第一代</a:t>
          </a:r>
          <a:endParaRPr lang="zh-CN" altLang="en-US" sz="2000" b="1" kern="1200" dirty="0">
            <a:solidFill>
              <a:srgbClr val="7030A0"/>
            </a:solidFill>
            <a:latin typeface="黑体" pitchFamily="49" charset="-122"/>
            <a:ea typeface="黑体" pitchFamily="49" charset="-122"/>
          </a:endParaRPr>
        </a:p>
      </dsp:txBody>
      <dsp:txXfrm>
        <a:off x="385689" y="1003422"/>
        <a:ext cx="1615912" cy="468042"/>
      </dsp:txXfrm>
    </dsp:sp>
    <dsp:sp modelId="{517BBF6B-18BE-41F1-9356-036D0B9A470A}">
      <dsp:nvSpPr>
        <dsp:cNvPr id="0" name=""/>
        <dsp:cNvSpPr/>
      </dsp:nvSpPr>
      <dsp:spPr>
        <a:xfrm>
          <a:off x="185594" y="864570"/>
          <a:ext cx="185533" cy="994329"/>
        </a:xfrm>
        <a:custGeom>
          <a:avLst/>
          <a:gdLst/>
          <a:ahLst/>
          <a:cxnLst/>
          <a:rect l="0" t="0" r="0" b="0"/>
          <a:pathLst>
            <a:path>
              <a:moveTo>
                <a:pt x="0" y="0"/>
              </a:moveTo>
              <a:lnTo>
                <a:pt x="0" y="994329"/>
              </a:lnTo>
              <a:lnTo>
                <a:pt x="185533" y="99432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719A6A-9CDC-4128-AA2E-AD5F03D9FEDA}">
      <dsp:nvSpPr>
        <dsp:cNvPr id="0" name=""/>
        <dsp:cNvSpPr/>
      </dsp:nvSpPr>
      <dsp:spPr>
        <a:xfrm>
          <a:off x="371128" y="1610317"/>
          <a:ext cx="1645034" cy="497164"/>
        </a:xfrm>
        <a:prstGeom prst="roundRect">
          <a:avLst>
            <a:gd name="adj" fmla="val 10000"/>
          </a:avLst>
        </a:prstGeom>
        <a:solidFill>
          <a:srgbClr val="C0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bg1"/>
              </a:solidFill>
              <a:latin typeface="黑体" pitchFamily="49" charset="-122"/>
              <a:ea typeface="黑体" pitchFamily="49" charset="-122"/>
            </a:rPr>
            <a:t>第二代</a:t>
          </a:r>
          <a:endParaRPr lang="zh-CN" altLang="en-US" sz="2000" b="1" kern="1200" dirty="0">
            <a:solidFill>
              <a:schemeClr val="bg1"/>
            </a:solidFill>
            <a:latin typeface="黑体" pitchFamily="49" charset="-122"/>
            <a:ea typeface="黑体" pitchFamily="49" charset="-122"/>
          </a:endParaRPr>
        </a:p>
      </dsp:txBody>
      <dsp:txXfrm>
        <a:off x="385689" y="1624878"/>
        <a:ext cx="1615912" cy="468042"/>
      </dsp:txXfrm>
    </dsp:sp>
    <dsp:sp modelId="{8671DAE5-223C-41D7-9089-F6B7FABF94FE}">
      <dsp:nvSpPr>
        <dsp:cNvPr id="0" name=""/>
        <dsp:cNvSpPr/>
      </dsp:nvSpPr>
      <dsp:spPr>
        <a:xfrm>
          <a:off x="185594" y="864570"/>
          <a:ext cx="185533" cy="1615784"/>
        </a:xfrm>
        <a:custGeom>
          <a:avLst/>
          <a:gdLst/>
          <a:ahLst/>
          <a:cxnLst/>
          <a:rect l="0" t="0" r="0" b="0"/>
          <a:pathLst>
            <a:path>
              <a:moveTo>
                <a:pt x="0" y="0"/>
              </a:moveTo>
              <a:lnTo>
                <a:pt x="0" y="1615784"/>
              </a:lnTo>
              <a:lnTo>
                <a:pt x="185533" y="161578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574932-44F8-4C29-9DA6-DABE4F2C0D16}">
      <dsp:nvSpPr>
        <dsp:cNvPr id="0" name=""/>
        <dsp:cNvSpPr/>
      </dsp:nvSpPr>
      <dsp:spPr>
        <a:xfrm>
          <a:off x="371128" y="2231773"/>
          <a:ext cx="1645034" cy="497164"/>
        </a:xfrm>
        <a:prstGeom prst="roundRect">
          <a:avLst>
            <a:gd name="adj" fmla="val 10000"/>
          </a:avLst>
        </a:prstGeom>
        <a:solidFill>
          <a:schemeClr val="lt1">
            <a:alpha val="90000"/>
            <a:hueOff val="0"/>
            <a:satOff val="0"/>
            <a:lumOff val="0"/>
            <a:alphaOff val="0"/>
          </a:schemeClr>
        </a:solidFill>
        <a:ln w="9525" cap="flat" cmpd="sng" algn="ctr">
          <a:solidFill>
            <a:srgbClr val="7030A0"/>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7030A0"/>
              </a:solidFill>
              <a:latin typeface="黑体" pitchFamily="49" charset="-122"/>
              <a:ea typeface="黑体" pitchFamily="49" charset="-122"/>
            </a:rPr>
            <a:t>第三代</a:t>
          </a:r>
          <a:endParaRPr lang="zh-CN" altLang="en-US" sz="2000" b="1" kern="1200" dirty="0">
            <a:solidFill>
              <a:srgbClr val="7030A0"/>
            </a:solidFill>
            <a:latin typeface="黑体" pitchFamily="49" charset="-122"/>
            <a:ea typeface="黑体" pitchFamily="49" charset="-122"/>
          </a:endParaRPr>
        </a:p>
      </dsp:txBody>
      <dsp:txXfrm>
        <a:off x="385689" y="2246334"/>
        <a:ext cx="1615912" cy="4680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E954A-2934-46EE-83C3-FD21EF4D5694}">
      <dsp:nvSpPr>
        <dsp:cNvPr id="0" name=""/>
        <dsp:cNvSpPr/>
      </dsp:nvSpPr>
      <dsp:spPr>
        <a:xfrm>
          <a:off x="61" y="367406"/>
          <a:ext cx="1855338" cy="497164"/>
        </a:xfrm>
        <a:prstGeom prst="roundRect">
          <a:avLst>
            <a:gd name="adj" fmla="val 10000"/>
          </a:avLst>
        </a:prstGeom>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latin typeface="黑体" pitchFamily="49" charset="-122"/>
              <a:ea typeface="黑体" pitchFamily="49" charset="-122"/>
            </a:rPr>
            <a:t>搜索引擎</a:t>
          </a:r>
          <a:endParaRPr lang="zh-CN" altLang="en-US" sz="2000" b="1" kern="1200" dirty="0">
            <a:latin typeface="黑体" pitchFamily="49" charset="-122"/>
            <a:ea typeface="黑体" pitchFamily="49" charset="-122"/>
          </a:endParaRPr>
        </a:p>
      </dsp:txBody>
      <dsp:txXfrm>
        <a:off x="14622" y="381967"/>
        <a:ext cx="1826216" cy="468042"/>
      </dsp:txXfrm>
    </dsp:sp>
    <dsp:sp modelId="{1D93B4D9-389E-4CC0-8D6B-08F7EAE2AA29}">
      <dsp:nvSpPr>
        <dsp:cNvPr id="0" name=""/>
        <dsp:cNvSpPr/>
      </dsp:nvSpPr>
      <dsp:spPr>
        <a:xfrm>
          <a:off x="185594" y="864570"/>
          <a:ext cx="185533" cy="399014"/>
        </a:xfrm>
        <a:custGeom>
          <a:avLst/>
          <a:gdLst/>
          <a:ahLst/>
          <a:cxnLst/>
          <a:rect l="0" t="0" r="0" b="0"/>
          <a:pathLst>
            <a:path>
              <a:moveTo>
                <a:pt x="0" y="0"/>
              </a:moveTo>
              <a:lnTo>
                <a:pt x="0" y="399014"/>
              </a:lnTo>
              <a:lnTo>
                <a:pt x="185533" y="39901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B64000-FAE4-4DE5-B118-2CF232B688BB}">
      <dsp:nvSpPr>
        <dsp:cNvPr id="0" name=""/>
        <dsp:cNvSpPr/>
      </dsp:nvSpPr>
      <dsp:spPr>
        <a:xfrm>
          <a:off x="371128" y="1015002"/>
          <a:ext cx="1645034" cy="497164"/>
        </a:xfrm>
        <a:prstGeom prst="roundRect">
          <a:avLst>
            <a:gd name="adj" fmla="val 10000"/>
          </a:avLst>
        </a:prstGeom>
        <a:solidFill>
          <a:schemeClr val="lt1"/>
        </a:solidFill>
        <a:ln w="12700" cap="flat" cmpd="sng" algn="ctr">
          <a:solidFill>
            <a:srgbClr val="7030A0"/>
          </a:solidFill>
          <a:prstDash val="solid"/>
        </a:ln>
        <a:effectLst/>
      </dsp:spPr>
      <dsp:style>
        <a:lnRef idx="2">
          <a:schemeClr val="accent1"/>
        </a:lnRef>
        <a:fillRef idx="1">
          <a:schemeClr val="lt1"/>
        </a:fillRef>
        <a:effectRef idx="0">
          <a:schemeClr val="accent1"/>
        </a:effectRef>
        <a:fontRef idx="minor">
          <a:schemeClr val="dk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7030A0"/>
              </a:solidFill>
              <a:latin typeface="黑体" pitchFamily="49" charset="-122"/>
              <a:ea typeface="黑体" pitchFamily="49" charset="-122"/>
            </a:rPr>
            <a:t>第一代</a:t>
          </a:r>
          <a:endParaRPr lang="zh-CN" altLang="en-US" sz="2000" b="1" kern="1200" dirty="0">
            <a:solidFill>
              <a:srgbClr val="7030A0"/>
            </a:solidFill>
            <a:latin typeface="黑体" pitchFamily="49" charset="-122"/>
            <a:ea typeface="黑体" pitchFamily="49" charset="-122"/>
          </a:endParaRPr>
        </a:p>
      </dsp:txBody>
      <dsp:txXfrm>
        <a:off x="385689" y="1029563"/>
        <a:ext cx="1615912" cy="468042"/>
      </dsp:txXfrm>
    </dsp:sp>
    <dsp:sp modelId="{517BBF6B-18BE-41F1-9356-036D0B9A470A}">
      <dsp:nvSpPr>
        <dsp:cNvPr id="0" name=""/>
        <dsp:cNvSpPr/>
      </dsp:nvSpPr>
      <dsp:spPr>
        <a:xfrm>
          <a:off x="185594" y="864570"/>
          <a:ext cx="185533" cy="994329"/>
        </a:xfrm>
        <a:custGeom>
          <a:avLst/>
          <a:gdLst/>
          <a:ahLst/>
          <a:cxnLst/>
          <a:rect l="0" t="0" r="0" b="0"/>
          <a:pathLst>
            <a:path>
              <a:moveTo>
                <a:pt x="0" y="0"/>
              </a:moveTo>
              <a:lnTo>
                <a:pt x="0" y="994329"/>
              </a:lnTo>
              <a:lnTo>
                <a:pt x="185533" y="994329"/>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719A6A-9CDC-4128-AA2E-AD5F03D9FEDA}">
      <dsp:nvSpPr>
        <dsp:cNvPr id="0" name=""/>
        <dsp:cNvSpPr/>
      </dsp:nvSpPr>
      <dsp:spPr>
        <a:xfrm>
          <a:off x="371128" y="1610317"/>
          <a:ext cx="1645034" cy="497164"/>
        </a:xfrm>
        <a:prstGeom prst="roundRect">
          <a:avLst>
            <a:gd name="adj" fmla="val 10000"/>
          </a:avLst>
        </a:prstGeom>
        <a:solidFill>
          <a:schemeClr val="bg1">
            <a:alpha val="90000"/>
          </a:schemeClr>
        </a:solidFill>
        <a:ln w="9525" cap="flat" cmpd="sng" algn="ctr">
          <a:solidFill>
            <a:srgbClr val="7030A0"/>
          </a:solidFill>
          <a:prstDash val="solid"/>
        </a:ln>
        <a:effectLst/>
      </dsp:spPr>
      <dsp:style>
        <a:lnRef idx="1">
          <a:scrgbClr r="0" g="0" b="0"/>
        </a:lnRef>
        <a:fillRef idx="1">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rgbClr val="7030A0"/>
              </a:solidFill>
              <a:latin typeface="黑体" pitchFamily="49" charset="-122"/>
              <a:ea typeface="黑体" pitchFamily="49" charset="-122"/>
            </a:rPr>
            <a:t>第二代</a:t>
          </a:r>
          <a:endParaRPr lang="zh-CN" altLang="en-US" sz="2000" b="1" kern="1200" dirty="0">
            <a:solidFill>
              <a:srgbClr val="7030A0"/>
            </a:solidFill>
            <a:latin typeface="黑体" pitchFamily="49" charset="-122"/>
            <a:ea typeface="黑体" pitchFamily="49" charset="-122"/>
          </a:endParaRPr>
        </a:p>
      </dsp:txBody>
      <dsp:txXfrm>
        <a:off x="385689" y="1624878"/>
        <a:ext cx="1615912" cy="468042"/>
      </dsp:txXfrm>
    </dsp:sp>
    <dsp:sp modelId="{8671DAE5-223C-41D7-9089-F6B7FABF94FE}">
      <dsp:nvSpPr>
        <dsp:cNvPr id="0" name=""/>
        <dsp:cNvSpPr/>
      </dsp:nvSpPr>
      <dsp:spPr>
        <a:xfrm>
          <a:off x="185594" y="864570"/>
          <a:ext cx="185533" cy="1615784"/>
        </a:xfrm>
        <a:custGeom>
          <a:avLst/>
          <a:gdLst/>
          <a:ahLst/>
          <a:cxnLst/>
          <a:rect l="0" t="0" r="0" b="0"/>
          <a:pathLst>
            <a:path>
              <a:moveTo>
                <a:pt x="0" y="0"/>
              </a:moveTo>
              <a:lnTo>
                <a:pt x="0" y="1615784"/>
              </a:lnTo>
              <a:lnTo>
                <a:pt x="185533" y="161578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574932-44F8-4C29-9DA6-DABE4F2C0D16}">
      <dsp:nvSpPr>
        <dsp:cNvPr id="0" name=""/>
        <dsp:cNvSpPr/>
      </dsp:nvSpPr>
      <dsp:spPr>
        <a:xfrm>
          <a:off x="371128" y="2231773"/>
          <a:ext cx="1645034" cy="497164"/>
        </a:xfrm>
        <a:prstGeom prst="roundRect">
          <a:avLst>
            <a:gd name="adj" fmla="val 10000"/>
          </a:avLst>
        </a:prstGeom>
        <a:solidFill>
          <a:srgbClr val="C0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hemeClr val="accent1"/>
        </a:lnRef>
        <a:fillRef idx="3">
          <a:schemeClr val="accent1"/>
        </a:fillRef>
        <a:effectRef idx="3">
          <a:schemeClr val="accent1"/>
        </a:effectRef>
        <a:fontRef idx="minor">
          <a:schemeClr val="lt1"/>
        </a:fontRef>
      </dsp:style>
      <ds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zh-CN" altLang="en-US" sz="2000" b="1" kern="1200" dirty="0" smtClean="0">
              <a:solidFill>
                <a:schemeClr val="bg1"/>
              </a:solidFill>
              <a:latin typeface="黑体" pitchFamily="49" charset="-122"/>
              <a:ea typeface="黑体" pitchFamily="49" charset="-122"/>
            </a:rPr>
            <a:t>第三代</a:t>
          </a:r>
          <a:endParaRPr lang="zh-CN" altLang="en-US" sz="2000" b="1" kern="1200" dirty="0">
            <a:solidFill>
              <a:schemeClr val="bg1"/>
            </a:solidFill>
            <a:latin typeface="黑体" pitchFamily="49" charset="-122"/>
            <a:ea typeface="黑体" pitchFamily="49" charset="-122"/>
          </a:endParaRPr>
        </a:p>
      </dsp:txBody>
      <dsp:txXfrm>
        <a:off x="385689" y="2246334"/>
        <a:ext cx="1615912" cy="4680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A66D23-9AF5-40FB-B8C7-99C195242F93}">
      <dsp:nvSpPr>
        <dsp:cNvPr id="0" name=""/>
        <dsp:cNvSpPr/>
      </dsp:nvSpPr>
      <dsp:spPr>
        <a:xfrm>
          <a:off x="833452" y="341759"/>
          <a:ext cx="2286948" cy="2286948"/>
        </a:xfrm>
        <a:prstGeom prst="blockArc">
          <a:avLst>
            <a:gd name="adj1" fmla="val 11880000"/>
            <a:gd name="adj2" fmla="val 16200000"/>
            <a:gd name="adj3" fmla="val 4638"/>
          </a:avLst>
        </a:prstGeom>
        <a:gradFill rotWithShape="0">
          <a:gsLst>
            <a:gs pos="0">
              <a:srgbClr val="F79646">
                <a:hueOff val="0"/>
                <a:satOff val="0"/>
                <a:lumOff val="0"/>
                <a:alphaOff val="0"/>
                <a:shade val="51000"/>
                <a:satMod val="130000"/>
              </a:srgbClr>
            </a:gs>
            <a:gs pos="80000">
              <a:srgbClr val="F79646">
                <a:hueOff val="0"/>
                <a:satOff val="0"/>
                <a:lumOff val="0"/>
                <a:alphaOff val="0"/>
                <a:shade val="93000"/>
                <a:satMod val="130000"/>
              </a:srgbClr>
            </a:gs>
            <a:gs pos="100000">
              <a:srgbClr val="F7964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03EF90E9-368C-473E-B138-1BC3716B0B3F}">
      <dsp:nvSpPr>
        <dsp:cNvPr id="0" name=""/>
        <dsp:cNvSpPr/>
      </dsp:nvSpPr>
      <dsp:spPr>
        <a:xfrm>
          <a:off x="833452" y="341759"/>
          <a:ext cx="2286948" cy="2286948"/>
        </a:xfrm>
        <a:prstGeom prst="blockArc">
          <a:avLst>
            <a:gd name="adj1" fmla="val 7560000"/>
            <a:gd name="adj2" fmla="val 11880000"/>
            <a:gd name="adj3" fmla="val 4638"/>
          </a:avLst>
        </a:prstGeom>
        <a:gradFill rotWithShape="0">
          <a:gsLst>
            <a:gs pos="0">
              <a:srgbClr val="4BACC6">
                <a:hueOff val="0"/>
                <a:satOff val="0"/>
                <a:lumOff val="0"/>
                <a:alphaOff val="0"/>
                <a:shade val="51000"/>
                <a:satMod val="130000"/>
              </a:srgbClr>
            </a:gs>
            <a:gs pos="80000">
              <a:srgbClr val="4BACC6">
                <a:hueOff val="0"/>
                <a:satOff val="0"/>
                <a:lumOff val="0"/>
                <a:alphaOff val="0"/>
                <a:shade val="93000"/>
                <a:satMod val="130000"/>
              </a:srgbClr>
            </a:gs>
            <a:gs pos="100000">
              <a:srgbClr val="4BACC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C9300178-F0D2-4C82-8901-4B7440038F9F}">
      <dsp:nvSpPr>
        <dsp:cNvPr id="0" name=""/>
        <dsp:cNvSpPr/>
      </dsp:nvSpPr>
      <dsp:spPr>
        <a:xfrm>
          <a:off x="833452" y="341759"/>
          <a:ext cx="2286948" cy="2286948"/>
        </a:xfrm>
        <a:prstGeom prst="blockArc">
          <a:avLst>
            <a:gd name="adj1" fmla="val 3240000"/>
            <a:gd name="adj2" fmla="val 7560000"/>
            <a:gd name="adj3" fmla="val 4638"/>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3407E3DD-4DFC-4ECF-90EF-6FED0910006D}">
      <dsp:nvSpPr>
        <dsp:cNvPr id="0" name=""/>
        <dsp:cNvSpPr/>
      </dsp:nvSpPr>
      <dsp:spPr>
        <a:xfrm>
          <a:off x="842892" y="334975"/>
          <a:ext cx="2286948" cy="2286948"/>
        </a:xfrm>
        <a:prstGeom prst="blockArc">
          <a:avLst>
            <a:gd name="adj1" fmla="val 20614031"/>
            <a:gd name="adj2" fmla="val 3275777"/>
            <a:gd name="adj3" fmla="val 4638"/>
          </a:avLst>
        </a:prstGeom>
        <a:gradFill rotWithShape="0">
          <a:gsLst>
            <a:gs pos="0">
              <a:srgbClr val="9BBB59">
                <a:hueOff val="0"/>
                <a:satOff val="0"/>
                <a:lumOff val="0"/>
                <a:alphaOff val="0"/>
                <a:shade val="51000"/>
                <a:satMod val="130000"/>
              </a:srgbClr>
            </a:gs>
            <a:gs pos="80000">
              <a:srgbClr val="9BBB59">
                <a:hueOff val="0"/>
                <a:satOff val="0"/>
                <a:lumOff val="0"/>
                <a:alphaOff val="0"/>
                <a:shade val="93000"/>
                <a:satMod val="130000"/>
              </a:srgbClr>
            </a:gs>
            <a:gs pos="100000">
              <a:srgbClr val="9BBB5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CDC7C4D4-9A23-4DE5-BF7C-F16063493E9C}">
      <dsp:nvSpPr>
        <dsp:cNvPr id="0" name=""/>
        <dsp:cNvSpPr/>
      </dsp:nvSpPr>
      <dsp:spPr>
        <a:xfrm>
          <a:off x="844898" y="341700"/>
          <a:ext cx="2286948" cy="2286948"/>
        </a:xfrm>
        <a:prstGeom prst="blockArc">
          <a:avLst>
            <a:gd name="adj1" fmla="val 16164771"/>
            <a:gd name="adj2" fmla="val 20592431"/>
            <a:gd name="adj3" fmla="val 4638"/>
          </a:avLst>
        </a:prstGeo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A5BF7713-7683-4988-835C-675E216842BD}">
      <dsp:nvSpPr>
        <dsp:cNvPr id="0" name=""/>
        <dsp:cNvSpPr/>
      </dsp:nvSpPr>
      <dsp:spPr>
        <a:xfrm>
          <a:off x="1450930" y="959237"/>
          <a:ext cx="1051991" cy="1051991"/>
        </a:xfrm>
        <a:prstGeom prst="ellipse">
          <a:avLst/>
        </a:prstGeom>
        <a:gradFill rotWithShape="0">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altLang="zh-CN" sz="2100" b="1" kern="1200" dirty="0" smtClean="0">
              <a:solidFill>
                <a:sysClr val="window" lastClr="FFFFFF"/>
              </a:solidFill>
              <a:latin typeface="华文细黑" pitchFamily="2" charset="-122"/>
              <a:ea typeface="华文细黑" pitchFamily="2" charset="-122"/>
              <a:cs typeface="+mn-cs"/>
            </a:rPr>
            <a:t> </a:t>
          </a:r>
          <a:r>
            <a:rPr lang="zh-CN" altLang="en-US" sz="2100" b="1" kern="1200" dirty="0" smtClean="0">
              <a:solidFill>
                <a:sysClr val="window" lastClr="FFFFFF"/>
              </a:solidFill>
              <a:latin typeface="华文细黑" pitchFamily="2" charset="-122"/>
              <a:ea typeface="华文细黑" pitchFamily="2" charset="-122"/>
              <a:cs typeface="+mn-cs"/>
            </a:rPr>
            <a:t>智慧搜索</a:t>
          </a:r>
          <a:endParaRPr lang="zh-CN" altLang="en-US" sz="2100" b="1" kern="1200" dirty="0">
            <a:solidFill>
              <a:sysClr val="window" lastClr="FFFFFF"/>
            </a:solidFill>
            <a:latin typeface="华文细黑" pitchFamily="2" charset="-122"/>
            <a:ea typeface="华文细黑" pitchFamily="2" charset="-122"/>
            <a:cs typeface="+mn-cs"/>
          </a:endParaRPr>
        </a:p>
      </dsp:txBody>
      <dsp:txXfrm>
        <a:off x="1604991" y="1113298"/>
        <a:ext cx="743869" cy="743869"/>
      </dsp:txXfrm>
    </dsp:sp>
    <dsp:sp modelId="{D2C2166A-B1D9-4775-9C5D-7459ED02A48A}">
      <dsp:nvSpPr>
        <dsp:cNvPr id="0" name=""/>
        <dsp:cNvSpPr/>
      </dsp:nvSpPr>
      <dsp:spPr>
        <a:xfrm>
          <a:off x="1608729" y="72"/>
          <a:ext cx="736394" cy="736394"/>
        </a:xfrm>
        <a:prstGeom prst="ellipse">
          <a:avLst/>
        </a:prstGeo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华文细黑" pitchFamily="2" charset="-122"/>
              <a:ea typeface="华文细黑" pitchFamily="2" charset="-122"/>
              <a:cs typeface="+mn-cs"/>
            </a:rPr>
            <a:t>物联网</a:t>
          </a:r>
          <a:endParaRPr lang="zh-CN" altLang="en-US" sz="1200" b="1" kern="1200" dirty="0">
            <a:solidFill>
              <a:sysClr val="window" lastClr="FFFFFF"/>
            </a:solidFill>
            <a:latin typeface="华文细黑" pitchFamily="2" charset="-122"/>
            <a:ea typeface="华文细黑" pitchFamily="2" charset="-122"/>
            <a:cs typeface="+mn-cs"/>
          </a:endParaRPr>
        </a:p>
      </dsp:txBody>
      <dsp:txXfrm>
        <a:off x="1716571" y="107914"/>
        <a:ext cx="520710" cy="520710"/>
      </dsp:txXfrm>
    </dsp:sp>
    <dsp:sp modelId="{14C5C499-64B7-4452-82BC-47170A070376}">
      <dsp:nvSpPr>
        <dsp:cNvPr id="0" name=""/>
        <dsp:cNvSpPr/>
      </dsp:nvSpPr>
      <dsp:spPr>
        <a:xfrm>
          <a:off x="2682920" y="794273"/>
          <a:ext cx="749568" cy="736394"/>
        </a:xfrm>
        <a:prstGeom prst="ellipse">
          <a:avLst/>
        </a:prstGeom>
        <a:gradFill rotWithShape="0">
          <a:gsLst>
            <a:gs pos="0">
              <a:srgbClr val="9BBB59">
                <a:hueOff val="0"/>
                <a:satOff val="0"/>
                <a:lumOff val="0"/>
                <a:alphaOff val="0"/>
                <a:shade val="51000"/>
                <a:satMod val="130000"/>
              </a:srgbClr>
            </a:gs>
            <a:gs pos="80000">
              <a:srgbClr val="9BBB59">
                <a:hueOff val="0"/>
                <a:satOff val="0"/>
                <a:lumOff val="0"/>
                <a:alphaOff val="0"/>
                <a:shade val="93000"/>
                <a:satMod val="130000"/>
              </a:srgbClr>
            </a:gs>
            <a:gs pos="100000">
              <a:srgbClr val="9BBB5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华文细黑" pitchFamily="2" charset="-122"/>
              <a:ea typeface="华文细黑" pitchFamily="2" charset="-122"/>
              <a:cs typeface="+mn-cs"/>
            </a:rPr>
            <a:t>云计算</a:t>
          </a:r>
          <a:endParaRPr lang="zh-CN" altLang="en-US" sz="1200" b="1" kern="1200" dirty="0">
            <a:solidFill>
              <a:sysClr val="window" lastClr="FFFFFF"/>
            </a:solidFill>
            <a:latin typeface="华文细黑" pitchFamily="2" charset="-122"/>
            <a:ea typeface="华文细黑" pitchFamily="2" charset="-122"/>
            <a:cs typeface="+mn-cs"/>
          </a:endParaRPr>
        </a:p>
      </dsp:txBody>
      <dsp:txXfrm>
        <a:off x="2792692" y="902115"/>
        <a:ext cx="530024" cy="520710"/>
      </dsp:txXfrm>
    </dsp:sp>
    <dsp:sp modelId="{A11434B8-8604-4C11-8B2F-C5DAF7472885}">
      <dsp:nvSpPr>
        <dsp:cNvPr id="0" name=""/>
        <dsp:cNvSpPr/>
      </dsp:nvSpPr>
      <dsp:spPr>
        <a:xfrm>
          <a:off x="2265264" y="2020678"/>
          <a:ext cx="736394" cy="736394"/>
        </a:xfrm>
        <a:prstGeom prst="ellipse">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华文细黑" pitchFamily="2" charset="-122"/>
              <a:ea typeface="华文细黑" pitchFamily="2" charset="-122"/>
              <a:cs typeface="+mn-cs"/>
            </a:rPr>
            <a:t>社交网络</a:t>
          </a:r>
          <a:endParaRPr lang="zh-CN" altLang="en-US" sz="1200" b="1" kern="1200" dirty="0">
            <a:solidFill>
              <a:sysClr val="window" lastClr="FFFFFF"/>
            </a:solidFill>
            <a:latin typeface="华文细黑" pitchFamily="2" charset="-122"/>
            <a:ea typeface="华文细黑" pitchFamily="2" charset="-122"/>
            <a:cs typeface="+mn-cs"/>
          </a:endParaRPr>
        </a:p>
      </dsp:txBody>
      <dsp:txXfrm>
        <a:off x="2373106" y="2128520"/>
        <a:ext cx="520710" cy="520710"/>
      </dsp:txXfrm>
    </dsp:sp>
    <dsp:sp modelId="{054BAB16-DB76-4DCD-8300-E88C1512C767}">
      <dsp:nvSpPr>
        <dsp:cNvPr id="0" name=""/>
        <dsp:cNvSpPr/>
      </dsp:nvSpPr>
      <dsp:spPr>
        <a:xfrm>
          <a:off x="952194" y="2020678"/>
          <a:ext cx="736394" cy="736394"/>
        </a:xfrm>
        <a:prstGeom prst="ellipse">
          <a:avLst/>
        </a:prstGeom>
        <a:gradFill rotWithShape="0">
          <a:gsLst>
            <a:gs pos="0">
              <a:srgbClr val="4BACC6">
                <a:hueOff val="0"/>
                <a:satOff val="0"/>
                <a:lumOff val="0"/>
                <a:alphaOff val="0"/>
                <a:shade val="51000"/>
                <a:satMod val="130000"/>
              </a:srgbClr>
            </a:gs>
            <a:gs pos="80000">
              <a:srgbClr val="4BACC6">
                <a:hueOff val="0"/>
                <a:satOff val="0"/>
                <a:lumOff val="0"/>
                <a:alphaOff val="0"/>
                <a:shade val="93000"/>
                <a:satMod val="130000"/>
              </a:srgbClr>
            </a:gs>
            <a:gs pos="100000">
              <a:srgbClr val="4BACC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华文细黑" pitchFamily="2" charset="-122"/>
              <a:ea typeface="华文细黑" pitchFamily="2" charset="-122"/>
              <a:cs typeface="+mn-cs"/>
            </a:rPr>
            <a:t>移动互联网</a:t>
          </a:r>
          <a:endParaRPr lang="zh-CN" altLang="en-US" sz="1200" b="1" kern="1200" dirty="0">
            <a:solidFill>
              <a:sysClr val="window" lastClr="FFFFFF"/>
            </a:solidFill>
            <a:latin typeface="华文细黑" pitchFamily="2" charset="-122"/>
            <a:ea typeface="华文细黑" pitchFamily="2" charset="-122"/>
            <a:cs typeface="+mn-cs"/>
          </a:endParaRPr>
        </a:p>
      </dsp:txBody>
      <dsp:txXfrm>
        <a:off x="1060036" y="2128520"/>
        <a:ext cx="520710" cy="520710"/>
      </dsp:txXfrm>
    </dsp:sp>
    <dsp:sp modelId="{F8A6EDFD-5BB0-44F3-A8EA-4E48959D6203}">
      <dsp:nvSpPr>
        <dsp:cNvPr id="0" name=""/>
        <dsp:cNvSpPr/>
      </dsp:nvSpPr>
      <dsp:spPr>
        <a:xfrm>
          <a:off x="546433" y="771875"/>
          <a:ext cx="736394" cy="736394"/>
        </a:xfrm>
        <a:prstGeom prst="ellipse">
          <a:avLst/>
        </a:prstGeom>
        <a:gradFill rotWithShape="0">
          <a:gsLst>
            <a:gs pos="0">
              <a:srgbClr val="F79646">
                <a:hueOff val="0"/>
                <a:satOff val="0"/>
                <a:lumOff val="0"/>
                <a:alphaOff val="0"/>
                <a:shade val="51000"/>
                <a:satMod val="130000"/>
              </a:srgbClr>
            </a:gs>
            <a:gs pos="80000">
              <a:srgbClr val="F79646">
                <a:hueOff val="0"/>
                <a:satOff val="0"/>
                <a:lumOff val="0"/>
                <a:alphaOff val="0"/>
                <a:shade val="93000"/>
                <a:satMod val="130000"/>
              </a:srgbClr>
            </a:gs>
            <a:gs pos="100000">
              <a:srgbClr val="F7964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华文细黑" pitchFamily="2" charset="-122"/>
              <a:ea typeface="华文细黑" pitchFamily="2" charset="-122"/>
              <a:cs typeface="+mn-cs"/>
            </a:rPr>
            <a:t>大数据</a:t>
          </a:r>
          <a:endParaRPr lang="zh-CN" altLang="en-US" sz="1200" b="1" kern="1200" dirty="0">
            <a:solidFill>
              <a:sysClr val="window" lastClr="FFFFFF"/>
            </a:solidFill>
            <a:latin typeface="华文细黑" pitchFamily="2" charset="-122"/>
            <a:ea typeface="华文细黑" pitchFamily="2" charset="-122"/>
            <a:cs typeface="+mn-cs"/>
          </a:endParaRPr>
        </a:p>
      </dsp:txBody>
      <dsp:txXfrm>
        <a:off x="654275" y="879717"/>
        <a:ext cx="520710" cy="52071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A66D23-9AF5-40FB-B8C7-99C195242F93}">
      <dsp:nvSpPr>
        <dsp:cNvPr id="0" name=""/>
        <dsp:cNvSpPr/>
      </dsp:nvSpPr>
      <dsp:spPr>
        <a:xfrm>
          <a:off x="833452" y="341759"/>
          <a:ext cx="2286948" cy="2286948"/>
        </a:xfrm>
        <a:prstGeom prst="blockArc">
          <a:avLst>
            <a:gd name="adj1" fmla="val 11880000"/>
            <a:gd name="adj2" fmla="val 16200000"/>
            <a:gd name="adj3" fmla="val 4638"/>
          </a:avLst>
        </a:prstGeom>
        <a:gradFill rotWithShape="0">
          <a:gsLst>
            <a:gs pos="0">
              <a:srgbClr val="F79646">
                <a:hueOff val="0"/>
                <a:satOff val="0"/>
                <a:lumOff val="0"/>
                <a:alphaOff val="0"/>
                <a:shade val="51000"/>
                <a:satMod val="130000"/>
              </a:srgbClr>
            </a:gs>
            <a:gs pos="80000">
              <a:srgbClr val="F79646">
                <a:hueOff val="0"/>
                <a:satOff val="0"/>
                <a:lumOff val="0"/>
                <a:alphaOff val="0"/>
                <a:shade val="93000"/>
                <a:satMod val="130000"/>
              </a:srgbClr>
            </a:gs>
            <a:gs pos="100000">
              <a:srgbClr val="F7964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03EF90E9-368C-473E-B138-1BC3716B0B3F}">
      <dsp:nvSpPr>
        <dsp:cNvPr id="0" name=""/>
        <dsp:cNvSpPr/>
      </dsp:nvSpPr>
      <dsp:spPr>
        <a:xfrm>
          <a:off x="833452" y="341759"/>
          <a:ext cx="2286948" cy="2286948"/>
        </a:xfrm>
        <a:prstGeom prst="blockArc">
          <a:avLst>
            <a:gd name="adj1" fmla="val 7560000"/>
            <a:gd name="adj2" fmla="val 11880000"/>
            <a:gd name="adj3" fmla="val 4638"/>
          </a:avLst>
        </a:prstGeom>
        <a:gradFill rotWithShape="0">
          <a:gsLst>
            <a:gs pos="0">
              <a:srgbClr val="4BACC6">
                <a:hueOff val="0"/>
                <a:satOff val="0"/>
                <a:lumOff val="0"/>
                <a:alphaOff val="0"/>
                <a:shade val="51000"/>
                <a:satMod val="130000"/>
              </a:srgbClr>
            </a:gs>
            <a:gs pos="80000">
              <a:srgbClr val="4BACC6">
                <a:hueOff val="0"/>
                <a:satOff val="0"/>
                <a:lumOff val="0"/>
                <a:alphaOff val="0"/>
                <a:shade val="93000"/>
                <a:satMod val="130000"/>
              </a:srgbClr>
            </a:gs>
            <a:gs pos="100000">
              <a:srgbClr val="4BACC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C9300178-F0D2-4C82-8901-4B7440038F9F}">
      <dsp:nvSpPr>
        <dsp:cNvPr id="0" name=""/>
        <dsp:cNvSpPr/>
      </dsp:nvSpPr>
      <dsp:spPr>
        <a:xfrm>
          <a:off x="833452" y="341759"/>
          <a:ext cx="2286948" cy="2286948"/>
        </a:xfrm>
        <a:prstGeom prst="blockArc">
          <a:avLst>
            <a:gd name="adj1" fmla="val 3240000"/>
            <a:gd name="adj2" fmla="val 7560000"/>
            <a:gd name="adj3" fmla="val 4638"/>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3407E3DD-4DFC-4ECF-90EF-6FED0910006D}">
      <dsp:nvSpPr>
        <dsp:cNvPr id="0" name=""/>
        <dsp:cNvSpPr/>
      </dsp:nvSpPr>
      <dsp:spPr>
        <a:xfrm>
          <a:off x="842892" y="334975"/>
          <a:ext cx="2286948" cy="2286948"/>
        </a:xfrm>
        <a:prstGeom prst="blockArc">
          <a:avLst>
            <a:gd name="adj1" fmla="val 20614031"/>
            <a:gd name="adj2" fmla="val 3275777"/>
            <a:gd name="adj3" fmla="val 4638"/>
          </a:avLst>
        </a:prstGeom>
        <a:gradFill rotWithShape="0">
          <a:gsLst>
            <a:gs pos="0">
              <a:srgbClr val="9BBB59">
                <a:hueOff val="0"/>
                <a:satOff val="0"/>
                <a:lumOff val="0"/>
                <a:alphaOff val="0"/>
                <a:shade val="51000"/>
                <a:satMod val="130000"/>
              </a:srgbClr>
            </a:gs>
            <a:gs pos="80000">
              <a:srgbClr val="9BBB59">
                <a:hueOff val="0"/>
                <a:satOff val="0"/>
                <a:lumOff val="0"/>
                <a:alphaOff val="0"/>
                <a:shade val="93000"/>
                <a:satMod val="130000"/>
              </a:srgbClr>
            </a:gs>
            <a:gs pos="100000">
              <a:srgbClr val="9BBB5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CDC7C4D4-9A23-4DE5-BF7C-F16063493E9C}">
      <dsp:nvSpPr>
        <dsp:cNvPr id="0" name=""/>
        <dsp:cNvSpPr/>
      </dsp:nvSpPr>
      <dsp:spPr>
        <a:xfrm>
          <a:off x="844898" y="341700"/>
          <a:ext cx="2286948" cy="2286948"/>
        </a:xfrm>
        <a:prstGeom prst="blockArc">
          <a:avLst>
            <a:gd name="adj1" fmla="val 16164771"/>
            <a:gd name="adj2" fmla="val 20592431"/>
            <a:gd name="adj3" fmla="val 4638"/>
          </a:avLst>
        </a:prstGeo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A5BF7713-7683-4988-835C-675E216842BD}">
      <dsp:nvSpPr>
        <dsp:cNvPr id="0" name=""/>
        <dsp:cNvSpPr/>
      </dsp:nvSpPr>
      <dsp:spPr>
        <a:xfrm>
          <a:off x="1450930" y="959237"/>
          <a:ext cx="1051991" cy="1051991"/>
        </a:xfrm>
        <a:prstGeom prst="ellipse">
          <a:avLst/>
        </a:prstGeom>
        <a:gradFill rotWithShape="0">
          <a:gsLst>
            <a:gs pos="0">
              <a:srgbClr val="4F81BD">
                <a:hueOff val="0"/>
                <a:satOff val="0"/>
                <a:lumOff val="0"/>
                <a:alphaOff val="0"/>
                <a:shade val="51000"/>
                <a:satMod val="130000"/>
              </a:srgbClr>
            </a:gs>
            <a:gs pos="80000">
              <a:srgbClr val="4F81BD">
                <a:hueOff val="0"/>
                <a:satOff val="0"/>
                <a:lumOff val="0"/>
                <a:alphaOff val="0"/>
                <a:shade val="93000"/>
                <a:satMod val="130000"/>
              </a:srgbClr>
            </a:gs>
            <a:gs pos="100000">
              <a:srgbClr val="4F81B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altLang="zh-CN" sz="2100" b="1" kern="1200" dirty="0" smtClean="0">
              <a:solidFill>
                <a:sysClr val="window" lastClr="FFFFFF"/>
              </a:solidFill>
              <a:latin typeface="华文细黑" pitchFamily="2" charset="-122"/>
              <a:ea typeface="华文细黑" pitchFamily="2" charset="-122"/>
              <a:cs typeface="+mn-cs"/>
            </a:rPr>
            <a:t> </a:t>
          </a:r>
          <a:r>
            <a:rPr lang="zh-CN" altLang="en-US" sz="2100" b="1" kern="1200" dirty="0" smtClean="0">
              <a:solidFill>
                <a:sysClr val="window" lastClr="FFFFFF"/>
              </a:solidFill>
              <a:latin typeface="华文细黑" pitchFamily="2" charset="-122"/>
              <a:ea typeface="华文细黑" pitchFamily="2" charset="-122"/>
              <a:cs typeface="+mn-cs"/>
            </a:rPr>
            <a:t>智慧搜索</a:t>
          </a:r>
          <a:endParaRPr lang="zh-CN" altLang="en-US" sz="2100" b="1" kern="1200" dirty="0">
            <a:solidFill>
              <a:sysClr val="window" lastClr="FFFFFF"/>
            </a:solidFill>
            <a:latin typeface="华文细黑" pitchFamily="2" charset="-122"/>
            <a:ea typeface="华文细黑" pitchFamily="2" charset="-122"/>
            <a:cs typeface="+mn-cs"/>
          </a:endParaRPr>
        </a:p>
      </dsp:txBody>
      <dsp:txXfrm>
        <a:off x="1604991" y="1113298"/>
        <a:ext cx="743869" cy="743869"/>
      </dsp:txXfrm>
    </dsp:sp>
    <dsp:sp modelId="{D2C2166A-B1D9-4775-9C5D-7459ED02A48A}">
      <dsp:nvSpPr>
        <dsp:cNvPr id="0" name=""/>
        <dsp:cNvSpPr/>
      </dsp:nvSpPr>
      <dsp:spPr>
        <a:xfrm>
          <a:off x="1608729" y="72"/>
          <a:ext cx="736394" cy="736394"/>
        </a:xfrm>
        <a:prstGeom prst="ellipse">
          <a:avLst/>
        </a:prstGeom>
        <a:gradFill rotWithShape="0">
          <a:gsLst>
            <a:gs pos="0">
              <a:srgbClr val="C0504D">
                <a:hueOff val="0"/>
                <a:satOff val="0"/>
                <a:lumOff val="0"/>
                <a:alphaOff val="0"/>
                <a:shade val="51000"/>
                <a:satMod val="130000"/>
              </a:srgbClr>
            </a:gs>
            <a:gs pos="80000">
              <a:srgbClr val="C0504D">
                <a:hueOff val="0"/>
                <a:satOff val="0"/>
                <a:lumOff val="0"/>
                <a:alphaOff val="0"/>
                <a:shade val="93000"/>
                <a:satMod val="130000"/>
              </a:srgbClr>
            </a:gs>
            <a:gs pos="100000">
              <a:srgbClr val="C0504D">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华文细黑" pitchFamily="2" charset="-122"/>
              <a:ea typeface="华文细黑" pitchFamily="2" charset="-122"/>
              <a:cs typeface="+mn-cs"/>
            </a:rPr>
            <a:t>物联网</a:t>
          </a:r>
          <a:endParaRPr lang="zh-CN" altLang="en-US" sz="1200" b="1" kern="1200" dirty="0">
            <a:solidFill>
              <a:sysClr val="window" lastClr="FFFFFF"/>
            </a:solidFill>
            <a:latin typeface="华文细黑" pitchFamily="2" charset="-122"/>
            <a:ea typeface="华文细黑" pitchFamily="2" charset="-122"/>
            <a:cs typeface="+mn-cs"/>
          </a:endParaRPr>
        </a:p>
      </dsp:txBody>
      <dsp:txXfrm>
        <a:off x="1716571" y="107914"/>
        <a:ext cx="520710" cy="520710"/>
      </dsp:txXfrm>
    </dsp:sp>
    <dsp:sp modelId="{14C5C499-64B7-4452-82BC-47170A070376}">
      <dsp:nvSpPr>
        <dsp:cNvPr id="0" name=""/>
        <dsp:cNvSpPr/>
      </dsp:nvSpPr>
      <dsp:spPr>
        <a:xfrm>
          <a:off x="2682920" y="794273"/>
          <a:ext cx="749568" cy="736394"/>
        </a:xfrm>
        <a:prstGeom prst="ellipse">
          <a:avLst/>
        </a:prstGeom>
        <a:gradFill rotWithShape="0">
          <a:gsLst>
            <a:gs pos="0">
              <a:srgbClr val="9BBB59">
                <a:hueOff val="0"/>
                <a:satOff val="0"/>
                <a:lumOff val="0"/>
                <a:alphaOff val="0"/>
                <a:shade val="51000"/>
                <a:satMod val="130000"/>
              </a:srgbClr>
            </a:gs>
            <a:gs pos="80000">
              <a:srgbClr val="9BBB59">
                <a:hueOff val="0"/>
                <a:satOff val="0"/>
                <a:lumOff val="0"/>
                <a:alphaOff val="0"/>
                <a:shade val="93000"/>
                <a:satMod val="130000"/>
              </a:srgbClr>
            </a:gs>
            <a:gs pos="100000">
              <a:srgbClr val="9BBB59">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华文细黑" pitchFamily="2" charset="-122"/>
              <a:ea typeface="华文细黑" pitchFamily="2" charset="-122"/>
              <a:cs typeface="+mn-cs"/>
            </a:rPr>
            <a:t>云计算</a:t>
          </a:r>
          <a:endParaRPr lang="zh-CN" altLang="en-US" sz="1200" b="1" kern="1200" dirty="0">
            <a:solidFill>
              <a:sysClr val="window" lastClr="FFFFFF"/>
            </a:solidFill>
            <a:latin typeface="华文细黑" pitchFamily="2" charset="-122"/>
            <a:ea typeface="华文细黑" pitchFamily="2" charset="-122"/>
            <a:cs typeface="+mn-cs"/>
          </a:endParaRPr>
        </a:p>
      </dsp:txBody>
      <dsp:txXfrm>
        <a:off x="2792692" y="902115"/>
        <a:ext cx="530024" cy="520710"/>
      </dsp:txXfrm>
    </dsp:sp>
    <dsp:sp modelId="{A11434B8-8604-4C11-8B2F-C5DAF7472885}">
      <dsp:nvSpPr>
        <dsp:cNvPr id="0" name=""/>
        <dsp:cNvSpPr/>
      </dsp:nvSpPr>
      <dsp:spPr>
        <a:xfrm>
          <a:off x="2265264" y="2020678"/>
          <a:ext cx="736394" cy="736394"/>
        </a:xfrm>
        <a:prstGeom prst="ellipse">
          <a:avLst/>
        </a:prstGeom>
        <a:gradFill rotWithShape="0">
          <a:gsLst>
            <a:gs pos="0">
              <a:srgbClr val="8064A2">
                <a:hueOff val="0"/>
                <a:satOff val="0"/>
                <a:lumOff val="0"/>
                <a:alphaOff val="0"/>
                <a:shade val="51000"/>
                <a:satMod val="130000"/>
              </a:srgbClr>
            </a:gs>
            <a:gs pos="80000">
              <a:srgbClr val="8064A2">
                <a:hueOff val="0"/>
                <a:satOff val="0"/>
                <a:lumOff val="0"/>
                <a:alphaOff val="0"/>
                <a:shade val="93000"/>
                <a:satMod val="130000"/>
              </a:srgbClr>
            </a:gs>
            <a:gs pos="100000">
              <a:srgbClr val="8064A2">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华文细黑" pitchFamily="2" charset="-122"/>
              <a:ea typeface="华文细黑" pitchFamily="2" charset="-122"/>
              <a:cs typeface="+mn-cs"/>
            </a:rPr>
            <a:t>社交网络</a:t>
          </a:r>
          <a:endParaRPr lang="zh-CN" altLang="en-US" sz="1200" b="1" kern="1200" dirty="0">
            <a:solidFill>
              <a:sysClr val="window" lastClr="FFFFFF"/>
            </a:solidFill>
            <a:latin typeface="华文细黑" pitchFamily="2" charset="-122"/>
            <a:ea typeface="华文细黑" pitchFamily="2" charset="-122"/>
            <a:cs typeface="+mn-cs"/>
          </a:endParaRPr>
        </a:p>
      </dsp:txBody>
      <dsp:txXfrm>
        <a:off x="2373106" y="2128520"/>
        <a:ext cx="520710" cy="520710"/>
      </dsp:txXfrm>
    </dsp:sp>
    <dsp:sp modelId="{054BAB16-DB76-4DCD-8300-E88C1512C767}">
      <dsp:nvSpPr>
        <dsp:cNvPr id="0" name=""/>
        <dsp:cNvSpPr/>
      </dsp:nvSpPr>
      <dsp:spPr>
        <a:xfrm>
          <a:off x="952194" y="2020678"/>
          <a:ext cx="736394" cy="736394"/>
        </a:xfrm>
        <a:prstGeom prst="ellipse">
          <a:avLst/>
        </a:prstGeom>
        <a:gradFill rotWithShape="0">
          <a:gsLst>
            <a:gs pos="0">
              <a:srgbClr val="4BACC6">
                <a:hueOff val="0"/>
                <a:satOff val="0"/>
                <a:lumOff val="0"/>
                <a:alphaOff val="0"/>
                <a:shade val="51000"/>
                <a:satMod val="130000"/>
              </a:srgbClr>
            </a:gs>
            <a:gs pos="80000">
              <a:srgbClr val="4BACC6">
                <a:hueOff val="0"/>
                <a:satOff val="0"/>
                <a:lumOff val="0"/>
                <a:alphaOff val="0"/>
                <a:shade val="93000"/>
                <a:satMod val="130000"/>
              </a:srgbClr>
            </a:gs>
            <a:gs pos="100000">
              <a:srgbClr val="4BACC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华文细黑" pitchFamily="2" charset="-122"/>
              <a:ea typeface="华文细黑" pitchFamily="2" charset="-122"/>
              <a:cs typeface="+mn-cs"/>
            </a:rPr>
            <a:t>移动互联网</a:t>
          </a:r>
          <a:endParaRPr lang="zh-CN" altLang="en-US" sz="1200" b="1" kern="1200" dirty="0">
            <a:solidFill>
              <a:sysClr val="window" lastClr="FFFFFF"/>
            </a:solidFill>
            <a:latin typeface="华文细黑" pitchFamily="2" charset="-122"/>
            <a:ea typeface="华文细黑" pitchFamily="2" charset="-122"/>
            <a:cs typeface="+mn-cs"/>
          </a:endParaRPr>
        </a:p>
      </dsp:txBody>
      <dsp:txXfrm>
        <a:off x="1060036" y="2128520"/>
        <a:ext cx="520710" cy="520710"/>
      </dsp:txXfrm>
    </dsp:sp>
    <dsp:sp modelId="{F8A6EDFD-5BB0-44F3-A8EA-4E48959D6203}">
      <dsp:nvSpPr>
        <dsp:cNvPr id="0" name=""/>
        <dsp:cNvSpPr/>
      </dsp:nvSpPr>
      <dsp:spPr>
        <a:xfrm>
          <a:off x="546433" y="771875"/>
          <a:ext cx="736394" cy="736394"/>
        </a:xfrm>
        <a:prstGeom prst="ellipse">
          <a:avLst/>
        </a:prstGeom>
        <a:gradFill rotWithShape="0">
          <a:gsLst>
            <a:gs pos="0">
              <a:srgbClr val="F79646">
                <a:hueOff val="0"/>
                <a:satOff val="0"/>
                <a:lumOff val="0"/>
                <a:alphaOff val="0"/>
                <a:shade val="51000"/>
                <a:satMod val="130000"/>
              </a:srgbClr>
            </a:gs>
            <a:gs pos="80000">
              <a:srgbClr val="F79646">
                <a:hueOff val="0"/>
                <a:satOff val="0"/>
                <a:lumOff val="0"/>
                <a:alphaOff val="0"/>
                <a:shade val="93000"/>
                <a:satMod val="130000"/>
              </a:srgbClr>
            </a:gs>
            <a:gs pos="100000">
              <a:srgbClr val="F79646">
                <a:hueOff val="0"/>
                <a:satOff val="0"/>
                <a:lumOff val="0"/>
                <a:alphaOff val="0"/>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zh-CN" altLang="en-US" sz="1200" b="1" kern="1200" dirty="0" smtClean="0">
              <a:solidFill>
                <a:sysClr val="window" lastClr="FFFFFF"/>
              </a:solidFill>
              <a:latin typeface="华文细黑" pitchFamily="2" charset="-122"/>
              <a:ea typeface="华文细黑" pitchFamily="2" charset="-122"/>
              <a:cs typeface="+mn-cs"/>
            </a:rPr>
            <a:t>大数据</a:t>
          </a:r>
          <a:endParaRPr lang="zh-CN" altLang="en-US" sz="1200" b="1" kern="1200" dirty="0">
            <a:solidFill>
              <a:sysClr val="window" lastClr="FFFFFF"/>
            </a:solidFill>
            <a:latin typeface="华文细黑" pitchFamily="2" charset="-122"/>
            <a:ea typeface="华文细黑" pitchFamily="2" charset="-122"/>
            <a:cs typeface="+mn-cs"/>
          </a:endParaRPr>
        </a:p>
      </dsp:txBody>
      <dsp:txXfrm>
        <a:off x="654275" y="879717"/>
        <a:ext cx="520710" cy="52071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B365443-071D-453F-A01F-810063344F2D}" type="datetimeFigureOut">
              <a:rPr lang="zh-CN" altLang="en-US"/>
              <a:pPr>
                <a:defRPr/>
              </a:pPr>
              <a:t>2014/9/27</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C1D1403C-FE3F-49C6-A246-EC84DD73CC4D}" type="slidenum">
              <a:rPr lang="zh-CN" altLang="en-US"/>
              <a:pPr>
                <a:defRPr/>
              </a:pPr>
              <a:t>‹#›</a:t>
            </a:fld>
            <a:endParaRPr lang="zh-CN" altLang="en-US"/>
          </a:p>
        </p:txBody>
      </p:sp>
    </p:spTree>
    <p:extLst>
      <p:ext uri="{BB962C8B-B14F-4D97-AF65-F5344CB8AC3E}">
        <p14:creationId xmlns:p14="http://schemas.microsoft.com/office/powerpoint/2010/main" val="341174123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p:cNvSpPr>
            <a:spLocks noGrp="1" noRot="1" noChangeAspect="1"/>
          </p:cNvSpPr>
          <p:nvPr>
            <p:ph type="sldImg"/>
          </p:nvPr>
        </p:nvSpPr>
        <p:spPr bwMode="auto">
          <a:noFill/>
          <a:ln>
            <a:solidFill>
              <a:srgbClr val="000000"/>
            </a:solidFill>
            <a:miter lim="800000"/>
            <a:headEnd/>
            <a:tailEnd/>
          </a:ln>
        </p:spPr>
      </p:sp>
      <p:sp>
        <p:nvSpPr>
          <p:cNvPr id="307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smtClean="0"/>
              <a:t>各家的</a:t>
            </a:r>
            <a:r>
              <a:rPr lang="en-US" altLang="zh-CN" smtClean="0"/>
              <a:t>Logo </a:t>
            </a:r>
            <a:r>
              <a:rPr lang="zh-CN" altLang="en-US" smtClean="0"/>
              <a:t>美化成一体</a:t>
            </a:r>
          </a:p>
        </p:txBody>
      </p:sp>
      <p:sp>
        <p:nvSpPr>
          <p:cNvPr id="3072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0CAF09B6-77DA-45E9-8EEA-F74200A5EDC3}" type="slidenum">
              <a:rPr lang="zh-CN" altLang="en-US">
                <a:solidFill>
                  <a:srgbClr val="000000"/>
                </a:solidFill>
              </a:rPr>
              <a:pPr fontAlgn="base">
                <a:spcBef>
                  <a:spcPct val="0"/>
                </a:spcBef>
                <a:spcAft>
                  <a:spcPct val="0"/>
                </a:spcAft>
                <a:defRPr/>
              </a:pPr>
              <a:t>1</a:t>
            </a:fld>
            <a:endParaRPr lang="en-US" altLang="zh-CN">
              <a:solidFill>
                <a:srgbClr val="000000"/>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智慧的搜索引擎，能够将海量碎片化信息进行理解、整合，对搜索结果进行优化计算，将用户的查询结果成体系地组织在一起。返回的结果即是有效知识，</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7153860E-E712-A34E-9009-863B568590D0}" type="slidenum">
              <a:rPr kumimoji="1" lang="zh-CN" altLang="en-US" smtClean="0"/>
              <a:t>28</a:t>
            </a:fld>
            <a:endParaRPr kumimoji="1" lang="zh-CN" altLang="en-US"/>
          </a:p>
        </p:txBody>
      </p:sp>
    </p:spTree>
    <p:extLst>
      <p:ext uri="{BB962C8B-B14F-4D97-AF65-F5344CB8AC3E}">
        <p14:creationId xmlns:p14="http://schemas.microsoft.com/office/powerpoint/2010/main" val="27538706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幻灯片图像占位符 1"/>
          <p:cNvSpPr>
            <a:spLocks noGrp="1" noRot="1" noChangeAspect="1"/>
          </p:cNvSpPr>
          <p:nvPr>
            <p:ph type="sldImg"/>
          </p:nvPr>
        </p:nvSpPr>
        <p:spPr bwMode="auto">
          <a:noFill/>
          <a:ln>
            <a:solidFill>
              <a:srgbClr val="000000"/>
            </a:solidFill>
            <a:miter lim="800000"/>
            <a:headEnd/>
            <a:tailEnd/>
          </a:ln>
        </p:spPr>
      </p:sp>
      <p:sp>
        <p:nvSpPr>
          <p:cNvPr id="54274"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1</a:t>
            </a:r>
            <a:r>
              <a:rPr lang="zh-CN" altLang="en-US" smtClean="0"/>
              <a:t>、根据</a:t>
            </a:r>
            <a:r>
              <a:rPr lang="en-US" altLang="zh-CN" smtClean="0"/>
              <a:t>ID</a:t>
            </a:r>
            <a:r>
              <a:rPr lang="zh-CN" altLang="en-US" smtClean="0"/>
              <a:t>号搜索人，具体的例子，根据帖子，各种信息，姓名、地理位置、年龄、电话号码等信息</a:t>
            </a:r>
            <a:endParaRPr lang="en-US" altLang="zh-CN" smtClean="0"/>
          </a:p>
          <a:p>
            <a:pPr eaLnBrk="1" hangingPunct="1">
              <a:spcBef>
                <a:spcPct val="0"/>
              </a:spcBef>
            </a:pPr>
            <a:r>
              <a:rPr lang="en-US" altLang="zh-CN" smtClean="0"/>
              <a:t>2</a:t>
            </a:r>
            <a:r>
              <a:rPr lang="zh-CN" altLang="en-US" smtClean="0"/>
              <a:t>、搜话题社区</a:t>
            </a:r>
            <a:endParaRPr lang="en-US" altLang="zh-CN" smtClean="0"/>
          </a:p>
          <a:p>
            <a:pPr eaLnBrk="1" hangingPunct="1">
              <a:spcBef>
                <a:spcPct val="0"/>
              </a:spcBef>
            </a:pPr>
            <a:r>
              <a:rPr lang="en-US" altLang="zh-CN" smtClean="0"/>
              <a:t>3</a:t>
            </a:r>
            <a:r>
              <a:rPr lang="zh-CN" altLang="en-US" smtClean="0"/>
              <a:t>、搜人的交友圈</a:t>
            </a:r>
            <a:endParaRPr lang="en-US" altLang="zh-CN" smtClean="0"/>
          </a:p>
          <a:p>
            <a:pPr eaLnBrk="1" hangingPunct="1">
              <a:spcBef>
                <a:spcPct val="0"/>
              </a:spcBef>
            </a:pPr>
            <a:r>
              <a:rPr lang="en-US" altLang="zh-CN" smtClean="0"/>
              <a:t>4</a:t>
            </a:r>
            <a:r>
              <a:rPr lang="zh-CN" altLang="en-US" smtClean="0"/>
              <a:t>、搜</a:t>
            </a:r>
            <a:r>
              <a:rPr lang="en-US" altLang="zh-CN" smtClean="0"/>
              <a:t>XX</a:t>
            </a:r>
            <a:r>
              <a:rPr lang="zh-CN" altLang="en-US" smtClean="0"/>
              <a:t>方向的意见领袖</a:t>
            </a:r>
          </a:p>
        </p:txBody>
      </p:sp>
      <p:sp>
        <p:nvSpPr>
          <p:cNvPr id="54275"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864E1AF-A8AC-4CA5-A47B-BF2C1E3E2178}" type="slidenum">
              <a:rPr lang="zh-CN" altLang="en-US">
                <a:solidFill>
                  <a:srgbClr val="000000"/>
                </a:solidFill>
              </a:rPr>
              <a:pPr fontAlgn="base">
                <a:spcBef>
                  <a:spcPct val="0"/>
                </a:spcBef>
                <a:spcAft>
                  <a:spcPct val="0"/>
                </a:spcAft>
                <a:defRPr/>
              </a:pPr>
              <a:t>33</a:t>
            </a:fld>
            <a:endParaRPr lang="en-US" altLang="zh-CN">
              <a:solidFill>
                <a:srgbClr val="000000"/>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p:cNvSpPr>
            <a:spLocks noGrp="1" noRot="1" noChangeAspect="1"/>
          </p:cNvSpPr>
          <p:nvPr>
            <p:ph type="sldImg"/>
          </p:nvPr>
        </p:nvSpPr>
        <p:spPr bwMode="auto">
          <a:noFill/>
          <a:ln>
            <a:solidFill>
              <a:srgbClr val="000000"/>
            </a:solidFill>
            <a:miter lim="800000"/>
            <a:headEnd/>
            <a:tailEnd/>
          </a:ln>
        </p:spPr>
      </p:sp>
      <p:sp>
        <p:nvSpPr>
          <p:cNvPr id="5017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相似的内容。时序。</a:t>
            </a:r>
            <a:endParaRPr lang="en-US" altLang="zh-CN" dirty="0" smtClean="0"/>
          </a:p>
          <a:p>
            <a:pPr eaLnBrk="1" hangingPunct="1">
              <a:spcBef>
                <a:spcPct val="0"/>
              </a:spcBef>
            </a:pPr>
            <a:endParaRPr lang="en-US" altLang="zh-CN" dirty="0" smtClean="0"/>
          </a:p>
          <a:p>
            <a:pPr eaLnBrk="1" hangingPunct="1">
              <a:spcBef>
                <a:spcPct val="0"/>
              </a:spcBef>
            </a:pPr>
            <a:r>
              <a:rPr lang="zh-CN" altLang="en-US" dirty="0" smtClean="0"/>
              <a:t>搜出的内容含特征信息（时序）。</a:t>
            </a:r>
            <a:endParaRPr lang="en-US" altLang="zh-CN" dirty="0" smtClean="0"/>
          </a:p>
          <a:p>
            <a:pPr eaLnBrk="1" hangingPunct="1">
              <a:spcBef>
                <a:spcPct val="0"/>
              </a:spcBef>
            </a:pPr>
            <a:endParaRPr lang="en-US" altLang="zh-CN" dirty="0" smtClean="0"/>
          </a:p>
          <a:p>
            <a:pPr eaLnBrk="1" hangingPunct="1">
              <a:spcBef>
                <a:spcPct val="0"/>
              </a:spcBef>
            </a:pPr>
            <a:endParaRPr lang="en-US" altLang="zh-CN" dirty="0" smtClean="0"/>
          </a:p>
          <a:p>
            <a:pPr eaLnBrk="1" hangingPunct="1">
              <a:spcBef>
                <a:spcPct val="0"/>
              </a:spcBef>
            </a:pPr>
            <a:endParaRPr lang="en-US" altLang="zh-CN" dirty="0" smtClean="0"/>
          </a:p>
          <a:p>
            <a:pPr eaLnBrk="1" hangingPunct="1">
              <a:spcBef>
                <a:spcPct val="0"/>
              </a:spcBef>
            </a:pPr>
            <a:r>
              <a:rPr lang="en-US" altLang="zh-CN" dirty="0" smtClean="0"/>
              <a:t>1</a:t>
            </a:r>
            <a:r>
              <a:rPr lang="zh-CN" altLang="en-US" dirty="0" smtClean="0"/>
              <a:t>、热门话题，演化，变迁</a:t>
            </a:r>
            <a:endParaRPr lang="en-US" altLang="zh-CN" dirty="0" smtClean="0"/>
          </a:p>
          <a:p>
            <a:pPr eaLnBrk="1" hangingPunct="1">
              <a:spcBef>
                <a:spcPct val="0"/>
              </a:spcBef>
            </a:pPr>
            <a:r>
              <a:rPr lang="en-US" altLang="zh-CN" dirty="0" smtClean="0"/>
              <a:t>2</a:t>
            </a:r>
            <a:r>
              <a:rPr lang="zh-CN" altLang="en-US" dirty="0" smtClean="0"/>
              <a:t>、搜视频，给出视频，周建华抢银行</a:t>
            </a:r>
            <a:endParaRPr lang="en-US" altLang="zh-CN" dirty="0" smtClean="0"/>
          </a:p>
          <a:p>
            <a:pPr eaLnBrk="1" hangingPunct="1">
              <a:spcBef>
                <a:spcPct val="0"/>
              </a:spcBef>
            </a:pPr>
            <a:r>
              <a:rPr lang="en-US" altLang="zh-CN" dirty="0" smtClean="0"/>
              <a:t>3</a:t>
            </a:r>
            <a:r>
              <a:rPr lang="zh-CN" altLang="en-US" dirty="0" smtClean="0"/>
              <a:t>、搜音频，美国反恐，根据恐怖分子的声音，在电话录音库中查找所有该人说的话</a:t>
            </a:r>
          </a:p>
        </p:txBody>
      </p:sp>
      <p:sp>
        <p:nvSpPr>
          <p:cNvPr id="5017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5F71B8-D7E9-4A86-B829-10FFFA165991}" type="slidenum">
              <a:rPr lang="zh-CN" altLang="en-US">
                <a:solidFill>
                  <a:srgbClr val="000000"/>
                </a:solidFill>
              </a:rPr>
              <a:pPr fontAlgn="base">
                <a:spcBef>
                  <a:spcPct val="0"/>
                </a:spcBef>
                <a:spcAft>
                  <a:spcPct val="0"/>
                </a:spcAft>
                <a:defRPr/>
              </a:pPr>
              <a:t>34</a:t>
            </a:fld>
            <a:endParaRPr lang="en-US" altLang="zh-CN">
              <a:solidFill>
                <a:srgbClr val="000000"/>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幻灯片图像占位符 1"/>
          <p:cNvSpPr>
            <a:spLocks noGrp="1" noRot="1" noChangeAspect="1"/>
          </p:cNvSpPr>
          <p:nvPr>
            <p:ph type="sldImg"/>
          </p:nvPr>
        </p:nvSpPr>
        <p:spPr bwMode="auto">
          <a:noFill/>
          <a:ln>
            <a:solidFill>
              <a:srgbClr val="000000"/>
            </a:solidFill>
            <a:miter lim="800000"/>
            <a:headEnd/>
            <a:tailEnd/>
          </a:ln>
        </p:spPr>
      </p:sp>
      <p:sp>
        <p:nvSpPr>
          <p:cNvPr id="56322"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CN" smtClean="0"/>
              <a:t>1</a:t>
            </a:r>
            <a:r>
              <a:rPr lang="zh-CN" altLang="en-US" smtClean="0"/>
              <a:t>、根据</a:t>
            </a:r>
            <a:r>
              <a:rPr lang="en-US" altLang="zh-CN" smtClean="0"/>
              <a:t>ID</a:t>
            </a:r>
            <a:r>
              <a:rPr lang="zh-CN" altLang="en-US" smtClean="0"/>
              <a:t>号搜索人，具体的例子，根据帖子，各种信息，姓名、地理位置、年龄、电话号码等信息</a:t>
            </a:r>
            <a:endParaRPr lang="en-US" altLang="zh-CN" smtClean="0"/>
          </a:p>
          <a:p>
            <a:pPr eaLnBrk="1" hangingPunct="1">
              <a:spcBef>
                <a:spcPct val="0"/>
              </a:spcBef>
            </a:pPr>
            <a:r>
              <a:rPr lang="en-US" altLang="zh-CN" smtClean="0"/>
              <a:t>2</a:t>
            </a:r>
            <a:r>
              <a:rPr lang="zh-CN" altLang="en-US" smtClean="0"/>
              <a:t>、搜话题社区</a:t>
            </a:r>
            <a:endParaRPr lang="en-US" altLang="zh-CN" smtClean="0"/>
          </a:p>
          <a:p>
            <a:pPr eaLnBrk="1" hangingPunct="1">
              <a:spcBef>
                <a:spcPct val="0"/>
              </a:spcBef>
            </a:pPr>
            <a:r>
              <a:rPr lang="en-US" altLang="zh-CN" smtClean="0"/>
              <a:t>3</a:t>
            </a:r>
            <a:r>
              <a:rPr lang="zh-CN" altLang="en-US" smtClean="0"/>
              <a:t>、搜人的交友圈</a:t>
            </a:r>
            <a:endParaRPr lang="en-US" altLang="zh-CN" smtClean="0"/>
          </a:p>
          <a:p>
            <a:pPr eaLnBrk="1" hangingPunct="1">
              <a:spcBef>
                <a:spcPct val="0"/>
              </a:spcBef>
            </a:pPr>
            <a:r>
              <a:rPr lang="en-US" altLang="zh-CN" smtClean="0"/>
              <a:t>4</a:t>
            </a:r>
            <a:r>
              <a:rPr lang="zh-CN" altLang="en-US" smtClean="0"/>
              <a:t>、搜</a:t>
            </a:r>
            <a:r>
              <a:rPr lang="en-US" altLang="zh-CN" smtClean="0"/>
              <a:t>XX</a:t>
            </a:r>
            <a:r>
              <a:rPr lang="zh-CN" altLang="en-US" smtClean="0"/>
              <a:t>方向的意见领袖</a:t>
            </a:r>
          </a:p>
        </p:txBody>
      </p:sp>
      <p:sp>
        <p:nvSpPr>
          <p:cNvPr id="56323"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305BB6D-0F04-4B84-A3C6-ED77DBA97574}" type="slidenum">
              <a:rPr lang="zh-CN" altLang="en-US">
                <a:solidFill>
                  <a:srgbClr val="000000"/>
                </a:solidFill>
              </a:rPr>
              <a:pPr fontAlgn="base">
                <a:spcBef>
                  <a:spcPct val="0"/>
                </a:spcBef>
                <a:spcAft>
                  <a:spcPct val="0"/>
                </a:spcAft>
                <a:defRPr/>
              </a:pPr>
              <a:t>35</a:t>
            </a:fld>
            <a:endParaRPr lang="en-US" altLang="zh-CN">
              <a:solidFill>
                <a:srgbClr val="00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8FB002B-172B-4F56-9EA3-22914658CC23}" type="slidenum">
              <a:rPr lang="zh-CN" altLang="en-US" smtClean="0"/>
              <a:pPr/>
              <a:t>37</a:t>
            </a:fld>
            <a:endParaRPr lang="zh-CN" altLang="en-US"/>
          </a:p>
        </p:txBody>
      </p:sp>
    </p:spTree>
    <p:extLst>
      <p:ext uri="{BB962C8B-B14F-4D97-AF65-F5344CB8AC3E}">
        <p14:creationId xmlns:p14="http://schemas.microsoft.com/office/powerpoint/2010/main" val="11838621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p:cNvSpPr>
            <a:spLocks noGrp="1" noRot="1" noChangeAspect="1"/>
          </p:cNvSpPr>
          <p:nvPr>
            <p:ph type="sldImg"/>
          </p:nvPr>
        </p:nvSpPr>
        <p:spPr bwMode="auto">
          <a:noFill/>
          <a:ln>
            <a:solidFill>
              <a:srgbClr val="000000"/>
            </a:solidFill>
            <a:miter lim="800000"/>
            <a:headEnd/>
            <a:tailEnd/>
          </a:ln>
        </p:spPr>
      </p:sp>
      <p:sp>
        <p:nvSpPr>
          <p:cNvPr id="50178" name="备注占位符 2"/>
          <p:cNvSpPr>
            <a:spLocks noGrp="1"/>
          </p:cNvSpPr>
          <p:nvPr>
            <p:ph type="body" idx="1"/>
          </p:nvPr>
        </p:nvSpPr>
        <p:spPr bwMode="auto">
          <a:noFill/>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ct val="0"/>
              </a:spcBef>
              <a:spcAft>
                <a:spcPts val="0"/>
              </a:spcAft>
              <a:buClrTx/>
              <a:buSzTx/>
              <a:buFontTx/>
              <a:buNone/>
              <a:tabLst/>
              <a:defRPr/>
            </a:pPr>
            <a:r>
              <a:rPr lang="zh-CN" altLang="en-US" dirty="0" smtClean="0"/>
              <a:t>相似的内容。时序。</a:t>
            </a:r>
            <a:endParaRPr lang="en-US" altLang="zh-CN" dirty="0" smtClean="0"/>
          </a:p>
          <a:p>
            <a:pPr eaLnBrk="1" hangingPunct="1">
              <a:spcBef>
                <a:spcPct val="0"/>
              </a:spcBef>
            </a:pPr>
            <a:r>
              <a:rPr lang="zh-CN" altLang="en-US" dirty="0" smtClean="0"/>
              <a:t>搜出的内容含特征信息（时序）。</a:t>
            </a:r>
            <a:endParaRPr lang="en-US" altLang="zh-CN" dirty="0" smtClean="0"/>
          </a:p>
          <a:p>
            <a:pPr eaLnBrk="1" hangingPunct="1">
              <a:spcBef>
                <a:spcPct val="0"/>
              </a:spcBef>
            </a:pPr>
            <a:endParaRPr lang="en-US" altLang="zh-CN" dirty="0" smtClean="0"/>
          </a:p>
          <a:p>
            <a:pPr eaLnBrk="1" hangingPunct="1">
              <a:spcBef>
                <a:spcPct val="0"/>
              </a:spcBef>
            </a:pPr>
            <a:endParaRPr lang="en-US" altLang="zh-CN" dirty="0" smtClean="0"/>
          </a:p>
          <a:p>
            <a:pPr eaLnBrk="1" hangingPunct="1">
              <a:spcBef>
                <a:spcPct val="0"/>
              </a:spcBef>
            </a:pPr>
            <a:endParaRPr lang="en-US" altLang="zh-CN" dirty="0" smtClean="0"/>
          </a:p>
          <a:p>
            <a:pPr eaLnBrk="1" hangingPunct="1">
              <a:spcBef>
                <a:spcPct val="0"/>
              </a:spcBef>
            </a:pPr>
            <a:r>
              <a:rPr lang="en-US" altLang="zh-CN" dirty="0" smtClean="0"/>
              <a:t>1</a:t>
            </a:r>
            <a:r>
              <a:rPr lang="zh-CN" altLang="en-US" dirty="0" smtClean="0"/>
              <a:t>、热门话题，演化，变迁</a:t>
            </a:r>
            <a:endParaRPr lang="en-US" altLang="zh-CN" dirty="0" smtClean="0"/>
          </a:p>
          <a:p>
            <a:pPr eaLnBrk="1" hangingPunct="1">
              <a:spcBef>
                <a:spcPct val="0"/>
              </a:spcBef>
            </a:pPr>
            <a:r>
              <a:rPr lang="en-US" altLang="zh-CN" dirty="0" smtClean="0"/>
              <a:t>2</a:t>
            </a:r>
            <a:r>
              <a:rPr lang="zh-CN" altLang="en-US" dirty="0" smtClean="0"/>
              <a:t>、搜视频，给出视频，周建华抢银行</a:t>
            </a:r>
            <a:endParaRPr lang="en-US" altLang="zh-CN" dirty="0" smtClean="0"/>
          </a:p>
          <a:p>
            <a:pPr eaLnBrk="1" hangingPunct="1">
              <a:spcBef>
                <a:spcPct val="0"/>
              </a:spcBef>
            </a:pPr>
            <a:r>
              <a:rPr lang="en-US" altLang="zh-CN" dirty="0" smtClean="0"/>
              <a:t>3</a:t>
            </a:r>
            <a:r>
              <a:rPr lang="zh-CN" altLang="en-US" dirty="0" smtClean="0"/>
              <a:t>、搜音频，美国反恐，根据恐怖分子的声音，在电话录音库中查找所有该人说的话</a:t>
            </a:r>
          </a:p>
        </p:txBody>
      </p:sp>
      <p:sp>
        <p:nvSpPr>
          <p:cNvPr id="5017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5F71B8-D7E9-4A86-B829-10FFFA165991}" type="slidenum">
              <a:rPr lang="zh-CN" altLang="en-US">
                <a:solidFill>
                  <a:srgbClr val="000000"/>
                </a:solidFill>
              </a:rPr>
              <a:pPr fontAlgn="base">
                <a:spcBef>
                  <a:spcPct val="0"/>
                </a:spcBef>
                <a:spcAft>
                  <a:spcPct val="0"/>
                </a:spcAft>
                <a:defRPr/>
              </a:pPr>
              <a:t>38</a:t>
            </a:fld>
            <a:endParaRPr lang="en-US" altLang="zh-CN">
              <a:solidFill>
                <a:srgbClr val="000000"/>
              </a:solidFill>
            </a:endParaRPr>
          </a:p>
        </p:txBody>
      </p:sp>
    </p:spTree>
    <p:extLst>
      <p:ext uri="{BB962C8B-B14F-4D97-AF65-F5344CB8AC3E}">
        <p14:creationId xmlns:p14="http://schemas.microsoft.com/office/powerpoint/2010/main" val="1075411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移动互联网加进来</a:t>
            </a:r>
            <a:endParaRPr lang="zh-CN" altLang="en-US" dirty="0"/>
          </a:p>
        </p:txBody>
      </p:sp>
      <p:sp>
        <p:nvSpPr>
          <p:cNvPr id="4" name="灯片编号占位符 3"/>
          <p:cNvSpPr>
            <a:spLocks noGrp="1"/>
          </p:cNvSpPr>
          <p:nvPr>
            <p:ph type="sldNum" sz="quarter" idx="10"/>
          </p:nvPr>
        </p:nvSpPr>
        <p:spPr/>
        <p:txBody>
          <a:bodyPr/>
          <a:lstStyle/>
          <a:p>
            <a:fld id="{CCEF4423-680C-4885-BDE7-73EA0D8869F3}" type="slidenum">
              <a:rPr lang="zh-CN" altLang="en-US" smtClean="0"/>
              <a:pPr/>
              <a:t>41</a:t>
            </a:fld>
            <a:endParaRPr lang="zh-CN" altLang="en-US"/>
          </a:p>
        </p:txBody>
      </p:sp>
    </p:spTree>
    <p:extLst>
      <p:ext uri="{BB962C8B-B14F-4D97-AF65-F5344CB8AC3E}">
        <p14:creationId xmlns:p14="http://schemas.microsoft.com/office/powerpoint/2010/main" val="2433765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p:cNvSpPr>
            <a:spLocks noGrp="1" noRot="1" noChangeAspect="1"/>
          </p:cNvSpPr>
          <p:nvPr>
            <p:ph type="sldImg"/>
          </p:nvPr>
        </p:nvSpPr>
        <p:spPr bwMode="auto">
          <a:noFill/>
          <a:ln>
            <a:solidFill>
              <a:srgbClr val="000000"/>
            </a:solidFill>
            <a:miter lim="800000"/>
            <a:headEnd/>
            <a:tailEnd/>
          </a:ln>
        </p:spPr>
      </p:sp>
      <p:sp>
        <p:nvSpPr>
          <p:cNvPr id="5017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相似的内容。时序。</a:t>
            </a:r>
            <a:endParaRPr lang="en-US" altLang="zh-CN" dirty="0" smtClean="0"/>
          </a:p>
          <a:p>
            <a:pPr eaLnBrk="1" hangingPunct="1">
              <a:spcBef>
                <a:spcPct val="0"/>
              </a:spcBef>
            </a:pPr>
            <a:endParaRPr lang="en-US" altLang="zh-CN" dirty="0" smtClean="0"/>
          </a:p>
          <a:p>
            <a:pPr eaLnBrk="1" hangingPunct="1">
              <a:spcBef>
                <a:spcPct val="0"/>
              </a:spcBef>
            </a:pPr>
            <a:r>
              <a:rPr lang="zh-CN" altLang="en-US" dirty="0" smtClean="0"/>
              <a:t>搜出的内容含特征信息（时序）。</a:t>
            </a:r>
            <a:endParaRPr lang="en-US" altLang="zh-CN" dirty="0" smtClean="0"/>
          </a:p>
          <a:p>
            <a:pPr eaLnBrk="1" hangingPunct="1">
              <a:spcBef>
                <a:spcPct val="0"/>
              </a:spcBef>
            </a:pPr>
            <a:endParaRPr lang="en-US" altLang="zh-CN" dirty="0" smtClean="0"/>
          </a:p>
          <a:p>
            <a:pPr eaLnBrk="1" hangingPunct="1">
              <a:spcBef>
                <a:spcPct val="0"/>
              </a:spcBef>
            </a:pPr>
            <a:endParaRPr lang="en-US" altLang="zh-CN" dirty="0" smtClean="0"/>
          </a:p>
          <a:p>
            <a:pPr eaLnBrk="1" hangingPunct="1">
              <a:spcBef>
                <a:spcPct val="0"/>
              </a:spcBef>
            </a:pPr>
            <a:endParaRPr lang="en-US" altLang="zh-CN" dirty="0" smtClean="0"/>
          </a:p>
          <a:p>
            <a:pPr eaLnBrk="1" hangingPunct="1">
              <a:spcBef>
                <a:spcPct val="0"/>
              </a:spcBef>
            </a:pPr>
            <a:r>
              <a:rPr lang="en-US" altLang="zh-CN" dirty="0" smtClean="0"/>
              <a:t>1</a:t>
            </a:r>
            <a:r>
              <a:rPr lang="zh-CN" altLang="en-US" dirty="0" smtClean="0"/>
              <a:t>、热门话题，演化，变迁</a:t>
            </a:r>
            <a:endParaRPr lang="en-US" altLang="zh-CN" dirty="0" smtClean="0"/>
          </a:p>
          <a:p>
            <a:pPr eaLnBrk="1" hangingPunct="1">
              <a:spcBef>
                <a:spcPct val="0"/>
              </a:spcBef>
            </a:pPr>
            <a:r>
              <a:rPr lang="en-US" altLang="zh-CN" dirty="0" smtClean="0"/>
              <a:t>2</a:t>
            </a:r>
            <a:r>
              <a:rPr lang="zh-CN" altLang="en-US" dirty="0" smtClean="0"/>
              <a:t>、搜视频，给出视频，周建华抢银行</a:t>
            </a:r>
            <a:endParaRPr lang="en-US" altLang="zh-CN" dirty="0" smtClean="0"/>
          </a:p>
          <a:p>
            <a:pPr eaLnBrk="1" hangingPunct="1">
              <a:spcBef>
                <a:spcPct val="0"/>
              </a:spcBef>
            </a:pPr>
            <a:r>
              <a:rPr lang="en-US" altLang="zh-CN" dirty="0" smtClean="0"/>
              <a:t>3</a:t>
            </a:r>
            <a:r>
              <a:rPr lang="zh-CN" altLang="en-US" dirty="0" smtClean="0"/>
              <a:t>、搜音频，美国反恐，根据恐怖分子的声音，在电话录音库中查找所有该人说的话</a:t>
            </a:r>
          </a:p>
        </p:txBody>
      </p:sp>
      <p:sp>
        <p:nvSpPr>
          <p:cNvPr id="5017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5F71B8-D7E9-4A86-B829-10FFFA165991}" type="slidenum">
              <a:rPr lang="zh-CN" altLang="en-US">
                <a:solidFill>
                  <a:srgbClr val="000000"/>
                </a:solidFill>
              </a:rPr>
              <a:pPr fontAlgn="base">
                <a:spcBef>
                  <a:spcPct val="0"/>
                </a:spcBef>
                <a:spcAft>
                  <a:spcPct val="0"/>
                </a:spcAft>
                <a:defRPr/>
              </a:pPr>
              <a:t>42</a:t>
            </a:fld>
            <a:endParaRPr lang="en-US" altLang="zh-CN">
              <a:solidFill>
                <a:srgbClr val="00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幻灯片图像占位符 1"/>
          <p:cNvSpPr>
            <a:spLocks noGrp="1" noRot="1" noChangeAspect="1"/>
          </p:cNvSpPr>
          <p:nvPr>
            <p:ph type="sldImg"/>
          </p:nvPr>
        </p:nvSpPr>
        <p:spPr bwMode="auto">
          <a:noFill/>
          <a:ln>
            <a:solidFill>
              <a:srgbClr val="000000"/>
            </a:solidFill>
            <a:miter lim="800000"/>
            <a:headEnd/>
            <a:tailEnd/>
          </a:ln>
        </p:spPr>
      </p:sp>
      <p:sp>
        <p:nvSpPr>
          <p:cNvPr id="5017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相似的内容。时序。</a:t>
            </a:r>
            <a:endParaRPr lang="en-US" altLang="zh-CN" dirty="0" smtClean="0"/>
          </a:p>
          <a:p>
            <a:pPr eaLnBrk="1" hangingPunct="1">
              <a:spcBef>
                <a:spcPct val="0"/>
              </a:spcBef>
            </a:pPr>
            <a:endParaRPr lang="en-US" altLang="zh-CN" dirty="0" smtClean="0"/>
          </a:p>
          <a:p>
            <a:pPr eaLnBrk="1" hangingPunct="1">
              <a:spcBef>
                <a:spcPct val="0"/>
              </a:spcBef>
            </a:pPr>
            <a:r>
              <a:rPr lang="zh-CN" altLang="en-US" dirty="0" smtClean="0"/>
              <a:t>搜出的内容含特征信息（时序）。</a:t>
            </a:r>
            <a:endParaRPr lang="en-US" altLang="zh-CN" dirty="0" smtClean="0"/>
          </a:p>
          <a:p>
            <a:pPr eaLnBrk="1" hangingPunct="1">
              <a:spcBef>
                <a:spcPct val="0"/>
              </a:spcBef>
            </a:pPr>
            <a:endParaRPr lang="en-US" altLang="zh-CN" dirty="0" smtClean="0"/>
          </a:p>
          <a:p>
            <a:pPr eaLnBrk="1" hangingPunct="1">
              <a:spcBef>
                <a:spcPct val="0"/>
              </a:spcBef>
            </a:pPr>
            <a:endParaRPr lang="en-US" altLang="zh-CN" dirty="0" smtClean="0"/>
          </a:p>
          <a:p>
            <a:pPr eaLnBrk="1" hangingPunct="1">
              <a:spcBef>
                <a:spcPct val="0"/>
              </a:spcBef>
            </a:pPr>
            <a:endParaRPr lang="en-US" altLang="zh-CN" dirty="0" smtClean="0"/>
          </a:p>
          <a:p>
            <a:pPr eaLnBrk="1" hangingPunct="1">
              <a:spcBef>
                <a:spcPct val="0"/>
              </a:spcBef>
            </a:pPr>
            <a:r>
              <a:rPr lang="en-US" altLang="zh-CN" dirty="0" smtClean="0"/>
              <a:t>1</a:t>
            </a:r>
            <a:r>
              <a:rPr lang="zh-CN" altLang="en-US" dirty="0" smtClean="0"/>
              <a:t>、热门话题，演化，变迁</a:t>
            </a:r>
            <a:endParaRPr lang="en-US" altLang="zh-CN" dirty="0" smtClean="0"/>
          </a:p>
          <a:p>
            <a:pPr eaLnBrk="1" hangingPunct="1">
              <a:spcBef>
                <a:spcPct val="0"/>
              </a:spcBef>
            </a:pPr>
            <a:r>
              <a:rPr lang="en-US" altLang="zh-CN" dirty="0" smtClean="0"/>
              <a:t>2</a:t>
            </a:r>
            <a:r>
              <a:rPr lang="zh-CN" altLang="en-US" dirty="0" smtClean="0"/>
              <a:t>、搜视频，给出视频，周建华抢银行</a:t>
            </a:r>
            <a:endParaRPr lang="en-US" altLang="zh-CN" dirty="0" smtClean="0"/>
          </a:p>
          <a:p>
            <a:pPr eaLnBrk="1" hangingPunct="1">
              <a:spcBef>
                <a:spcPct val="0"/>
              </a:spcBef>
            </a:pPr>
            <a:r>
              <a:rPr lang="en-US" altLang="zh-CN" dirty="0" smtClean="0"/>
              <a:t>3</a:t>
            </a:r>
            <a:r>
              <a:rPr lang="zh-CN" altLang="en-US" dirty="0" smtClean="0"/>
              <a:t>、搜音频，美国反恐，根据恐怖分子的声音，在电话录音库中查找所有该人说的话</a:t>
            </a:r>
          </a:p>
        </p:txBody>
      </p:sp>
      <p:sp>
        <p:nvSpPr>
          <p:cNvPr id="5017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B25F71B8-D7E9-4A86-B829-10FFFA165991}" type="slidenum">
              <a:rPr lang="zh-CN" altLang="en-US">
                <a:solidFill>
                  <a:srgbClr val="000000"/>
                </a:solidFill>
              </a:rPr>
              <a:pPr fontAlgn="base">
                <a:spcBef>
                  <a:spcPct val="0"/>
                </a:spcBef>
                <a:spcAft>
                  <a:spcPct val="0"/>
                </a:spcAft>
                <a:defRPr/>
              </a:pPr>
              <a:t>45</a:t>
            </a:fld>
            <a:endParaRPr lang="en-US" altLang="zh-CN">
              <a:solidFill>
                <a:srgbClr val="00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p:cNvSpPr>
          <p:nvPr>
            <p:ph type="sldImg"/>
          </p:nvPr>
        </p:nvSpPr>
        <p:spPr bwMode="auto">
          <a:noFill/>
          <a:ln>
            <a:solidFill>
              <a:srgbClr val="000000"/>
            </a:solidFill>
            <a:miter lim="800000"/>
            <a:headEnd/>
            <a:tailEnd/>
          </a:ln>
        </p:spPr>
      </p:sp>
      <p:sp>
        <p:nvSpPr>
          <p:cNvPr id="327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第一部分可以抽象一点，阐述清楚</a:t>
            </a:r>
            <a:endParaRPr lang="en-US" altLang="zh-CN" dirty="0" smtClean="0"/>
          </a:p>
          <a:p>
            <a:pPr eaLnBrk="1" hangingPunct="1">
              <a:spcBef>
                <a:spcPct val="0"/>
              </a:spcBef>
            </a:pPr>
            <a:r>
              <a:rPr lang="zh-CN" altLang="en-US" dirty="0" smtClean="0"/>
              <a:t>第二部分是真实系统的分析</a:t>
            </a:r>
            <a:endParaRPr lang="en-US" altLang="zh-CN" dirty="0" smtClean="0"/>
          </a:p>
          <a:p>
            <a:pPr eaLnBrk="1" hangingPunct="1">
              <a:spcBef>
                <a:spcPct val="0"/>
              </a:spcBef>
            </a:pPr>
            <a:endParaRPr lang="en-US" altLang="zh-CN" dirty="0" smtClean="0"/>
          </a:p>
          <a:p>
            <a:pPr eaLnBrk="1" hangingPunct="1">
              <a:spcBef>
                <a:spcPct val="0"/>
              </a:spcBef>
            </a:pPr>
            <a:endParaRPr lang="zh-CN" altLang="en-US" dirty="0" smtClean="0"/>
          </a:p>
        </p:txBody>
      </p:sp>
      <p:sp>
        <p:nvSpPr>
          <p:cNvPr id="3277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42D5CB9-97F7-4738-B0F3-9638FA72FA41}" type="slidenum">
              <a:rPr lang="zh-CN" altLang="en-US"/>
              <a:pPr fontAlgn="base">
                <a:spcBef>
                  <a:spcPct val="0"/>
                </a:spcBef>
                <a:spcAft>
                  <a:spcPct val="0"/>
                </a:spcAft>
                <a:defRPr/>
              </a:pPr>
              <a:t>48</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p:cNvSpPr>
          <p:nvPr>
            <p:ph type="sldImg"/>
          </p:nvPr>
        </p:nvSpPr>
        <p:spPr bwMode="auto">
          <a:noFill/>
          <a:ln>
            <a:solidFill>
              <a:srgbClr val="000000"/>
            </a:solidFill>
            <a:miter lim="800000"/>
            <a:headEnd/>
            <a:tailEnd/>
          </a:ln>
        </p:spPr>
      </p:sp>
      <p:sp>
        <p:nvSpPr>
          <p:cNvPr id="327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第一部分可以抽象一点，阐述清楚</a:t>
            </a:r>
            <a:endParaRPr lang="en-US" altLang="zh-CN" dirty="0" smtClean="0"/>
          </a:p>
          <a:p>
            <a:pPr eaLnBrk="1" hangingPunct="1">
              <a:spcBef>
                <a:spcPct val="0"/>
              </a:spcBef>
            </a:pPr>
            <a:r>
              <a:rPr lang="zh-CN" altLang="en-US" dirty="0" smtClean="0"/>
              <a:t>第二部分是真实系统的分析</a:t>
            </a:r>
            <a:endParaRPr lang="en-US" altLang="zh-CN" dirty="0" smtClean="0"/>
          </a:p>
          <a:p>
            <a:pPr eaLnBrk="1" hangingPunct="1">
              <a:spcBef>
                <a:spcPct val="0"/>
              </a:spcBef>
            </a:pPr>
            <a:endParaRPr lang="en-US" altLang="zh-CN" dirty="0" smtClean="0"/>
          </a:p>
          <a:p>
            <a:pPr eaLnBrk="1" hangingPunct="1">
              <a:spcBef>
                <a:spcPct val="0"/>
              </a:spcBef>
            </a:pPr>
            <a:endParaRPr lang="zh-CN" altLang="en-US" dirty="0" smtClean="0"/>
          </a:p>
        </p:txBody>
      </p:sp>
      <p:sp>
        <p:nvSpPr>
          <p:cNvPr id="3277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42D5CB9-97F7-4738-B0F3-9638FA72FA41}" type="slidenum">
              <a:rPr lang="zh-CN" altLang="en-US"/>
              <a:pPr fontAlgn="base">
                <a:spcBef>
                  <a:spcPct val="0"/>
                </a:spcBef>
                <a:spcAft>
                  <a:spcPct val="0"/>
                </a:spcAft>
                <a:defRPr/>
              </a:pPr>
              <a:t>2</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物体、信息、人物搜索</a:t>
            </a:r>
            <a:endParaRPr lang="zh-CN" altLang="en-US" dirty="0"/>
          </a:p>
        </p:txBody>
      </p:sp>
      <p:sp>
        <p:nvSpPr>
          <p:cNvPr id="4" name="灯片编号占位符 3"/>
          <p:cNvSpPr>
            <a:spLocks noGrp="1"/>
          </p:cNvSpPr>
          <p:nvPr>
            <p:ph type="sldNum" sz="quarter" idx="10"/>
          </p:nvPr>
        </p:nvSpPr>
        <p:spPr/>
        <p:txBody>
          <a:bodyPr/>
          <a:lstStyle/>
          <a:p>
            <a:pPr>
              <a:defRPr/>
            </a:pPr>
            <a:fld id="{C1D1403C-FE3F-49C6-A246-EC84DD73CC4D}" type="slidenum">
              <a:rPr lang="zh-CN" altLang="en-US" smtClean="0"/>
              <a:pPr>
                <a:defRPr/>
              </a:pPr>
              <a:t>49</a:t>
            </a:fld>
            <a:endParaRPr lang="zh-CN" altLang="en-US"/>
          </a:p>
        </p:txBody>
      </p:sp>
    </p:spTree>
    <p:extLst>
      <p:ext uri="{BB962C8B-B14F-4D97-AF65-F5344CB8AC3E}">
        <p14:creationId xmlns:p14="http://schemas.microsoft.com/office/powerpoint/2010/main" val="2651324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smtClean="0">
                <a:latin typeface="华文中宋" pitchFamily="2" charset="-122"/>
                <a:ea typeface="华文中宋" pitchFamily="2" charset="-122"/>
              </a:rPr>
              <a:t>面向网络空间的智能搜索涉及国民经济和社会发展各个领域，关乎交通管理、灾难救援、食品安全、环境监测、医疗卫生、能源电力等行业的健康发展，搜索技术的研究已成为信息产业和社会进一步发展的迫切需求</a:t>
            </a:r>
          </a:p>
          <a:p>
            <a:endParaRPr lang="zh-CN" altLang="en-US" dirty="0"/>
          </a:p>
        </p:txBody>
      </p:sp>
      <p:sp>
        <p:nvSpPr>
          <p:cNvPr id="4" name="灯片编号占位符 3"/>
          <p:cNvSpPr>
            <a:spLocks noGrp="1"/>
          </p:cNvSpPr>
          <p:nvPr>
            <p:ph type="sldNum" sz="quarter" idx="10"/>
          </p:nvPr>
        </p:nvSpPr>
        <p:spPr/>
        <p:txBody>
          <a:bodyPr/>
          <a:lstStyle/>
          <a:p>
            <a:fld id="{CCEF4423-680C-4885-BDE7-73EA0D8869F3}" type="slidenum">
              <a:rPr lang="zh-CN" altLang="en-US" smtClean="0"/>
              <a:pPr/>
              <a:t>54</a:t>
            </a:fld>
            <a:endParaRPr lang="zh-CN" altLang="en-US"/>
          </a:p>
        </p:txBody>
      </p:sp>
    </p:spTree>
    <p:extLst>
      <p:ext uri="{BB962C8B-B14F-4D97-AF65-F5344CB8AC3E}">
        <p14:creationId xmlns:p14="http://schemas.microsoft.com/office/powerpoint/2010/main" val="3462123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CCEF4423-680C-4885-BDE7-73EA0D8869F3}" type="slidenum">
              <a:rPr lang="zh-CN" altLang="en-US" smtClean="0"/>
              <a:pPr/>
              <a:t>55</a:t>
            </a:fld>
            <a:endParaRPr lang="zh-CN" altLang="en-US"/>
          </a:p>
        </p:txBody>
      </p:sp>
    </p:spTree>
    <p:extLst>
      <p:ext uri="{BB962C8B-B14F-4D97-AF65-F5344CB8AC3E}">
        <p14:creationId xmlns:p14="http://schemas.microsoft.com/office/powerpoint/2010/main" val="28171641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占领信息技术制高点</a:t>
            </a:r>
            <a:endParaRPr lang="en-US" altLang="zh-CN" dirty="0" smtClean="0"/>
          </a:p>
          <a:p>
            <a:endParaRPr lang="en-US" altLang="zh-CN" dirty="0" smtClean="0"/>
          </a:p>
          <a:p>
            <a:r>
              <a:rPr lang="zh-CN" altLang="en-US" dirty="0" smtClean="0"/>
              <a:t>互联网，核心路由器，  巨大的市场，政治、经济效益，对安全的威胁</a:t>
            </a:r>
            <a:endParaRPr lang="en-US" altLang="zh-CN" dirty="0" smtClean="0"/>
          </a:p>
          <a:p>
            <a:endParaRPr lang="en-US" altLang="zh-CN" dirty="0" smtClean="0"/>
          </a:p>
          <a:p>
            <a:r>
              <a:rPr lang="zh-CN" altLang="en-US" dirty="0" smtClean="0"/>
              <a:t>引领技术</a:t>
            </a:r>
            <a:endParaRPr lang="zh-CN" altLang="en-US" dirty="0"/>
          </a:p>
        </p:txBody>
      </p:sp>
      <p:sp>
        <p:nvSpPr>
          <p:cNvPr id="4" name="灯片编号占位符 3"/>
          <p:cNvSpPr>
            <a:spLocks noGrp="1"/>
          </p:cNvSpPr>
          <p:nvPr>
            <p:ph type="sldNum" sz="quarter" idx="10"/>
          </p:nvPr>
        </p:nvSpPr>
        <p:spPr/>
        <p:txBody>
          <a:bodyPr/>
          <a:lstStyle/>
          <a:p>
            <a:fld id="{CCEF4423-680C-4885-BDE7-73EA0D8869F3}" type="slidenum">
              <a:rPr lang="zh-CN" altLang="en-US" smtClean="0"/>
              <a:pPr/>
              <a:t>56</a:t>
            </a:fld>
            <a:endParaRPr lang="zh-CN" altLang="en-US"/>
          </a:p>
        </p:txBody>
      </p:sp>
    </p:spTree>
    <p:extLst>
      <p:ext uri="{BB962C8B-B14F-4D97-AF65-F5344CB8AC3E}">
        <p14:creationId xmlns:p14="http://schemas.microsoft.com/office/powerpoint/2010/main" val="30596390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话题的时空纬度</a:t>
            </a:r>
            <a:endParaRPr lang="zh-CN" altLang="en-US" dirty="0"/>
          </a:p>
        </p:txBody>
      </p:sp>
      <p:sp>
        <p:nvSpPr>
          <p:cNvPr id="4" name="灯片编号占位符 3"/>
          <p:cNvSpPr>
            <a:spLocks noGrp="1"/>
          </p:cNvSpPr>
          <p:nvPr>
            <p:ph type="sldNum" sz="quarter" idx="10"/>
          </p:nvPr>
        </p:nvSpPr>
        <p:spPr/>
        <p:txBody>
          <a:bodyPr/>
          <a:lstStyle/>
          <a:p>
            <a:pPr>
              <a:defRPr/>
            </a:pPr>
            <a:fld id="{C1D1403C-FE3F-49C6-A246-EC84DD73CC4D}" type="slidenum">
              <a:rPr lang="zh-CN" altLang="en-US" smtClean="0">
                <a:solidFill>
                  <a:prstClr val="black"/>
                </a:solidFill>
              </a:rPr>
              <a:pPr>
                <a:defRPr/>
              </a:pPr>
              <a:t>6</a:t>
            </a:fld>
            <a:endParaRPr lang="zh-CN" altLang="en-US">
              <a:solidFill>
                <a:prstClr val="black"/>
              </a:solidFill>
            </a:endParaRPr>
          </a:p>
        </p:txBody>
      </p:sp>
    </p:spTree>
    <p:extLst>
      <p:ext uri="{BB962C8B-B14F-4D97-AF65-F5344CB8AC3E}">
        <p14:creationId xmlns:p14="http://schemas.microsoft.com/office/powerpoint/2010/main" val="3391257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话题的时空纬度</a:t>
            </a:r>
            <a:endParaRPr lang="zh-CN" altLang="en-US" dirty="0"/>
          </a:p>
        </p:txBody>
      </p:sp>
      <p:sp>
        <p:nvSpPr>
          <p:cNvPr id="4" name="灯片编号占位符 3"/>
          <p:cNvSpPr>
            <a:spLocks noGrp="1"/>
          </p:cNvSpPr>
          <p:nvPr>
            <p:ph type="sldNum" sz="quarter" idx="10"/>
          </p:nvPr>
        </p:nvSpPr>
        <p:spPr/>
        <p:txBody>
          <a:bodyPr/>
          <a:lstStyle/>
          <a:p>
            <a:pPr>
              <a:defRPr/>
            </a:pPr>
            <a:fld id="{C1D1403C-FE3F-49C6-A246-EC84DD73CC4D}" type="slidenum">
              <a:rPr lang="zh-CN" altLang="en-US" smtClean="0">
                <a:solidFill>
                  <a:prstClr val="black"/>
                </a:solidFill>
              </a:rPr>
              <a:pPr>
                <a:defRPr/>
              </a:pPr>
              <a:t>9</a:t>
            </a:fld>
            <a:endParaRPr lang="zh-CN" altLang="en-US">
              <a:solidFill>
                <a:prstClr val="black"/>
              </a:solidFill>
            </a:endParaRPr>
          </a:p>
        </p:txBody>
      </p:sp>
    </p:spTree>
    <p:extLst>
      <p:ext uri="{BB962C8B-B14F-4D97-AF65-F5344CB8AC3E}">
        <p14:creationId xmlns:p14="http://schemas.microsoft.com/office/powerpoint/2010/main" val="3391257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话题的时空纬度</a:t>
            </a:r>
            <a:endParaRPr lang="zh-CN" altLang="en-US" dirty="0"/>
          </a:p>
        </p:txBody>
      </p:sp>
      <p:sp>
        <p:nvSpPr>
          <p:cNvPr id="4" name="灯片编号占位符 3"/>
          <p:cNvSpPr>
            <a:spLocks noGrp="1"/>
          </p:cNvSpPr>
          <p:nvPr>
            <p:ph type="sldNum" sz="quarter" idx="10"/>
          </p:nvPr>
        </p:nvSpPr>
        <p:spPr/>
        <p:txBody>
          <a:bodyPr/>
          <a:lstStyle/>
          <a:p>
            <a:pPr>
              <a:defRPr/>
            </a:pPr>
            <a:fld id="{C1D1403C-FE3F-49C6-A246-EC84DD73CC4D}" type="slidenum">
              <a:rPr lang="zh-CN" altLang="en-US" smtClean="0">
                <a:solidFill>
                  <a:prstClr val="black"/>
                </a:solidFill>
              </a:rPr>
              <a:pPr>
                <a:defRPr/>
              </a:pPr>
              <a:t>10</a:t>
            </a:fld>
            <a:endParaRPr lang="zh-CN" altLang="en-US">
              <a:solidFill>
                <a:prstClr val="black"/>
              </a:solidFill>
            </a:endParaRPr>
          </a:p>
        </p:txBody>
      </p:sp>
    </p:spTree>
    <p:extLst>
      <p:ext uri="{BB962C8B-B14F-4D97-AF65-F5344CB8AC3E}">
        <p14:creationId xmlns:p14="http://schemas.microsoft.com/office/powerpoint/2010/main" val="33912573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幻灯片图像占位符 1"/>
          <p:cNvSpPr>
            <a:spLocks noGrp="1" noRot="1" noChangeAspect="1" noTextEdit="1"/>
          </p:cNvSpPr>
          <p:nvPr>
            <p:ph type="sldImg"/>
          </p:nvPr>
        </p:nvSpPr>
        <p:spPr bwMode="auto">
          <a:noFill/>
          <a:ln>
            <a:solidFill>
              <a:srgbClr val="000000"/>
            </a:solidFill>
            <a:miter lim="800000"/>
            <a:headEnd/>
            <a:tailEnd/>
          </a:ln>
        </p:spPr>
      </p:sp>
      <p:sp>
        <p:nvSpPr>
          <p:cNvPr id="20482" name="备注占位符 2"/>
          <p:cNvSpPr>
            <a:spLocks noGrp="1"/>
          </p:cNvSpPr>
          <p:nvPr>
            <p:ph type="body" idx="1"/>
          </p:nvPr>
        </p:nvSpPr>
        <p:spPr bwMode="auto">
          <a:noFill/>
        </p:spPr>
        <p:txBody>
          <a:bodyPr/>
          <a:lstStyle/>
          <a:p>
            <a:pPr>
              <a:spcBef>
                <a:spcPct val="0"/>
              </a:spcBef>
            </a:pPr>
            <a:endParaRPr kumimoji="0" lang="zh-CN" altLang="en-US" dirty="0" smtClean="0"/>
          </a:p>
        </p:txBody>
      </p:sp>
      <p:sp>
        <p:nvSpPr>
          <p:cNvPr id="20483" name="灯片编号占位符 3"/>
          <p:cNvSpPr>
            <a:spLocks noGrp="1"/>
          </p:cNvSpPr>
          <p:nvPr>
            <p:ph type="sldNum" sz="quarter" idx="5"/>
          </p:nvPr>
        </p:nvSpPr>
        <p:spPr bwMode="auto">
          <a:noFill/>
          <a:ln>
            <a:miter lim="800000"/>
            <a:headEnd/>
            <a:tailEnd/>
          </a:ln>
        </p:spPr>
        <p:txBody>
          <a:bodyPr/>
          <a:lstStyle/>
          <a:p>
            <a:fld id="{0D6B5AC5-5122-4B62-850E-63CA8284BF43}" type="slidenum">
              <a:rPr lang="zh-CN" altLang="en-US"/>
              <a:pPr/>
              <a:t>15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幻灯片图像占位符 1"/>
          <p:cNvSpPr>
            <a:spLocks noGrp="1" noRot="1" noChangeAspect="1"/>
          </p:cNvSpPr>
          <p:nvPr>
            <p:ph type="sldImg"/>
          </p:nvPr>
        </p:nvSpPr>
        <p:spPr bwMode="auto">
          <a:noFill/>
          <a:ln>
            <a:solidFill>
              <a:srgbClr val="000000"/>
            </a:solidFill>
            <a:miter lim="800000"/>
            <a:headEnd/>
            <a:tailEnd/>
          </a:ln>
        </p:spPr>
      </p:sp>
      <p:sp>
        <p:nvSpPr>
          <p:cNvPr id="41986" name="备注占位符 2"/>
          <p:cNvSpPr>
            <a:spLocks noGrp="1"/>
          </p:cNvSpPr>
          <p:nvPr>
            <p:ph type="body" idx="1"/>
          </p:nvPr>
        </p:nvSpPr>
        <p:spPr bwMode="auto">
          <a:noFill/>
        </p:spPr>
        <p:txBody>
          <a:bodyPr wrap="square" numCol="1" anchor="t" anchorCtr="0" compatLnSpc="1">
            <a:prstTxWarp prst="textNoShape">
              <a:avLst/>
            </a:prstTxWarp>
          </a:bodyPr>
          <a:lstStyle/>
          <a:p>
            <a:endParaRPr lang="en-US" altLang="zh-CN" dirty="0" smtClean="0"/>
          </a:p>
          <a:p>
            <a:r>
              <a:rPr lang="zh-CN" altLang="en-US" dirty="0" smtClean="0"/>
              <a:t>物体，时间、地点。</a:t>
            </a:r>
            <a:endParaRPr lang="en-US" altLang="zh-CN" dirty="0" smtClean="0"/>
          </a:p>
          <a:p>
            <a:endParaRPr lang="en-US" altLang="zh-CN" dirty="0" smtClean="0"/>
          </a:p>
          <a:p>
            <a:r>
              <a:rPr lang="zh-CN" altLang="en-US" dirty="0" smtClean="0"/>
              <a:t>圆圈，</a:t>
            </a:r>
            <a:endParaRPr lang="en-US" altLang="zh-CN" dirty="0" smtClean="0"/>
          </a:p>
          <a:p>
            <a:r>
              <a:rPr lang="en-US" altLang="zh-CN" dirty="0" smtClean="0"/>
              <a:t>   </a:t>
            </a:r>
          </a:p>
          <a:p>
            <a:r>
              <a:rPr lang="zh-CN" altLang="en-US" dirty="0" smtClean="0"/>
              <a:t>示例图，例子</a:t>
            </a:r>
            <a:r>
              <a:rPr lang="en-US" altLang="zh-CN" dirty="0" smtClean="0"/>
              <a:t>1</a:t>
            </a:r>
            <a:r>
              <a:rPr lang="zh-CN" altLang="en-US" dirty="0" smtClean="0"/>
              <a:t>：公电水：跟踪货物的地理位置；例子</a:t>
            </a:r>
            <a:r>
              <a:rPr lang="en-US" altLang="zh-CN" dirty="0" smtClean="0"/>
              <a:t>2</a:t>
            </a:r>
            <a:r>
              <a:rPr lang="zh-CN" altLang="en-US" dirty="0" smtClean="0"/>
              <a:t>：食品安全（溯源）；例子</a:t>
            </a:r>
            <a:r>
              <a:rPr lang="en-US" altLang="zh-CN" dirty="0" smtClean="0"/>
              <a:t>3</a:t>
            </a:r>
            <a:r>
              <a:rPr lang="zh-CN" altLang="en-US" dirty="0" smtClean="0"/>
              <a:t>：搜范围，环境（或冰灾断电后，坑道瓦斯爆炸）地震后，救援遇见塌方</a:t>
            </a:r>
            <a:endParaRPr lang="en-US" altLang="zh-CN" dirty="0" smtClean="0"/>
          </a:p>
          <a:p>
            <a:pPr eaLnBrk="1" hangingPunct="1">
              <a:spcBef>
                <a:spcPct val="0"/>
              </a:spcBef>
            </a:pPr>
            <a:endParaRPr lang="zh-CN" altLang="en-US" dirty="0" smtClean="0"/>
          </a:p>
        </p:txBody>
      </p:sp>
      <p:sp>
        <p:nvSpPr>
          <p:cNvPr id="41987"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2EE61E0-BC08-40DD-AD05-69D94DC3FFDC}" type="slidenum">
              <a:rPr lang="zh-CN" altLang="en-US">
                <a:solidFill>
                  <a:srgbClr val="000000"/>
                </a:solidFill>
              </a:rPr>
              <a:pPr fontAlgn="base">
                <a:spcBef>
                  <a:spcPct val="0"/>
                </a:spcBef>
                <a:spcAft>
                  <a:spcPct val="0"/>
                </a:spcAft>
                <a:defRPr/>
              </a:pPr>
              <a:t>20</a:t>
            </a:fld>
            <a:endParaRPr lang="en-US" altLang="zh-CN">
              <a:solidFill>
                <a:srgbClr val="000000"/>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幻灯片图像占位符 1"/>
          <p:cNvSpPr>
            <a:spLocks noGrp="1" noRot="1" noChangeAspect="1"/>
          </p:cNvSpPr>
          <p:nvPr>
            <p:ph type="sldImg"/>
          </p:nvPr>
        </p:nvSpPr>
        <p:spPr bwMode="auto">
          <a:noFill/>
          <a:ln>
            <a:solidFill>
              <a:srgbClr val="000000"/>
            </a:solidFill>
            <a:miter lim="800000"/>
            <a:headEnd/>
            <a:tailEnd/>
          </a:ln>
        </p:spPr>
      </p:sp>
      <p:sp>
        <p:nvSpPr>
          <p:cNvPr id="39938"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b="1" dirty="0" smtClean="0"/>
              <a:t>三个维度，坐标。</a:t>
            </a:r>
            <a:endParaRPr lang="en-US" altLang="zh-CN" b="1" dirty="0" smtClean="0"/>
          </a:p>
          <a:p>
            <a:pPr eaLnBrk="1" hangingPunct="1">
              <a:spcBef>
                <a:spcPct val="0"/>
              </a:spcBef>
            </a:pPr>
            <a:endParaRPr lang="en-US" altLang="zh-CN" b="1" dirty="0" smtClean="0"/>
          </a:p>
          <a:p>
            <a:pPr eaLnBrk="1" hangingPunct="1">
              <a:spcBef>
                <a:spcPct val="0"/>
              </a:spcBef>
            </a:pPr>
            <a:endParaRPr lang="en-US" altLang="zh-CN" b="1" dirty="0" smtClean="0"/>
          </a:p>
          <a:p>
            <a:pPr eaLnBrk="1" hangingPunct="1">
              <a:spcBef>
                <a:spcPct val="0"/>
              </a:spcBef>
            </a:pPr>
            <a:endParaRPr lang="en-US" altLang="zh-CN" b="1" dirty="0" smtClean="0"/>
          </a:p>
          <a:p>
            <a:pPr eaLnBrk="1" hangingPunct="1">
              <a:spcBef>
                <a:spcPct val="0"/>
              </a:spcBef>
            </a:pPr>
            <a:r>
              <a:rPr lang="en-US" altLang="zh-CN" b="1" dirty="0" smtClean="0"/>
              <a:t>1</a:t>
            </a:r>
            <a:r>
              <a:rPr lang="zh-CN" altLang="en-US" b="1" dirty="0" smtClean="0"/>
              <a:t>、搜物体的状态（当前状态、历史状态变迁</a:t>
            </a:r>
            <a:r>
              <a:rPr lang="en-US" altLang="zh-CN" b="1" dirty="0" smtClean="0"/>
              <a:t>(</a:t>
            </a:r>
            <a:r>
              <a:rPr lang="zh-CN" altLang="en-US" b="1" dirty="0" smtClean="0"/>
              <a:t>对应</a:t>
            </a:r>
            <a:r>
              <a:rPr lang="en-US" altLang="zh-CN" b="1" dirty="0" smtClean="0"/>
              <a:t>EPC</a:t>
            </a:r>
            <a:r>
              <a:rPr lang="zh-CN" altLang="en-US" b="1" dirty="0" smtClean="0"/>
              <a:t>）），（包括当前位置、运动轨迹、范围搜索）</a:t>
            </a:r>
            <a:endParaRPr lang="en-US" altLang="zh-CN" b="1" dirty="0" smtClean="0"/>
          </a:p>
          <a:p>
            <a:pPr eaLnBrk="1" hangingPunct="1">
              <a:spcBef>
                <a:spcPct val="0"/>
              </a:spcBef>
            </a:pPr>
            <a:r>
              <a:rPr lang="en-US" altLang="zh-CN" b="1" dirty="0" smtClean="0"/>
              <a:t>2</a:t>
            </a:r>
            <a:r>
              <a:rPr lang="zh-CN" altLang="en-US" b="1" dirty="0" smtClean="0"/>
              <a:t>、搜信息（包括</a:t>
            </a:r>
            <a:r>
              <a:rPr lang="en-US" altLang="zh-CN" b="1" dirty="0" smtClean="0"/>
              <a:t>Web1.0</a:t>
            </a:r>
            <a:r>
              <a:rPr lang="zh-CN" altLang="en-US" b="1" dirty="0" smtClean="0"/>
              <a:t>的搜索内容，基于音视频内容的搜索，还包括搜</a:t>
            </a:r>
            <a:r>
              <a:rPr lang="en-US" altLang="zh-CN" b="1" dirty="0" smtClean="0"/>
              <a:t>Web2.0</a:t>
            </a:r>
            <a:r>
              <a:rPr lang="zh-CN" altLang="en-US" b="1" dirty="0" smtClean="0"/>
              <a:t>中某个事件的演变、变迁）</a:t>
            </a:r>
            <a:endParaRPr lang="en-US" altLang="zh-CN" b="1" dirty="0" smtClean="0"/>
          </a:p>
          <a:p>
            <a:pPr eaLnBrk="1" hangingPunct="1">
              <a:spcBef>
                <a:spcPct val="0"/>
              </a:spcBef>
            </a:pPr>
            <a:r>
              <a:rPr lang="en-US" altLang="zh-CN" b="1" dirty="0" smtClean="0"/>
              <a:t>3</a:t>
            </a:r>
            <a:r>
              <a:rPr lang="zh-CN" altLang="en-US" b="1" dirty="0" smtClean="0"/>
              <a:t>、搜社群和人物（搜发帖人，搜社区）</a:t>
            </a:r>
            <a:endParaRPr lang="en-US" altLang="zh-CN" b="1" dirty="0" smtClean="0"/>
          </a:p>
          <a:p>
            <a:pPr eaLnBrk="1" hangingPunct="1">
              <a:spcBef>
                <a:spcPct val="0"/>
              </a:spcBef>
            </a:pPr>
            <a:endParaRPr lang="en-US" altLang="zh-CN" b="1" dirty="0" smtClean="0"/>
          </a:p>
          <a:p>
            <a:pPr eaLnBrk="1" hangingPunct="1">
              <a:spcBef>
                <a:spcPct val="0"/>
              </a:spcBef>
            </a:pPr>
            <a:r>
              <a:rPr lang="zh-CN" altLang="en-US" b="1" dirty="0" smtClean="0"/>
              <a:t>给出三大类的定义（物体、信息和人）</a:t>
            </a:r>
            <a:endParaRPr lang="en-US" altLang="zh-CN" b="1" dirty="0" smtClean="0"/>
          </a:p>
          <a:p>
            <a:pPr eaLnBrk="1" hangingPunct="1">
              <a:spcBef>
                <a:spcPct val="0"/>
              </a:spcBef>
            </a:pPr>
            <a:endParaRPr lang="en-US" altLang="zh-CN" b="1" dirty="0" smtClean="0"/>
          </a:p>
          <a:p>
            <a:pPr eaLnBrk="1" hangingPunct="1">
              <a:spcBef>
                <a:spcPct val="0"/>
              </a:spcBef>
            </a:pPr>
            <a:r>
              <a:rPr lang="zh-CN" altLang="en-US" b="1" dirty="0" smtClean="0"/>
              <a:t>殷老师</a:t>
            </a:r>
            <a:endParaRPr lang="en-US" altLang="zh-CN" b="1" dirty="0" smtClean="0"/>
          </a:p>
        </p:txBody>
      </p:sp>
      <p:sp>
        <p:nvSpPr>
          <p:cNvPr id="39939"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FF76356B-99B6-4603-B3D3-946543DA9077}" type="slidenum">
              <a:rPr lang="zh-CN" altLang="en-US">
                <a:solidFill>
                  <a:srgbClr val="000000"/>
                </a:solidFill>
              </a:rPr>
              <a:pPr fontAlgn="base">
                <a:spcBef>
                  <a:spcPct val="0"/>
                </a:spcBef>
                <a:spcAft>
                  <a:spcPct val="0"/>
                </a:spcAft>
                <a:defRPr/>
              </a:pPr>
              <a:t>25</a:t>
            </a:fld>
            <a:endParaRPr lang="en-US" altLang="zh-CN">
              <a:solidFill>
                <a:srgbClr val="000000"/>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p:cNvSpPr>
          <p:nvPr>
            <p:ph type="sldImg"/>
          </p:nvPr>
        </p:nvSpPr>
        <p:spPr bwMode="auto">
          <a:noFill/>
          <a:ln>
            <a:solidFill>
              <a:srgbClr val="000000"/>
            </a:solidFill>
            <a:miter lim="800000"/>
            <a:headEnd/>
            <a:tailEnd/>
          </a:ln>
        </p:spPr>
      </p:sp>
      <p:sp>
        <p:nvSpPr>
          <p:cNvPr id="32770"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smtClean="0"/>
              <a:t>第一部分可以抽象一点，阐述清楚</a:t>
            </a:r>
            <a:endParaRPr lang="en-US" altLang="zh-CN" dirty="0" smtClean="0"/>
          </a:p>
          <a:p>
            <a:pPr eaLnBrk="1" hangingPunct="1">
              <a:spcBef>
                <a:spcPct val="0"/>
              </a:spcBef>
            </a:pPr>
            <a:r>
              <a:rPr lang="zh-CN" altLang="en-US" dirty="0" smtClean="0"/>
              <a:t>第二部分是真实系统的分析</a:t>
            </a:r>
            <a:endParaRPr lang="en-US" altLang="zh-CN" dirty="0" smtClean="0"/>
          </a:p>
          <a:p>
            <a:pPr eaLnBrk="1" hangingPunct="1">
              <a:spcBef>
                <a:spcPct val="0"/>
              </a:spcBef>
            </a:pPr>
            <a:endParaRPr lang="en-US" altLang="zh-CN" dirty="0" smtClean="0"/>
          </a:p>
          <a:p>
            <a:pPr eaLnBrk="1" hangingPunct="1">
              <a:spcBef>
                <a:spcPct val="0"/>
              </a:spcBef>
            </a:pPr>
            <a:endParaRPr lang="zh-CN" altLang="en-US" dirty="0" smtClean="0"/>
          </a:p>
        </p:txBody>
      </p:sp>
      <p:sp>
        <p:nvSpPr>
          <p:cNvPr id="32771"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742D5CB9-97F7-4738-B0F3-9638FA72FA41}" type="slidenum">
              <a:rPr lang="zh-CN" altLang="en-US"/>
              <a:pPr fontAlgn="base">
                <a:spcBef>
                  <a:spcPct val="0"/>
                </a:spcBef>
                <a:spcAft>
                  <a:spcPct val="0"/>
                </a:spcAft>
                <a:defRPr/>
              </a:pPr>
              <a:t>26</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pPr>
              <a:defRPr/>
            </a:pPr>
            <a:fld id="{2A5C53FE-782E-49CC-A181-8B1B22629EE6}" type="datetime1">
              <a:rPr lang="zh-CN" altLang="en-US"/>
              <a:pPr>
                <a:defRPr/>
              </a:pPr>
              <a:t>2014/9/27</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pPr>
              <a:defRPr/>
            </a:pPr>
            <a:endParaRPr lang="zh-CN" altLang="zh-CN"/>
          </a:p>
        </p:txBody>
      </p:sp>
      <p:sp>
        <p:nvSpPr>
          <p:cNvPr id="6"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pPr>
              <a:defRPr/>
            </a:pPr>
            <a:fld id="{11FC84BF-FD81-4D92-91F1-A7BEEF7CEBF5}" type="slidenum">
              <a:rPr lang="zh-CN" altLang="en-US"/>
              <a:pPr>
                <a:defRPr/>
              </a:pPr>
              <a:t>‹#›</a:t>
            </a:fld>
            <a:endParaRPr lang="zh-CN" altLang="en-US" sz="18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pPr>
              <a:defRPr/>
            </a:pPr>
            <a:fld id="{77DEC951-9004-4DEA-80A5-B272A7C701F1}" type="datetime1">
              <a:rPr lang="zh-CN" altLang="en-US"/>
              <a:pPr>
                <a:defRPr/>
              </a:pPr>
              <a:t>2014/9/27</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pPr>
              <a:defRPr/>
            </a:pPr>
            <a:endParaRPr lang="zh-CN" altLang="zh-CN"/>
          </a:p>
        </p:txBody>
      </p:sp>
      <p:sp>
        <p:nvSpPr>
          <p:cNvPr id="6"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pPr>
              <a:defRPr/>
            </a:pPr>
            <a:fld id="{DD2025B6-1D2E-40C8-98B0-889FABC7BA26}" type="slidenum">
              <a:rPr lang="zh-CN" altLang="en-US"/>
              <a:pPr>
                <a:defRPr/>
              </a:pPr>
              <a:t>‹#›</a:t>
            </a:fld>
            <a:endParaRPr lang="zh-CN" altLang="en-US" sz="1800">
              <a:solidFill>
                <a:srgbClr val="000000"/>
              </a:solidFill>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pPr>
              <a:defRPr/>
            </a:pPr>
            <a:fld id="{BAE3EDBC-3989-438F-A404-ED9E96ECF288}" type="datetime1">
              <a:rPr lang="zh-CN" altLang="en-US"/>
              <a:pPr>
                <a:defRPr/>
              </a:pPr>
              <a:t>2014/9/27</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pPr>
              <a:defRPr/>
            </a:pPr>
            <a:endParaRPr lang="zh-CN" altLang="zh-CN"/>
          </a:p>
        </p:txBody>
      </p:sp>
      <p:sp>
        <p:nvSpPr>
          <p:cNvPr id="6"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pPr>
              <a:defRPr/>
            </a:pPr>
            <a:fld id="{1599B406-75DD-4AA1-8CB3-EFCBF22AE85B}" type="slidenum">
              <a:rPr lang="zh-CN" altLang="en-US"/>
              <a:pPr>
                <a:defRPr/>
              </a:pPr>
              <a:t>‹#›</a:t>
            </a:fld>
            <a:endParaRPr lang="zh-CN" altLang="en-US" sz="1800">
              <a:solidFill>
                <a:srgbClr val="000000"/>
              </a:solidFill>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eaLnBrk="1" fontAlgn="auto" hangingPunct="1">
              <a:spcBef>
                <a:spcPts val="0"/>
              </a:spcBef>
              <a:spcAft>
                <a:spcPts val="0"/>
              </a:spcAft>
              <a:defRPr>
                <a:latin typeface="+mn-lt"/>
              </a:defRPr>
            </a:lvl1pPr>
          </a:lstStyle>
          <a:p>
            <a:pPr>
              <a:defRPr/>
            </a:pPr>
            <a:fld id="{FA67DEC0-EC51-47A7-9087-973468BB02EC}" type="datetime1">
              <a:rPr lang="zh-CN" altLang="en-US"/>
              <a:pPr>
                <a:defRPr/>
              </a:pPr>
              <a:t>2014/9/27</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eaLnBrk="1" fontAlgn="auto" hangingPunct="1">
              <a:spcBef>
                <a:spcPts val="0"/>
              </a:spcBef>
              <a:spcAft>
                <a:spcPts val="0"/>
              </a:spcAft>
              <a:defRPr>
                <a:latin typeface="+mn-lt"/>
              </a:defRPr>
            </a:lvl1pPr>
          </a:lstStyle>
          <a:p>
            <a:pPr>
              <a:defRPr/>
            </a:pPr>
            <a:endParaRPr lang="zh-CN" altLang="zh-CN"/>
          </a:p>
        </p:txBody>
      </p:sp>
      <p:sp>
        <p:nvSpPr>
          <p:cNvPr id="7" name="灯片编号占位符 6"/>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pPr>
              <a:defRPr/>
            </a:pPr>
            <a:fld id="{C73193AE-671B-4148-960C-8ED7AA979F4F}" type="slidenum">
              <a:rPr lang="zh-CN" altLang="en-US"/>
              <a:pPr>
                <a:defRPr/>
              </a:pPr>
              <a:t>‹#›</a:t>
            </a:fld>
            <a:endParaRPr lang="zh-CN" altLang="en-US" sz="1800">
              <a:solidFill>
                <a:srgbClr val="000000"/>
              </a:solidFil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159074060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pPr>
              <a:defRPr/>
            </a:pPr>
            <a:fld id="{B7BB9E51-FACF-4D6E-9396-48B48CC61954}" type="datetime1">
              <a:rPr lang="zh-CN" altLang="en-US"/>
              <a:pPr>
                <a:defRPr/>
              </a:pPr>
              <a:t>2014/9/27</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pPr>
              <a:defRPr/>
            </a:pPr>
            <a:endParaRPr lang="zh-CN" altLang="zh-CN"/>
          </a:p>
        </p:txBody>
      </p:sp>
      <p:sp>
        <p:nvSpPr>
          <p:cNvPr id="6"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pPr>
              <a:defRPr/>
            </a:pPr>
            <a:fld id="{79DC8506-EBA9-4551-8E5F-E8E521E3A464}" type="slidenum">
              <a:rPr lang="zh-CN" altLang="en-US"/>
              <a:pPr>
                <a:defRPr/>
              </a:pPr>
              <a:t>‹#›</a:t>
            </a:fld>
            <a:endParaRPr lang="zh-CN" altLang="en-US" sz="1800">
              <a:solidFill>
                <a:srgbClr val="000000"/>
              </a:solidFill>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pPr>
              <a:defRPr/>
            </a:pPr>
            <a:fld id="{FE458A03-B56E-469C-9FDF-3C9A03478934}" type="datetime1">
              <a:rPr lang="zh-CN" altLang="en-US"/>
              <a:pPr>
                <a:defRPr/>
              </a:pPr>
              <a:t>2014/9/27</a:t>
            </a:fld>
            <a:endParaRPr lang="zh-CN" altLang="en-US" sz="1800">
              <a:solidFill>
                <a:srgbClr val="000000"/>
              </a:solidFill>
            </a:endParaRPr>
          </a:p>
        </p:txBody>
      </p:sp>
      <p:sp>
        <p:nvSpPr>
          <p:cNvPr id="5"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pPr>
              <a:defRPr/>
            </a:pPr>
            <a:endParaRPr lang="zh-CN" altLang="zh-CN"/>
          </a:p>
        </p:txBody>
      </p:sp>
      <p:sp>
        <p:nvSpPr>
          <p:cNvPr id="6"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pPr>
              <a:defRPr/>
            </a:pPr>
            <a:fld id="{7B6F3F90-CA1E-4EFF-B329-E7952FB2B6DF}" type="slidenum">
              <a:rPr lang="zh-CN" altLang="en-US"/>
              <a:pPr>
                <a:defRPr/>
              </a:pPr>
              <a:t>‹#›</a:t>
            </a:fld>
            <a:endParaRPr lang="zh-CN" altLang="en-US" sz="1800">
              <a:solidFill>
                <a:srgbClr val="000000"/>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eaLnBrk="1" fontAlgn="auto" hangingPunct="1">
              <a:spcBef>
                <a:spcPts val="0"/>
              </a:spcBef>
              <a:spcAft>
                <a:spcPts val="0"/>
              </a:spcAft>
              <a:defRPr>
                <a:latin typeface="+mn-lt"/>
              </a:defRPr>
            </a:lvl1pPr>
          </a:lstStyle>
          <a:p>
            <a:pPr>
              <a:defRPr/>
            </a:pPr>
            <a:fld id="{5C4F95C6-5370-45F8-A6B7-455EF9A00676}" type="datetime1">
              <a:rPr lang="zh-CN" altLang="en-US"/>
              <a:pPr>
                <a:defRPr/>
              </a:pPr>
              <a:t>2014/9/27</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eaLnBrk="1" fontAlgn="auto" hangingPunct="1">
              <a:spcBef>
                <a:spcPts val="0"/>
              </a:spcBef>
              <a:spcAft>
                <a:spcPts val="0"/>
              </a:spcAft>
              <a:defRPr>
                <a:latin typeface="+mn-lt"/>
              </a:defRPr>
            </a:lvl1pPr>
          </a:lstStyle>
          <a:p>
            <a:pPr>
              <a:defRPr/>
            </a:pPr>
            <a:endParaRPr lang="zh-CN" altLang="zh-CN"/>
          </a:p>
        </p:txBody>
      </p:sp>
      <p:sp>
        <p:nvSpPr>
          <p:cNvPr id="7" name="灯片编号占位符 6"/>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pPr>
              <a:defRPr/>
            </a:pPr>
            <a:fld id="{C875A77A-D20A-4680-A312-09266AE74FD7}" type="slidenum">
              <a:rPr lang="zh-CN" altLang="en-US"/>
              <a:pPr>
                <a:defRPr/>
              </a:pPr>
              <a:t>‹#›</a:t>
            </a:fld>
            <a:endParaRPr lang="zh-CN" altLang="en-US" sz="1800">
              <a:solidFill>
                <a:srgbClr val="000000"/>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eaLnBrk="1" fontAlgn="auto" hangingPunct="1">
              <a:spcBef>
                <a:spcPts val="0"/>
              </a:spcBef>
              <a:spcAft>
                <a:spcPts val="0"/>
              </a:spcAft>
              <a:defRPr>
                <a:latin typeface="+mn-lt"/>
              </a:defRPr>
            </a:lvl1pPr>
          </a:lstStyle>
          <a:p>
            <a:pPr>
              <a:defRPr/>
            </a:pPr>
            <a:fld id="{0E6887A1-E74B-4250-AD5A-3E3170C7505B}" type="datetime1">
              <a:rPr lang="zh-CN" altLang="en-US"/>
              <a:pPr>
                <a:defRPr/>
              </a:pPr>
              <a:t>2014/9/27</a:t>
            </a:fld>
            <a:endParaRPr lang="zh-CN" altLang="en-US" sz="1800">
              <a:solidFill>
                <a:srgbClr val="000000"/>
              </a:solidFill>
            </a:endParaRPr>
          </a:p>
        </p:txBody>
      </p:sp>
      <p:sp>
        <p:nvSpPr>
          <p:cNvPr id="8" name="页脚占位符 7"/>
          <p:cNvSpPr>
            <a:spLocks noGrp="1"/>
          </p:cNvSpPr>
          <p:nvPr>
            <p:ph type="ftr" sz="quarter" idx="11"/>
          </p:nvPr>
        </p:nvSpPr>
        <p:spPr/>
        <p:txBody>
          <a:bodyPr/>
          <a:lstStyle>
            <a:lvl1pPr eaLnBrk="1" fontAlgn="auto" hangingPunct="1">
              <a:spcBef>
                <a:spcPts val="0"/>
              </a:spcBef>
              <a:spcAft>
                <a:spcPts val="0"/>
              </a:spcAft>
              <a:defRPr>
                <a:latin typeface="+mn-lt"/>
              </a:defRPr>
            </a:lvl1pPr>
          </a:lstStyle>
          <a:p>
            <a:pPr>
              <a:defRPr/>
            </a:pPr>
            <a:endParaRPr lang="zh-CN" altLang="zh-CN"/>
          </a:p>
        </p:txBody>
      </p:sp>
      <p:sp>
        <p:nvSpPr>
          <p:cNvPr id="9" name="灯片编号占位符 8"/>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pPr>
              <a:defRPr/>
            </a:pPr>
            <a:fld id="{F603D658-BC13-465A-B8FD-DDB446EBA0EC}" type="slidenum">
              <a:rPr lang="zh-CN" altLang="en-US"/>
              <a:pPr>
                <a:defRPr/>
              </a:pPr>
              <a:t>‹#›</a:t>
            </a:fld>
            <a:endParaRPr lang="zh-CN" altLang="en-US" sz="1800">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eaLnBrk="1" fontAlgn="auto" hangingPunct="1">
              <a:spcBef>
                <a:spcPts val="0"/>
              </a:spcBef>
              <a:spcAft>
                <a:spcPts val="0"/>
              </a:spcAft>
              <a:defRPr>
                <a:latin typeface="+mn-lt"/>
              </a:defRPr>
            </a:lvl1pPr>
          </a:lstStyle>
          <a:p>
            <a:pPr>
              <a:defRPr/>
            </a:pPr>
            <a:fld id="{C9CC9F9C-DD88-4642-9B2D-80EA0A1483F2}" type="datetime1">
              <a:rPr lang="zh-CN" altLang="en-US"/>
              <a:pPr>
                <a:defRPr/>
              </a:pPr>
              <a:t>2014/9/27</a:t>
            </a:fld>
            <a:endParaRPr lang="zh-CN" altLang="en-US" sz="1800">
              <a:solidFill>
                <a:srgbClr val="000000"/>
              </a:solidFill>
            </a:endParaRPr>
          </a:p>
        </p:txBody>
      </p:sp>
      <p:sp>
        <p:nvSpPr>
          <p:cNvPr id="4" name="页脚占位符 3"/>
          <p:cNvSpPr>
            <a:spLocks noGrp="1"/>
          </p:cNvSpPr>
          <p:nvPr>
            <p:ph type="ftr" sz="quarter" idx="11"/>
          </p:nvPr>
        </p:nvSpPr>
        <p:spPr/>
        <p:txBody>
          <a:bodyPr/>
          <a:lstStyle>
            <a:lvl1pPr eaLnBrk="1" fontAlgn="auto" hangingPunct="1">
              <a:spcBef>
                <a:spcPts val="0"/>
              </a:spcBef>
              <a:spcAft>
                <a:spcPts val="0"/>
              </a:spcAft>
              <a:defRPr>
                <a:latin typeface="+mn-lt"/>
              </a:defRPr>
            </a:lvl1pPr>
          </a:lstStyle>
          <a:p>
            <a:pPr>
              <a:defRPr/>
            </a:pPr>
            <a:endParaRPr lang="zh-CN" altLang="zh-CN"/>
          </a:p>
        </p:txBody>
      </p:sp>
      <p:sp>
        <p:nvSpPr>
          <p:cNvPr id="5" name="灯片编号占位符 4"/>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pPr>
              <a:defRPr/>
            </a:pPr>
            <a:fld id="{560C83D9-19D5-4AA5-8FDB-9DB97C222474}" type="slidenum">
              <a:rPr lang="zh-CN" altLang="en-US"/>
              <a:pPr>
                <a:defRPr/>
              </a:pPr>
              <a:t>‹#›</a:t>
            </a:fld>
            <a:endParaRPr lang="zh-CN" altLang="en-US" sz="1800">
              <a:solidFill>
                <a:srgbClr val="000000"/>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eaLnBrk="1" fontAlgn="auto" hangingPunct="1">
              <a:spcBef>
                <a:spcPts val="0"/>
              </a:spcBef>
              <a:spcAft>
                <a:spcPts val="0"/>
              </a:spcAft>
              <a:defRPr>
                <a:latin typeface="+mn-lt"/>
              </a:defRPr>
            </a:lvl1pPr>
          </a:lstStyle>
          <a:p>
            <a:pPr>
              <a:defRPr/>
            </a:pPr>
            <a:fld id="{5FF3AADA-A07A-446A-98DF-CF93FC414106}" type="datetime1">
              <a:rPr lang="zh-CN" altLang="en-US"/>
              <a:pPr>
                <a:defRPr/>
              </a:pPr>
              <a:t>2014/9/27</a:t>
            </a:fld>
            <a:endParaRPr lang="zh-CN" altLang="en-US" sz="1800">
              <a:solidFill>
                <a:srgbClr val="000000"/>
              </a:solidFill>
            </a:endParaRPr>
          </a:p>
        </p:txBody>
      </p:sp>
      <p:sp>
        <p:nvSpPr>
          <p:cNvPr id="3" name="页脚占位符 2"/>
          <p:cNvSpPr>
            <a:spLocks noGrp="1"/>
          </p:cNvSpPr>
          <p:nvPr>
            <p:ph type="ftr" sz="quarter" idx="11"/>
          </p:nvPr>
        </p:nvSpPr>
        <p:spPr/>
        <p:txBody>
          <a:bodyPr/>
          <a:lstStyle>
            <a:lvl1pPr eaLnBrk="1" fontAlgn="auto" hangingPunct="1">
              <a:spcBef>
                <a:spcPts val="0"/>
              </a:spcBef>
              <a:spcAft>
                <a:spcPts val="0"/>
              </a:spcAft>
              <a:defRPr>
                <a:latin typeface="+mn-lt"/>
              </a:defRPr>
            </a:lvl1pPr>
          </a:lstStyle>
          <a:p>
            <a:pPr>
              <a:defRPr/>
            </a:pPr>
            <a:endParaRPr lang="zh-CN" altLang="zh-CN"/>
          </a:p>
        </p:txBody>
      </p:sp>
      <p:sp>
        <p:nvSpPr>
          <p:cNvPr id="4" name="灯片编号占位符 3"/>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pPr>
              <a:defRPr/>
            </a:pPr>
            <a:fld id="{FA482939-27D9-458D-84A2-00BA3CE74463}" type="slidenum">
              <a:rPr lang="zh-CN" altLang="en-US"/>
              <a:pPr>
                <a:defRPr/>
              </a:pPr>
              <a:t>‹#›</a:t>
            </a:fld>
            <a:endParaRPr lang="zh-CN" altLang="en-US" sz="1800">
              <a:solidFill>
                <a:srgbClr val="000000"/>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eaLnBrk="1" fontAlgn="auto" hangingPunct="1">
              <a:spcBef>
                <a:spcPts val="0"/>
              </a:spcBef>
              <a:spcAft>
                <a:spcPts val="0"/>
              </a:spcAft>
              <a:defRPr>
                <a:latin typeface="+mn-lt"/>
              </a:defRPr>
            </a:lvl1pPr>
          </a:lstStyle>
          <a:p>
            <a:pPr>
              <a:defRPr/>
            </a:pPr>
            <a:fld id="{EA2212CA-4FFF-497D-B8BE-1AD871E02134}" type="datetime1">
              <a:rPr lang="zh-CN" altLang="en-US"/>
              <a:pPr>
                <a:defRPr/>
              </a:pPr>
              <a:t>2014/9/27</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eaLnBrk="1" fontAlgn="auto" hangingPunct="1">
              <a:spcBef>
                <a:spcPts val="0"/>
              </a:spcBef>
              <a:spcAft>
                <a:spcPts val="0"/>
              </a:spcAft>
              <a:defRPr>
                <a:latin typeface="+mn-lt"/>
              </a:defRPr>
            </a:lvl1pPr>
          </a:lstStyle>
          <a:p>
            <a:pPr>
              <a:defRPr/>
            </a:pPr>
            <a:endParaRPr lang="zh-CN" altLang="zh-CN"/>
          </a:p>
        </p:txBody>
      </p:sp>
      <p:sp>
        <p:nvSpPr>
          <p:cNvPr id="7" name="灯片编号占位符 6"/>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pPr>
              <a:defRPr/>
            </a:pPr>
            <a:fld id="{B6709C08-46A9-4A7C-B53D-3B0B3821EE4A}" type="slidenum">
              <a:rPr lang="zh-CN" altLang="en-US"/>
              <a:pPr>
                <a:defRPr/>
              </a:pPr>
              <a:t>‹#›</a:t>
            </a:fld>
            <a:endParaRPr lang="zh-CN" altLang="en-US" sz="1800">
              <a:solidFill>
                <a:srgbClr val="000000"/>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sym typeface="Calibri" pitchFamily="34" charset="0"/>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eaLnBrk="1" fontAlgn="auto" hangingPunct="1">
              <a:spcBef>
                <a:spcPts val="0"/>
              </a:spcBef>
              <a:spcAft>
                <a:spcPts val="0"/>
              </a:spcAft>
              <a:defRPr>
                <a:latin typeface="+mn-lt"/>
              </a:defRPr>
            </a:lvl1pPr>
          </a:lstStyle>
          <a:p>
            <a:pPr>
              <a:defRPr/>
            </a:pPr>
            <a:fld id="{ADCA7CDD-2639-4014-B647-8CB268B7B1E4}" type="datetime1">
              <a:rPr lang="zh-CN" altLang="en-US"/>
              <a:pPr>
                <a:defRPr/>
              </a:pPr>
              <a:t>2014/9/27</a:t>
            </a:fld>
            <a:endParaRPr lang="zh-CN" altLang="en-US" sz="1800">
              <a:solidFill>
                <a:srgbClr val="000000"/>
              </a:solidFill>
            </a:endParaRPr>
          </a:p>
        </p:txBody>
      </p:sp>
      <p:sp>
        <p:nvSpPr>
          <p:cNvPr id="6" name="页脚占位符 5"/>
          <p:cNvSpPr>
            <a:spLocks noGrp="1"/>
          </p:cNvSpPr>
          <p:nvPr>
            <p:ph type="ftr" sz="quarter" idx="11"/>
          </p:nvPr>
        </p:nvSpPr>
        <p:spPr/>
        <p:txBody>
          <a:bodyPr/>
          <a:lstStyle>
            <a:lvl1pPr eaLnBrk="1" fontAlgn="auto" hangingPunct="1">
              <a:spcBef>
                <a:spcPts val="0"/>
              </a:spcBef>
              <a:spcAft>
                <a:spcPts val="0"/>
              </a:spcAft>
              <a:defRPr>
                <a:latin typeface="+mn-lt"/>
              </a:defRPr>
            </a:lvl1pPr>
          </a:lstStyle>
          <a:p>
            <a:pPr>
              <a:defRPr/>
            </a:pPr>
            <a:endParaRPr lang="zh-CN" altLang="zh-CN"/>
          </a:p>
        </p:txBody>
      </p:sp>
      <p:sp>
        <p:nvSpPr>
          <p:cNvPr id="7" name="灯片编号占位符 6"/>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pPr>
              <a:defRPr/>
            </a:pPr>
            <a:fld id="{22A25B72-5549-4D89-B7C3-EBE13709D201}" type="slidenum">
              <a:rPr lang="zh-CN" altLang="en-US"/>
              <a:pPr>
                <a:defRPr/>
              </a:pPr>
              <a:t>‹#›</a:t>
            </a:fld>
            <a:endParaRPr lang="zh-CN" altLang="en-US" sz="1800">
              <a:solidFill>
                <a:srgbClr val="000000"/>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5362" name="图片 8"/>
          <p:cNvPicPr>
            <a:picLocks noChangeAspect="1" noChangeArrowheads="1"/>
          </p:cNvPicPr>
          <p:nvPr/>
        </p:nvPicPr>
        <p:blipFill>
          <a:blip r:embed="rId15" cstate="print"/>
          <a:srcRect/>
          <a:stretch>
            <a:fillRect/>
          </a:stretch>
        </p:blipFill>
        <p:spPr bwMode="auto">
          <a:xfrm>
            <a:off x="0" y="0"/>
            <a:ext cx="9144000" cy="6858000"/>
          </a:xfrm>
          <a:prstGeom prst="rect">
            <a:avLst/>
          </a:prstGeom>
          <a:noFill/>
          <a:ln w="9525">
            <a:noFill/>
            <a:miter lim="800000"/>
            <a:headEnd/>
            <a:tailEnd/>
          </a:ln>
        </p:spPr>
      </p:pic>
      <p:sp>
        <p:nvSpPr>
          <p:cNvPr id="15363" name="标题占位符 1"/>
          <p:cNvSpPr>
            <a:spLocks noGrp="1" noChangeArrowheads="1"/>
          </p:cNvSpPr>
          <p:nvPr>
            <p:ph type="title" idx="4294967295"/>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sym typeface="Calibri" pitchFamily="34" charset="0"/>
              </a:rPr>
              <a:t>单击此处编辑母版标题样式</a:t>
            </a:r>
          </a:p>
        </p:txBody>
      </p:sp>
      <p:sp>
        <p:nvSpPr>
          <p:cNvPr id="15364" name="文本占位符 2"/>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sym typeface="Calibri" pitchFamily="34" charset="0"/>
              </a:rPr>
              <a:t>单击此处编辑母版文本样式</a:t>
            </a:r>
          </a:p>
          <a:p>
            <a:pPr lvl="1"/>
            <a:r>
              <a:rPr lang="zh-CN" altLang="en-US" smtClean="0">
                <a:sym typeface="Calibri" pitchFamily="34" charset="0"/>
              </a:rPr>
              <a:t>第二级</a:t>
            </a:r>
          </a:p>
          <a:p>
            <a:pPr lvl="2"/>
            <a:r>
              <a:rPr lang="zh-CN" altLang="en-US" smtClean="0">
                <a:sym typeface="Calibri" pitchFamily="34" charset="0"/>
              </a:rPr>
              <a:t>第三级</a:t>
            </a:r>
          </a:p>
          <a:p>
            <a:pPr lvl="3"/>
            <a:r>
              <a:rPr lang="zh-CN" altLang="en-US" smtClean="0">
                <a:sym typeface="Calibri" pitchFamily="34" charset="0"/>
              </a:rPr>
              <a:t>第四级</a:t>
            </a:r>
          </a:p>
          <a:p>
            <a:pPr lvl="4"/>
            <a:r>
              <a:rPr lang="zh-CN" altLang="en-US" smtClean="0">
                <a:sym typeface="Calibri" pitchFamily="34" charset="0"/>
              </a:rPr>
              <a:t>第五级</a:t>
            </a:r>
          </a:p>
        </p:txBody>
      </p:sp>
      <p:sp>
        <p:nvSpPr>
          <p:cNvPr id="1029" name="日期占位符 3"/>
          <p:cNvSpPr>
            <a:spLocks noGrp="1" noChangeArrowheads="1"/>
          </p:cNvSpPr>
          <p:nvPr>
            <p:ph type="dt" sz="half" idx="2"/>
          </p:nvPr>
        </p:nvSpPr>
        <p:spPr bwMode="auto">
          <a:xfrm>
            <a:off x="457200" y="6356350"/>
            <a:ext cx="21336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eaLnBrk="0" hangingPunct="0">
              <a:defRPr sz="1200">
                <a:solidFill>
                  <a:srgbClr val="898989"/>
                </a:solidFill>
                <a:latin typeface="Arial" pitchFamily="34" charset="0"/>
                <a:ea typeface="+mn-ea"/>
                <a:sym typeface="Arial" pitchFamily="34" charset="0"/>
              </a:defRPr>
            </a:lvl1pPr>
          </a:lstStyle>
          <a:p>
            <a:pPr>
              <a:defRPr/>
            </a:pPr>
            <a:fld id="{39130BC3-4293-47A4-B8A8-3727C6BD3515}" type="datetime1">
              <a:rPr lang="zh-CN" altLang="en-US"/>
              <a:pPr>
                <a:defRPr/>
              </a:pPr>
              <a:t>2014/9/27</a:t>
            </a:fld>
            <a:endParaRPr lang="zh-CN" altLang="en-US" sz="1800">
              <a:solidFill>
                <a:srgbClr val="000000"/>
              </a:solidFill>
            </a:endParaRPr>
          </a:p>
        </p:txBody>
      </p:sp>
      <p:sp>
        <p:nvSpPr>
          <p:cNvPr id="1030" name="页脚占位符 4"/>
          <p:cNvSpPr>
            <a:spLocks noGrp="1" noChangeArrowheads="1"/>
          </p:cNvSpPr>
          <p:nvPr>
            <p:ph type="ftr" sz="quarter" idx="3"/>
          </p:nvPr>
        </p:nvSpPr>
        <p:spPr bwMode="auto">
          <a:xfrm>
            <a:off x="3124200" y="6356350"/>
            <a:ext cx="28956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ctr" eaLnBrk="0" hangingPunct="0">
              <a:defRPr sz="1200">
                <a:solidFill>
                  <a:srgbClr val="898989"/>
                </a:solidFill>
                <a:latin typeface="Arial" pitchFamily="34" charset="0"/>
                <a:ea typeface="+mn-ea"/>
                <a:sym typeface="Arial" pitchFamily="34" charset="0"/>
              </a:defRPr>
            </a:lvl1pPr>
          </a:lstStyle>
          <a:p>
            <a:pPr>
              <a:defRPr/>
            </a:pPr>
            <a:endParaRPr lang="zh-CN" altLang="zh-CN"/>
          </a:p>
        </p:txBody>
      </p:sp>
      <p:sp>
        <p:nvSpPr>
          <p:cNvPr id="1031" name="灯片编号占位符 5"/>
          <p:cNvSpPr>
            <a:spLocks noGrp="1" noChangeArrowheads="1"/>
          </p:cNvSpPr>
          <p:nvPr>
            <p:ph type="sldNum" sz="quarter" idx="4"/>
          </p:nvPr>
        </p:nvSpPr>
        <p:spPr bwMode="auto">
          <a:xfrm>
            <a:off x="6553200" y="6356350"/>
            <a:ext cx="2133600" cy="365125"/>
          </a:xfrm>
          <a:prstGeom prst="rect">
            <a:avLst/>
          </a:prstGeom>
          <a:noFill/>
          <a:ln>
            <a:noFill/>
          </a:ln>
          <a:extLst/>
        </p:spPr>
        <p:txBody>
          <a:bodyPr vert="horz" wrap="square" lIns="91440" tIns="45720" rIns="91440" bIns="45720" numCol="1" anchor="ctr" anchorCtr="0" compatLnSpc="1">
            <a:prstTxWarp prst="textNoShape">
              <a:avLst/>
            </a:prstTxWarp>
          </a:bodyPr>
          <a:lstStyle>
            <a:lvl1pPr algn="r" eaLnBrk="0" hangingPunct="0">
              <a:defRPr sz="1200">
                <a:solidFill>
                  <a:srgbClr val="898989"/>
                </a:solidFill>
                <a:latin typeface="Arial" pitchFamily="34" charset="0"/>
                <a:ea typeface="+mn-ea"/>
                <a:sym typeface="Arial" pitchFamily="34" charset="0"/>
              </a:defRPr>
            </a:lvl1pPr>
          </a:lstStyle>
          <a:p>
            <a:pPr>
              <a:defRPr/>
            </a:pPr>
            <a:fld id="{161D5ED6-505B-4661-A86C-06313A9C7B98}" type="slidenum">
              <a:rPr lang="zh-CN" altLang="en-US"/>
              <a:pPr>
                <a:defRPr/>
              </a:pPr>
              <a:t>‹#›</a:t>
            </a:fld>
            <a:endParaRPr lang="zh-CN" altLang="en-US" sz="1800">
              <a:solidFill>
                <a:srgbClr val="000000"/>
              </a:solidFill>
            </a:endParaRPr>
          </a:p>
        </p:txBody>
      </p:sp>
      <p:sp>
        <p:nvSpPr>
          <p:cNvPr id="1032" name="TextBox 6"/>
          <p:cNvSpPr>
            <a:spLocks noChangeArrowheads="1"/>
          </p:cNvSpPr>
          <p:nvPr/>
        </p:nvSpPr>
        <p:spPr bwMode="auto">
          <a:xfrm>
            <a:off x="8786813" y="6596063"/>
            <a:ext cx="357187" cy="244475"/>
          </a:xfrm>
          <a:prstGeom prst="rect">
            <a:avLst/>
          </a:prstGeom>
          <a:noFill/>
          <a:ln>
            <a:noFill/>
          </a:ln>
          <a:extLst/>
        </p:spPr>
        <p:txBody>
          <a:bodyPr>
            <a:spAutoFit/>
          </a:bodyPr>
          <a:lstStyle/>
          <a:p>
            <a:pPr eaLnBrk="0" hangingPunct="0">
              <a:defRPr/>
            </a:pPr>
            <a:fld id="{1FA57848-3F65-4241-8C40-2040D27D57D1}" type="slidenum">
              <a:rPr lang="zh-CN" altLang="en-US" sz="1000">
                <a:solidFill>
                  <a:srgbClr val="000000"/>
                </a:solidFill>
                <a:latin typeface="Arial" pitchFamily="34" charset="0"/>
                <a:ea typeface="华文楷体" pitchFamily="2" charset="-122"/>
                <a:sym typeface="Arial" pitchFamily="34" charset="0"/>
              </a:rPr>
              <a:pPr eaLnBrk="0" hangingPunct="0">
                <a:defRPr/>
              </a:pPr>
              <a:t>‹#›</a:t>
            </a:fld>
            <a:endParaRPr lang="zh-CN" altLang="en-US">
              <a:solidFill>
                <a:srgbClr val="000000"/>
              </a:solidFill>
              <a:latin typeface="Arial" pitchFamily="34" charset="0"/>
              <a:ea typeface="+mn-ea"/>
            </a:endParaRPr>
          </a:p>
        </p:txBody>
      </p:sp>
    </p:spTree>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Lst>
  <p:hf sldNum="0" hdr="0" ftr="0"/>
  <p:txStyles>
    <p:title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p:titleStyle>
    <p:bodyStyle>
      <a:lvl1pPr marL="342900" indent="-342900" algn="l" defTabSz="0" rtl="0" eaLnBrk="0" fontAlgn="base" hangingPunct="0">
        <a:spcBef>
          <a:spcPct val="20000"/>
        </a:spcBef>
        <a:spcAft>
          <a:spcPct val="0"/>
        </a:spcAft>
        <a:buFont typeface="Arial" charset="0"/>
        <a:buChar char="•"/>
        <a:defRPr sz="3200">
          <a:solidFill>
            <a:schemeClr val="tx1"/>
          </a:solidFill>
          <a:latin typeface="+mn-lt"/>
          <a:ea typeface="+mn-ea"/>
          <a:cs typeface="+mn-cs"/>
          <a:sym typeface="Calibri" pitchFamily="34" charset="0"/>
        </a:defRPr>
      </a:lvl1pPr>
      <a:lvl2pPr marL="742950" indent="-285750" algn="l" defTabSz="0" rtl="0" eaLnBrk="0" fontAlgn="base" hangingPunct="0">
        <a:spcBef>
          <a:spcPct val="20000"/>
        </a:spcBef>
        <a:spcAft>
          <a:spcPct val="0"/>
        </a:spcAft>
        <a:buFont typeface="Arial" charset="0"/>
        <a:buChar char="–"/>
        <a:defRPr sz="2800">
          <a:solidFill>
            <a:schemeClr val="tx1"/>
          </a:solidFill>
          <a:latin typeface="+mn-lt"/>
          <a:ea typeface="+mn-ea"/>
          <a:sym typeface="Calibri" pitchFamily="34" charset="0"/>
        </a:defRPr>
      </a:lvl2pPr>
      <a:lvl3pPr marL="1143000" indent="-228600" algn="l" defTabSz="0" rtl="0" eaLnBrk="0" fontAlgn="base" hangingPunct="0">
        <a:spcBef>
          <a:spcPct val="20000"/>
        </a:spcBef>
        <a:spcAft>
          <a:spcPct val="0"/>
        </a:spcAft>
        <a:buFont typeface="Arial" charset="0"/>
        <a:buChar char="•"/>
        <a:defRPr sz="2400">
          <a:solidFill>
            <a:schemeClr val="tx1"/>
          </a:solidFill>
          <a:latin typeface="+mn-lt"/>
          <a:ea typeface="+mn-ea"/>
          <a:sym typeface="Calibri" pitchFamily="34" charset="0"/>
        </a:defRPr>
      </a:lvl3pPr>
      <a:lvl4pPr marL="1600200" indent="-228600" algn="l" defTabSz="0"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4pPr>
      <a:lvl5pPr marL="2057400" indent="-228600" algn="l" defTabSz="0" rtl="0" eaLnBrk="0" fontAlgn="base" hangingPunct="0">
        <a:spcBef>
          <a:spcPct val="20000"/>
        </a:spcBef>
        <a:spcAft>
          <a:spcPct val="0"/>
        </a:spcAft>
        <a:buFont typeface="Arial" charset="0"/>
        <a:buChar char="»"/>
        <a:defRPr sz="2000">
          <a:solidFill>
            <a:schemeClr val="tx1"/>
          </a:solidFill>
          <a:latin typeface="+mn-lt"/>
          <a:ea typeface="+mn-ea"/>
          <a:sym typeface="Calibri" pitchFamily="34" charset="0"/>
        </a:defRPr>
      </a:lvl5pPr>
      <a:lvl6pPr marL="2514600" indent="-228600" algn="l" defTabSz="0"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6pPr>
      <a:lvl7pPr marL="2971800" indent="-228600" algn="l" defTabSz="0"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7pPr>
      <a:lvl8pPr marL="3429000" indent="-228600" algn="l" defTabSz="0"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8pPr>
      <a:lvl9pPr marL="3886200" indent="-228600" algn="l" defTabSz="0" rtl="0" fontAlgn="base">
        <a:spcBef>
          <a:spcPct val="20000"/>
        </a:spcBef>
        <a:spcAft>
          <a:spcPct val="0"/>
        </a:spcAft>
        <a:buFont typeface="Arial" pitchFamily="34" charset="0"/>
        <a:buChar char="»"/>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www/" TargetMode="External"/><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gif"/></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arnetminer.org/" TargetMode="Externa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jpeg"/><Relationship Id="rId5" Type="http://schemas.openxmlformats.org/officeDocument/2006/relationships/image" Target="../media/image34.jpeg"/><Relationship Id="rId10" Type="http://schemas.openxmlformats.org/officeDocument/2006/relationships/image" Target="../media/image39.bmp"/><Relationship Id="rId4" Type="http://schemas.openxmlformats.org/officeDocument/2006/relationships/image" Target="../media/image33.png"/><Relationship Id="rId9" Type="http://schemas.openxmlformats.org/officeDocument/2006/relationships/image" Target="../media/image38.png"/></Relationships>
</file>

<file path=ppt/slides/_rels/slide1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3.gif"/><Relationship Id="rId3" Type="http://schemas.openxmlformats.org/officeDocument/2006/relationships/image" Target="../media/image40.png"/><Relationship Id="rId7" Type="http://schemas.openxmlformats.org/officeDocument/2006/relationships/image" Target="../media/image18.emf"/><Relationship Id="rId12" Type="http://schemas.openxmlformats.org/officeDocument/2006/relationships/image" Target="../media/image22.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2.bin"/><Relationship Id="rId11" Type="http://schemas.openxmlformats.org/officeDocument/2006/relationships/image" Target="../media/image15.png"/><Relationship Id="rId5" Type="http://schemas.openxmlformats.org/officeDocument/2006/relationships/hyperlink" Target="&#30005;&#23376;&#20070;(CHM)&#26408;&#39532;&#20063;&#30127;&#29378;%20-%20&#27815;&#28023;&#30340;&#26085;&#24535;%20-%20&#32593;&#26131;&#21338;&#23458;.htm" TargetMode="External"/><Relationship Id="rId15" Type="http://schemas.openxmlformats.org/officeDocument/2006/relationships/image" Target="../media/image19.png"/><Relationship Id="rId10" Type="http://schemas.openxmlformats.org/officeDocument/2006/relationships/image" Target="../media/image14.png"/><Relationship Id="rId4" Type="http://schemas.openxmlformats.org/officeDocument/2006/relationships/image" Target="../media/image41.jpg"/><Relationship Id="rId9" Type="http://schemas.openxmlformats.org/officeDocument/2006/relationships/image" Target="../media/image11.png"/><Relationship Id="rId14" Type="http://schemas.openxmlformats.org/officeDocument/2006/relationships/image" Target="../media/image39.bmp"/></Relationships>
</file>

<file path=ppt/slides/_rels/slide1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0.png"/><Relationship Id="rId7"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19.xml.rels><?xml version="1.0" encoding="UTF-8" standalone="yes"?>
<Relationships xmlns="http://schemas.openxmlformats.org/package/2006/relationships"><Relationship Id="rId8" Type="http://schemas.openxmlformats.org/officeDocument/2006/relationships/image" Target="../media/image18.emf"/><Relationship Id="rId13" Type="http://schemas.openxmlformats.org/officeDocument/2006/relationships/image" Target="../media/image22.png"/><Relationship Id="rId18" Type="http://schemas.openxmlformats.org/officeDocument/2006/relationships/image" Target="../media/image52.png"/><Relationship Id="rId3" Type="http://schemas.openxmlformats.org/officeDocument/2006/relationships/image" Target="../media/image40.png"/><Relationship Id="rId21" Type="http://schemas.openxmlformats.org/officeDocument/2006/relationships/image" Target="../media/image19.png"/><Relationship Id="rId7" Type="http://schemas.openxmlformats.org/officeDocument/2006/relationships/oleObject" Target="../embeddings/oleObject3.bin"/><Relationship Id="rId12" Type="http://schemas.openxmlformats.org/officeDocument/2006/relationships/image" Target="../media/image15.png"/><Relationship Id="rId17" Type="http://schemas.openxmlformats.org/officeDocument/2006/relationships/image" Target="../media/image44.png"/><Relationship Id="rId2" Type="http://schemas.openxmlformats.org/officeDocument/2006/relationships/slideLayout" Target="../slideLayouts/slideLayout7.xml"/><Relationship Id="rId16" Type="http://schemas.openxmlformats.org/officeDocument/2006/relationships/image" Target="../media/image43.png"/><Relationship Id="rId20" Type="http://schemas.openxmlformats.org/officeDocument/2006/relationships/image" Target="../media/image60.png"/><Relationship Id="rId1" Type="http://schemas.openxmlformats.org/officeDocument/2006/relationships/vmlDrawing" Target="../drawings/vmlDrawing3.vml"/><Relationship Id="rId6" Type="http://schemas.openxmlformats.org/officeDocument/2006/relationships/hyperlink" Target="&#30005;&#23376;&#20070;(CHM)&#26408;&#39532;&#20063;&#30127;&#29378;%20-%20&#27815;&#28023;&#30340;&#26085;&#24535;%20-%20&#32593;&#26131;&#21338;&#23458;.htm" TargetMode="External"/><Relationship Id="rId11" Type="http://schemas.openxmlformats.org/officeDocument/2006/relationships/image" Target="../media/image14.png"/><Relationship Id="rId5" Type="http://schemas.openxmlformats.org/officeDocument/2006/relationships/image" Target="../media/image65.jpg"/><Relationship Id="rId15" Type="http://schemas.openxmlformats.org/officeDocument/2006/relationships/image" Target="../media/image39.bmp"/><Relationship Id="rId10" Type="http://schemas.openxmlformats.org/officeDocument/2006/relationships/image" Target="../media/image11.png"/><Relationship Id="rId19" Type="http://schemas.openxmlformats.org/officeDocument/2006/relationships/image" Target="../media/image54.png"/><Relationship Id="rId4" Type="http://schemas.openxmlformats.org/officeDocument/2006/relationships/image" Target="../media/image41.jpg"/><Relationship Id="rId9" Type="http://schemas.openxmlformats.org/officeDocument/2006/relationships/image" Target="../media/image9.png"/><Relationship Id="rId14" Type="http://schemas.openxmlformats.org/officeDocument/2006/relationships/image" Target="../media/image23.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7.jp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5.png"/><Relationship Id="rId18" Type="http://schemas.openxmlformats.org/officeDocument/2006/relationships/image" Target="../media/image72.png"/><Relationship Id="rId3" Type="http://schemas.openxmlformats.org/officeDocument/2006/relationships/image" Target="../media/image40.png"/><Relationship Id="rId21" Type="http://schemas.openxmlformats.org/officeDocument/2006/relationships/image" Target="../media/image52.png"/><Relationship Id="rId7" Type="http://schemas.openxmlformats.org/officeDocument/2006/relationships/hyperlink" Target="&#30005;&#23376;&#20070;(CHM)&#26408;&#39532;&#20063;&#30127;&#29378;%20-%20&#27815;&#28023;&#30340;&#26085;&#24535;%20-%20&#32593;&#26131;&#21338;&#23458;.htm" TargetMode="External"/><Relationship Id="rId12" Type="http://schemas.openxmlformats.org/officeDocument/2006/relationships/image" Target="../media/image14.png"/><Relationship Id="rId17" Type="http://schemas.openxmlformats.org/officeDocument/2006/relationships/image" Target="../media/image67.jpg"/><Relationship Id="rId2" Type="http://schemas.openxmlformats.org/officeDocument/2006/relationships/slideLayout" Target="../slideLayouts/slideLayout7.xml"/><Relationship Id="rId16" Type="http://schemas.openxmlformats.org/officeDocument/2006/relationships/image" Target="../media/image39.bmp"/><Relationship Id="rId20" Type="http://schemas.openxmlformats.org/officeDocument/2006/relationships/image" Target="../media/image44.png"/><Relationship Id="rId1" Type="http://schemas.openxmlformats.org/officeDocument/2006/relationships/vmlDrawing" Target="../drawings/vmlDrawing4.vml"/><Relationship Id="rId6" Type="http://schemas.openxmlformats.org/officeDocument/2006/relationships/image" Target="../media/image65.jpg"/><Relationship Id="rId11" Type="http://schemas.openxmlformats.org/officeDocument/2006/relationships/image" Target="../media/image11.png"/><Relationship Id="rId24" Type="http://schemas.openxmlformats.org/officeDocument/2006/relationships/image" Target="../media/image19.png"/><Relationship Id="rId5" Type="http://schemas.openxmlformats.org/officeDocument/2006/relationships/image" Target="../media/image71.jpg"/><Relationship Id="rId15" Type="http://schemas.openxmlformats.org/officeDocument/2006/relationships/image" Target="../media/image23.gif"/><Relationship Id="rId23" Type="http://schemas.openxmlformats.org/officeDocument/2006/relationships/image" Target="../media/image60.png"/><Relationship Id="rId10" Type="http://schemas.openxmlformats.org/officeDocument/2006/relationships/image" Target="../media/image9.png"/><Relationship Id="rId19" Type="http://schemas.openxmlformats.org/officeDocument/2006/relationships/image" Target="../media/image43.png"/><Relationship Id="rId4" Type="http://schemas.openxmlformats.org/officeDocument/2006/relationships/image" Target="../media/image41.jpg"/><Relationship Id="rId9" Type="http://schemas.openxmlformats.org/officeDocument/2006/relationships/image" Target="../media/image18.emf"/><Relationship Id="rId14" Type="http://schemas.openxmlformats.org/officeDocument/2006/relationships/image" Target="../media/image22.png"/><Relationship Id="rId22"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3.png"/><Relationship Id="rId3" Type="http://schemas.openxmlformats.org/officeDocument/2006/relationships/image" Target="../media/image73.png"/><Relationship Id="rId7" Type="http://schemas.openxmlformats.org/officeDocument/2006/relationships/image" Target="../media/image15.png"/><Relationship Id="rId12" Type="http://schemas.openxmlformats.org/officeDocument/2006/relationships/image" Target="../media/image72.png"/><Relationship Id="rId17" Type="http://schemas.openxmlformats.org/officeDocument/2006/relationships/image" Target="../media/image60.png"/><Relationship Id="rId2" Type="http://schemas.openxmlformats.org/officeDocument/2006/relationships/image" Target="../media/image40.png"/><Relationship Id="rId16" Type="http://schemas.openxmlformats.org/officeDocument/2006/relationships/image" Target="../media/image54.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67.jpg"/><Relationship Id="rId5" Type="http://schemas.openxmlformats.org/officeDocument/2006/relationships/image" Target="../media/image11.png"/><Relationship Id="rId15" Type="http://schemas.openxmlformats.org/officeDocument/2006/relationships/image" Target="../media/image52.png"/><Relationship Id="rId10" Type="http://schemas.openxmlformats.org/officeDocument/2006/relationships/image" Target="../media/image39.bmp"/><Relationship Id="rId4" Type="http://schemas.openxmlformats.org/officeDocument/2006/relationships/image" Target="../media/image9.png"/><Relationship Id="rId9" Type="http://schemas.openxmlformats.org/officeDocument/2006/relationships/image" Target="../media/image23.gif"/><Relationship Id="rId14"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9.png"/><Relationship Id="rId18" Type="http://schemas.openxmlformats.org/officeDocument/2006/relationships/image" Target="../media/image41.jpg"/><Relationship Id="rId3" Type="http://schemas.openxmlformats.org/officeDocument/2006/relationships/image" Target="../media/image65.jpg"/><Relationship Id="rId21" Type="http://schemas.openxmlformats.org/officeDocument/2006/relationships/image" Target="../media/image39.bmp"/><Relationship Id="rId7" Type="http://schemas.openxmlformats.org/officeDocument/2006/relationships/image" Target="../media/image54.png"/><Relationship Id="rId12" Type="http://schemas.openxmlformats.org/officeDocument/2006/relationships/image" Target="../media/image73.png"/><Relationship Id="rId17" Type="http://schemas.openxmlformats.org/officeDocument/2006/relationships/image" Target="../media/image40.png"/><Relationship Id="rId2" Type="http://schemas.openxmlformats.org/officeDocument/2006/relationships/slideLayout" Target="../slideLayouts/slideLayout7.xml"/><Relationship Id="rId16" Type="http://schemas.openxmlformats.org/officeDocument/2006/relationships/image" Target="../media/image15.png"/><Relationship Id="rId20" Type="http://schemas.openxmlformats.org/officeDocument/2006/relationships/image" Target="../media/image23.gif"/><Relationship Id="rId1" Type="http://schemas.openxmlformats.org/officeDocument/2006/relationships/vmlDrawing" Target="../drawings/vmlDrawing5.vml"/><Relationship Id="rId6" Type="http://schemas.openxmlformats.org/officeDocument/2006/relationships/image" Target="../media/image52.png"/><Relationship Id="rId11" Type="http://schemas.openxmlformats.org/officeDocument/2006/relationships/image" Target="../media/image18.emf"/><Relationship Id="rId24" Type="http://schemas.openxmlformats.org/officeDocument/2006/relationships/image" Target="../media/image72.png"/><Relationship Id="rId5" Type="http://schemas.openxmlformats.org/officeDocument/2006/relationships/image" Target="../media/image44.png"/><Relationship Id="rId15" Type="http://schemas.openxmlformats.org/officeDocument/2006/relationships/image" Target="../media/image14.png"/><Relationship Id="rId23" Type="http://schemas.openxmlformats.org/officeDocument/2006/relationships/image" Target="../media/image67.jpg"/><Relationship Id="rId10" Type="http://schemas.openxmlformats.org/officeDocument/2006/relationships/oleObject" Target="../embeddings/oleObject5.bin"/><Relationship Id="rId19" Type="http://schemas.openxmlformats.org/officeDocument/2006/relationships/image" Target="../media/image22.png"/><Relationship Id="rId4" Type="http://schemas.openxmlformats.org/officeDocument/2006/relationships/image" Target="../media/image43.png"/><Relationship Id="rId9" Type="http://schemas.openxmlformats.org/officeDocument/2006/relationships/hyperlink" Target="&#30005;&#23376;&#20070;(CHM)&#26408;&#39532;&#20063;&#30127;&#29378;%20-%20&#27815;&#28023;&#30340;&#26085;&#24535;%20-%20&#32593;&#26131;&#21338;&#23458;.htm" TargetMode="External"/><Relationship Id="rId14" Type="http://schemas.openxmlformats.org/officeDocument/2006/relationships/image" Target="../media/image11.png"/><Relationship Id="rId22" Type="http://schemas.openxmlformats.org/officeDocument/2006/relationships/image" Target="../media/image71.jpg"/></Relationships>
</file>

<file path=ppt/slides/_rels/slide25.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7.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9.png"/><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86.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2.jpeg"/><Relationship Id="rId5" Type="http://schemas.microsoft.com/office/2007/relationships/hdphoto" Target="../media/hdphoto2.wdp"/><Relationship Id="rId10" Type="http://schemas.openxmlformats.org/officeDocument/2006/relationships/image" Target="../media/image91.jpeg"/><Relationship Id="rId4" Type="http://schemas.openxmlformats.org/officeDocument/2006/relationships/image" Target="../media/image87.png"/><Relationship Id="rId9" Type="http://schemas.openxmlformats.org/officeDocument/2006/relationships/image" Target="../media/image90.jpeg"/></Relationships>
</file>

<file path=ppt/slides/_rels/slide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7.jpeg"/><Relationship Id="rId7" Type="http://schemas.openxmlformats.org/officeDocument/2006/relationships/image" Target="../media/image101.png"/><Relationship Id="rId2" Type="http://schemas.openxmlformats.org/officeDocument/2006/relationships/image" Target="../media/image96.jpe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jpeg"/><Relationship Id="rId4" Type="http://schemas.openxmlformats.org/officeDocument/2006/relationships/image" Target="../media/image98.jpeg"/></Relationships>
</file>

<file path=ppt/slides/_rels/slide3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twitinfo.csail.mit.edu/"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4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emf"/><Relationship Id="rId1" Type="http://schemas.openxmlformats.org/officeDocument/2006/relationships/slideLayout" Target="../slideLayouts/slideLayout2.xml"/><Relationship Id="rId4" Type="http://schemas.openxmlformats.org/officeDocument/2006/relationships/image" Target="../media/image119.emf"/></Relationships>
</file>

<file path=ppt/slides/_rels/slide44.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1.png"/><Relationship Id="rId7" Type="http://schemas.openxmlformats.org/officeDocument/2006/relationships/image" Target="../media/image123.png"/><Relationship Id="rId2" Type="http://schemas.openxmlformats.org/officeDocument/2006/relationships/image" Target="../media/image120.png"/><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122.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4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4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34.gi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35.gi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data.weibo.com/index/hotword"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diagramLayout" Target="../diagrams/layout2.xml"/><Relationship Id="rId7" Type="http://schemas.openxmlformats.org/officeDocument/2006/relationships/image" Target="../media/image136.jpeg"/><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10" Type="http://schemas.openxmlformats.org/officeDocument/2006/relationships/image" Target="../media/image139.png"/><Relationship Id="rId4" Type="http://schemas.openxmlformats.org/officeDocument/2006/relationships/diagramQuickStyle" Target="../diagrams/quickStyle2.xml"/><Relationship Id="rId9" Type="http://schemas.openxmlformats.org/officeDocument/2006/relationships/image" Target="../media/image138.png"/></Relationships>
</file>

<file path=ppt/slides/_rels/slide51.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diagramLayout" Target="../diagrams/layout3.xml"/><Relationship Id="rId7" Type="http://schemas.openxmlformats.org/officeDocument/2006/relationships/image" Target="../media/image140.png"/><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11" Type="http://schemas.openxmlformats.org/officeDocument/2006/relationships/image" Target="../media/image144.png"/><Relationship Id="rId5" Type="http://schemas.openxmlformats.org/officeDocument/2006/relationships/diagramColors" Target="../diagrams/colors3.xml"/><Relationship Id="rId10" Type="http://schemas.openxmlformats.org/officeDocument/2006/relationships/image" Target="../media/image143.png"/><Relationship Id="rId4" Type="http://schemas.openxmlformats.org/officeDocument/2006/relationships/diagramQuickStyle" Target="../diagrams/quickStyle3.xml"/><Relationship Id="rId9" Type="http://schemas.openxmlformats.org/officeDocument/2006/relationships/image" Target="../media/image142.png"/></Relationships>
</file>

<file path=ppt/slides/_rels/slide52.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diagramLayout" Target="../diagrams/layout4.xml"/><Relationship Id="rId7" Type="http://schemas.openxmlformats.org/officeDocument/2006/relationships/image" Target="../media/image145.png"/><Relationship Id="rId2" Type="http://schemas.openxmlformats.org/officeDocument/2006/relationships/diagramData" Target="../diagrams/data4.xml"/><Relationship Id="rId1" Type="http://schemas.openxmlformats.org/officeDocument/2006/relationships/slideLayout" Target="../slideLayouts/slideLayout7.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image" Target="../media/image148.png"/><Relationship Id="rId4" Type="http://schemas.openxmlformats.org/officeDocument/2006/relationships/diagramQuickStyle" Target="../diagrams/quickStyle4.xml"/><Relationship Id="rId9" Type="http://schemas.openxmlformats.org/officeDocument/2006/relationships/image" Target="../media/image1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diagramData" Target="../diagrams/data5.xml"/><Relationship Id="rId13" Type="http://schemas.openxmlformats.org/officeDocument/2006/relationships/image" Target="../media/image154.png"/><Relationship Id="rId3" Type="http://schemas.openxmlformats.org/officeDocument/2006/relationships/image" Target="../media/image149.png"/><Relationship Id="rId7" Type="http://schemas.openxmlformats.org/officeDocument/2006/relationships/image" Target="../media/image153.png"/><Relationship Id="rId12" Type="http://schemas.microsoft.com/office/2007/relationships/diagramDrawing" Target="../diagrams/drawing5.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52.png"/><Relationship Id="rId11" Type="http://schemas.openxmlformats.org/officeDocument/2006/relationships/diagramColors" Target="../diagrams/colors5.xml"/><Relationship Id="rId5" Type="http://schemas.openxmlformats.org/officeDocument/2006/relationships/image" Target="../media/image151.png"/><Relationship Id="rId10" Type="http://schemas.openxmlformats.org/officeDocument/2006/relationships/diagramQuickStyle" Target="../diagrams/quickStyle5.xml"/><Relationship Id="rId4" Type="http://schemas.openxmlformats.org/officeDocument/2006/relationships/image" Target="../media/image150.png"/><Relationship Id="rId9"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155.png"/><Relationship Id="rId3" Type="http://schemas.openxmlformats.org/officeDocument/2006/relationships/image" Target="../media/image149.png"/><Relationship Id="rId7" Type="http://schemas.openxmlformats.org/officeDocument/2006/relationships/image" Target="../media/image153.png"/><Relationship Id="rId12" Type="http://schemas.microsoft.com/office/2007/relationships/diagramDrawing" Target="../diagrams/drawing6.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2.png"/><Relationship Id="rId11" Type="http://schemas.openxmlformats.org/officeDocument/2006/relationships/diagramColors" Target="../diagrams/colors6.xml"/><Relationship Id="rId5" Type="http://schemas.openxmlformats.org/officeDocument/2006/relationships/image" Target="../media/image151.png"/><Relationship Id="rId10" Type="http://schemas.openxmlformats.org/officeDocument/2006/relationships/diagramQuickStyle" Target="../diagrams/quickStyle6.xml"/><Relationship Id="rId4" Type="http://schemas.openxmlformats.org/officeDocument/2006/relationships/image" Target="../media/image150.png"/><Relationship Id="rId9" Type="http://schemas.openxmlformats.org/officeDocument/2006/relationships/diagramLayout" Target="../diagrams/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58.jpeg"/><Relationship Id="rId4" Type="http://schemas.openxmlformats.org/officeDocument/2006/relationships/image" Target="../media/image157.jpeg"/></Relationships>
</file>

<file path=ppt/slides/_rels/slide57.xml.rels><?xml version="1.0" encoding="UTF-8" standalone="yes"?>
<Relationships xmlns="http://schemas.openxmlformats.org/package/2006/relationships"><Relationship Id="rId8" Type="http://schemas.openxmlformats.org/officeDocument/2006/relationships/image" Target="../media/image162.jpeg"/><Relationship Id="rId3" Type="http://schemas.openxmlformats.org/officeDocument/2006/relationships/hyperlink" Target="http://www.bupt.edu.cn/upload/file/201008/3.JPG" TargetMode="External"/><Relationship Id="rId7" Type="http://schemas.openxmlformats.org/officeDocument/2006/relationships/hyperlink" Target="http://www.bupt.edu.cn/upload/file/201008/6(1).JPG" TargetMode="External"/><Relationship Id="rId2" Type="http://schemas.openxmlformats.org/officeDocument/2006/relationships/image" Target="../media/image159.jpeg"/><Relationship Id="rId1" Type="http://schemas.openxmlformats.org/officeDocument/2006/relationships/slideLayout" Target="../slideLayouts/slideLayout2.xml"/><Relationship Id="rId6" Type="http://schemas.openxmlformats.org/officeDocument/2006/relationships/image" Target="../media/image161.jpeg"/><Relationship Id="rId5" Type="http://schemas.openxmlformats.org/officeDocument/2006/relationships/hyperlink" Target="http://www.bupt.edu.cn/upload/image/201008/12.jpg" TargetMode="External"/><Relationship Id="rId10" Type="http://schemas.openxmlformats.org/officeDocument/2006/relationships/image" Target="../media/image163.jpeg"/><Relationship Id="rId4" Type="http://schemas.openxmlformats.org/officeDocument/2006/relationships/image" Target="../media/image160.jpeg"/><Relationship Id="rId9" Type="http://schemas.openxmlformats.org/officeDocument/2006/relationships/hyperlink" Target="http://www.bupt.edu.cn/upload/file/201008/10.JP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30005;&#23376;&#20070;(CHM)&#26408;&#39532;&#20063;&#30127;&#29378;%20-%20&#27815;&#28023;&#30340;&#26085;&#24535;%20-%20&#32593;&#26131;&#21338;&#23458;.htm" TargetMode="External"/><Relationship Id="rId7" Type="http://schemas.openxmlformats.org/officeDocument/2006/relationships/image" Target="../media/image11.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18.emf"/><Relationship Id="rId10" Type="http://schemas.openxmlformats.org/officeDocument/2006/relationships/image" Target="../media/image19.png"/><Relationship Id="rId4" Type="http://schemas.openxmlformats.org/officeDocument/2006/relationships/oleObject" Target="../embeddings/oleObject1.bin"/><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hyperlink" Target="http://renlifang.msra.cn/" TargetMode="Externa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12" y="1742951"/>
            <a:ext cx="9144000" cy="1686049"/>
          </a:xfrm>
          <a:solidFill>
            <a:srgbClr val="EDF6F9"/>
          </a:solidFill>
          <a:ln w="28575"/>
          <a:extLst/>
        </p:spPr>
        <p:txBody>
          <a:bodyPr/>
          <a:lstStyle/>
          <a:p>
            <a:pPr eaLnBrk="1" hangingPunct="1">
              <a:lnSpc>
                <a:spcPct val="120000"/>
              </a:lnSpc>
              <a:defRPr/>
            </a:pPr>
            <a:r>
              <a:rPr lang="zh-CN" altLang="en-US" b="1" kern="1200" dirty="0" smtClean="0">
                <a:ln w="22225">
                  <a:solidFill>
                    <a:schemeClr val="accent2"/>
                  </a:solidFill>
                  <a:prstDash val="solid"/>
                </a:ln>
                <a:solidFill>
                  <a:srgbClr val="AA0000"/>
                </a:solidFill>
                <a:latin typeface="微软雅黑" panose="020B0503020204020204" pitchFamily="34" charset="-122"/>
                <a:ea typeface="微软雅黑" panose="020B0503020204020204" pitchFamily="34" charset="-122"/>
              </a:rPr>
              <a:t>网络空间智慧搜索技术探索</a:t>
            </a:r>
            <a:endParaRPr lang="zh-CN" altLang="en-US" b="1" dirty="0">
              <a:ln w="22225">
                <a:solidFill>
                  <a:schemeClr val="accent2"/>
                </a:solidFill>
                <a:prstDash val="solid"/>
              </a:ln>
              <a:solidFill>
                <a:srgbClr val="AA0000"/>
              </a:solidFill>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a:xfrm>
            <a:off x="1227138" y="3933825"/>
            <a:ext cx="6873875" cy="2519363"/>
          </a:xfrm>
        </p:spPr>
        <p:txBody>
          <a:bodyPr/>
          <a:lstStyle/>
          <a:p>
            <a:pPr eaLnBrk="1" hangingPunct="1">
              <a:buFont typeface="Arial" pitchFamily="34" charset="0"/>
              <a:buNone/>
              <a:defRPr/>
            </a:pPr>
            <a:r>
              <a:rPr lang="zh-CN" altLang="en-US" b="1" dirty="0">
                <a:solidFill>
                  <a:srgbClr val="0070C0"/>
                </a:solidFill>
              </a:rPr>
              <a:t>方滨</a:t>
            </a:r>
            <a:r>
              <a:rPr lang="zh-CN" altLang="en-US" b="1" dirty="0" smtClean="0">
                <a:solidFill>
                  <a:srgbClr val="0070C0"/>
                </a:solidFill>
              </a:rPr>
              <a:t>兴</a:t>
            </a:r>
            <a:endParaRPr lang="en-US" altLang="zh-CN" b="1" dirty="0" smtClean="0">
              <a:solidFill>
                <a:srgbClr val="0070C0"/>
              </a:solidFill>
            </a:endParaRPr>
          </a:p>
          <a:p>
            <a:pPr eaLnBrk="1" hangingPunct="1">
              <a:buFont typeface="Arial" pitchFamily="34" charset="0"/>
              <a:buNone/>
              <a:defRPr/>
            </a:pPr>
            <a:r>
              <a:rPr lang="zh-CN" altLang="en-US" b="1" dirty="0" smtClean="0">
                <a:solidFill>
                  <a:srgbClr val="0070C0"/>
                </a:solidFill>
              </a:rPr>
              <a:t> </a:t>
            </a:r>
            <a:r>
              <a:rPr lang="en-US" altLang="zh-CN" sz="2200" dirty="0" smtClean="0">
                <a:solidFill>
                  <a:schemeClr val="tx1">
                    <a:lumMod val="50000"/>
                    <a:lumOff val="50000"/>
                  </a:schemeClr>
                </a:solidFill>
                <a:latin typeface="华文中宋" pitchFamily="2" charset="-122"/>
                <a:ea typeface="华文中宋" pitchFamily="2" charset="-122"/>
              </a:rPr>
              <a:t>weibo.com/</a:t>
            </a:r>
            <a:r>
              <a:rPr lang="en-US" altLang="zh-CN" sz="2200" dirty="0" err="1" smtClean="0">
                <a:solidFill>
                  <a:schemeClr val="tx1">
                    <a:lumMod val="50000"/>
                    <a:lumOff val="50000"/>
                  </a:schemeClr>
                </a:solidFill>
                <a:latin typeface="华文中宋" pitchFamily="2" charset="-122"/>
                <a:ea typeface="华文中宋" pitchFamily="2" charset="-122"/>
              </a:rPr>
              <a:t>fangbxbupt</a:t>
            </a:r>
            <a:r>
              <a:rPr lang="en-US" altLang="zh-CN" sz="2200" dirty="0" smtClean="0">
                <a:solidFill>
                  <a:schemeClr val="tx1">
                    <a:lumMod val="50000"/>
                    <a:lumOff val="50000"/>
                  </a:schemeClr>
                </a:solidFill>
                <a:latin typeface="华文中宋" pitchFamily="2" charset="-122"/>
                <a:ea typeface="华文中宋" pitchFamily="2" charset="-122"/>
              </a:rPr>
              <a:t> @</a:t>
            </a:r>
            <a:r>
              <a:rPr lang="zh-CN" altLang="en-US" sz="2200" dirty="0" smtClean="0">
                <a:solidFill>
                  <a:schemeClr val="tx1">
                    <a:lumMod val="50000"/>
                    <a:lumOff val="50000"/>
                  </a:schemeClr>
                </a:solidFill>
                <a:latin typeface="华文中宋" pitchFamily="2" charset="-122"/>
                <a:ea typeface="华文中宋" pitchFamily="2" charset="-122"/>
              </a:rPr>
              <a:t>方滨兴</a:t>
            </a:r>
            <a:endParaRPr lang="en-US" altLang="zh-CN" sz="2200" dirty="0" smtClean="0">
              <a:solidFill>
                <a:schemeClr val="tx1">
                  <a:lumMod val="50000"/>
                  <a:lumOff val="50000"/>
                </a:schemeClr>
              </a:solidFill>
              <a:latin typeface="华文中宋" pitchFamily="2" charset="-122"/>
              <a:ea typeface="华文中宋" pitchFamily="2" charset="-122"/>
            </a:endParaRPr>
          </a:p>
          <a:p>
            <a:pPr eaLnBrk="1" hangingPunct="1">
              <a:lnSpc>
                <a:spcPct val="150000"/>
              </a:lnSpc>
              <a:spcBef>
                <a:spcPts val="0"/>
              </a:spcBef>
              <a:buFont typeface="Arial" pitchFamily="34" charset="0"/>
              <a:buNone/>
              <a:defRPr/>
            </a:pPr>
            <a:r>
              <a:rPr lang="en-US" altLang="zh-CN" sz="2200" dirty="0" smtClean="0">
                <a:solidFill>
                  <a:schemeClr val="tx1">
                    <a:lumMod val="50000"/>
                    <a:lumOff val="50000"/>
                  </a:schemeClr>
                </a:solidFill>
                <a:latin typeface="华文中宋" pitchFamily="2" charset="-122"/>
                <a:ea typeface="华文中宋" pitchFamily="2" charset="-122"/>
              </a:rPr>
              <a:t>2014</a:t>
            </a:r>
            <a:r>
              <a:rPr lang="zh-CN" altLang="en-US" sz="2200" dirty="0" smtClean="0">
                <a:solidFill>
                  <a:schemeClr val="tx1">
                    <a:lumMod val="50000"/>
                    <a:lumOff val="50000"/>
                  </a:schemeClr>
                </a:solidFill>
                <a:latin typeface="华文中宋" pitchFamily="2" charset="-122"/>
                <a:ea typeface="华文中宋" pitchFamily="2" charset="-122"/>
              </a:rPr>
              <a:t>年</a:t>
            </a:r>
            <a:r>
              <a:rPr lang="en-US" altLang="zh-CN" sz="2200" dirty="0">
                <a:solidFill>
                  <a:schemeClr val="tx1">
                    <a:lumMod val="50000"/>
                    <a:lumOff val="50000"/>
                  </a:schemeClr>
                </a:solidFill>
                <a:latin typeface="华文中宋" pitchFamily="2" charset="-122"/>
                <a:ea typeface="华文中宋" pitchFamily="2" charset="-122"/>
              </a:rPr>
              <a:t>9</a:t>
            </a:r>
            <a:r>
              <a:rPr lang="zh-CN" altLang="en-US" sz="2200" dirty="0" smtClean="0">
                <a:solidFill>
                  <a:schemeClr val="tx1">
                    <a:lumMod val="50000"/>
                    <a:lumOff val="50000"/>
                  </a:schemeClr>
                </a:solidFill>
                <a:latin typeface="华文中宋" pitchFamily="2" charset="-122"/>
                <a:ea typeface="华文中宋" pitchFamily="2" charset="-122"/>
              </a:rPr>
              <a:t>月</a:t>
            </a:r>
            <a:r>
              <a:rPr lang="en-US" altLang="zh-CN" sz="2200" dirty="0">
                <a:solidFill>
                  <a:schemeClr val="tx1">
                    <a:lumMod val="50000"/>
                    <a:lumOff val="50000"/>
                  </a:schemeClr>
                </a:solidFill>
                <a:latin typeface="华文中宋" pitchFamily="2" charset="-122"/>
                <a:ea typeface="华文中宋" pitchFamily="2" charset="-122"/>
              </a:rPr>
              <a:t>5</a:t>
            </a:r>
            <a:r>
              <a:rPr lang="zh-CN" altLang="en-US" sz="2200" dirty="0" smtClean="0">
                <a:solidFill>
                  <a:schemeClr val="tx1">
                    <a:lumMod val="50000"/>
                    <a:lumOff val="50000"/>
                  </a:schemeClr>
                </a:solidFill>
                <a:latin typeface="华文中宋" pitchFamily="2" charset="-122"/>
                <a:ea typeface="华文中宋" pitchFamily="2" charset="-122"/>
              </a:rPr>
              <a:t>日 </a:t>
            </a:r>
            <a:endParaRPr lang="zh-CN" altLang="en-US" sz="2200" dirty="0">
              <a:solidFill>
                <a:schemeClr val="tx1">
                  <a:lumMod val="50000"/>
                  <a:lumOff val="50000"/>
                </a:schemeClr>
              </a:solidFill>
              <a:latin typeface="华文中宋" pitchFamily="2" charset="-122"/>
              <a:ea typeface="华文中宋" pitchFamily="2" charset="-122"/>
            </a:endParaRPr>
          </a:p>
        </p:txBody>
      </p:sp>
      <p:sp>
        <p:nvSpPr>
          <p:cNvPr id="29699" name="AutoShape 5" descr="data:image/jpeg;base64,/9j/4AAQSkZJRgABAQAAAQABAAD/2wCEAAkGBhQSERQUExQVFRUWGBwXFxcYGBgfGxcdHRoYHBgXGB4YHCYeGx0lIB4cHy8hIycqLSwtGCAxNTAqNyYrLSkBCQoKBQUFDQUFDSkYEhgpKSkpKSkpKSkpKSkpKSkpKSkpKSkpKSkpKSkpKSkpKSkpKSkpKSkpKSkpKSkpKSkpKf/AABEIAOEA4QMBIgACEQEDEQH/xAAcAAACAgMBAQAAAAAAAAAAAAAABwUGAQQIAwL/xABSEAACAQIEAwUDBwgFCQYHAQABAgMEEQAFEiEGBzETIkFRYRRxgQgjMkJSkaEVM2JygpKisRckQ2OyFjRUg5PBwtHSU3Ojs+HwGERkdKTD8SX/xAAUAQEAAAAAAAAAAAAAAAAAAAAA/8QAFBEBAAAAAAAAAAAAAAAAAAAAAP/aAAwDAQACEQMRAD8AdNROQdv/AO48fbG9PuxvYMBre0Na4F8C1LfZ2xs4MBr+0N9k49IpCfC2PTBgDBj5kkCgliAALkk2AA6knwGFbxjz7pqcmOiX2qXpquRED6Ebyfs7fpYBpu4AJJsBuSfDFI4h5yZbSXUzds4+pANfw1XCD97C5j4QzzOyHrJTTU53CPdRb9GFbE+97e/F54c5F5dTWMqNVOPGU934Itlt6NqwFSquf1XUNoy+h1Hw1B5W9+mIC33nHl2XFNZ1LU6n1iit93zmHfTUkcKaY0SNF8FUKo+AsBhcZlz0g7doqOB6sJHJI8gJRQI0Zza6EkbWLGw32vgKz/QvnE3+cZiPjNO5/EAfjjP/AMNsjfTrxf8A7lj/ADkGIviHnNX1Cs0DinAMehIU7QsZNR0SSsLK4A+iF3Nx4HD7yVJRTwichphGglItYvpGs7bdb4BMf/DU43WvF/8AuCP5S4x/QdmkP+b5iB/rJ4/8N8PXGCcAiTlHFNH9CVp1H95FLf4Td/7hj6j545lRsFzCg9L6ZIWPr3gyn4AYs0fyhcu03ZKlW3unZqT94e344u/DuewZjSJPGpMUlxpkUX2JBDDcdR6jAVXh/nnltTZXdqZz4TCy/vqStvVrYv1PUrIodGV1O4ZSCD7iNjilcQ8mMtqrkQ9g5+vAdH8Nih/d+OF7Vcr83yljLltQ0ydSibMf1omJR/hc+gwD7wYTvCvP5dfY5nCYJAdJkVW0g/3iHvofdf3DDboq6OZFkidZEYXVlIKkehGxwHvgwYMAYMGDAGDBgwBgwYMAYMGDAGDBgwBiu8ZcdU2Wxa537x+hEu7yH9EeA82Ow/DEJzN5qRZYnZx2kqmHdj8EB6PJbcDyXqfQb4pHBPKuozKX2/N2dg/eWJrhpB4arW7OPyUWNvIdQjmmzXiaQhf6vRBt+vZi3mesz+nQH7N8fefZe3DdVStBTrLEba6iRdTym/fjU20wG19IXc9SW6B+01KkaKkaqiKLKqgAKB0AA2AwluNquuj1ZnWU1+xkMVHBqDJTEg2q5tIIdtQUAbb26WW4X3l7V103bS10kYLlSlIoXVTKbkCQgatRFu624t4EkC44555U597NLmk8MctYQiMALCWXvtrlKnvaSx1GwYgEXw7ODuITXUUNSYjCZAToJvazEXBsLg2uDboRgJk4514RqBNxBVRs8VOsyzwOtMgMcihdJ0n6g7val/Nf0sPnP8wpo4XFVLHFG6lCXcLcEEEAkg3sfDfCZh4p4fy+mmpoFmqu2VklkC2dlb6vaPoso2+gLbA7nfAUzh+WClzZBOwkip5E+cmkNkEZuSohLhiDcqoJHn1NunMizuKsgSogbVFICVNiL2JU7NuNwR8Mc+UXMqji7tFkkBI6NIe1c+/uFv4sTcHNfO9IEOVqqAWULS1Nh7rMBgHvha5pzdnimmiTKqyXspGQMobS2kkariM2B6+OxGKr/Szny/Tyzb/7WpH/ABYI/lEVERtU0AB8bO6H7nRsBU+Gs5pfyxJVZrEIUOplh7C6BiAqqyab2Vbm9rlgCcdKZRmMU8KSwMrxOLoy9COmw8LWtbwtbCyp+eWVVa6KuF0B6iWJZE/h1H+HF94VzahkhVKCSAxoNo4ivcuSTdButySdx44Ccxi+NLOc5ipIHnnYrFGAWYKzWBIF7KCepHhhDcyeKYc0nSTLI6x6iFDqmj1KqxjUx7oGoHc946fLfawM3OMvyrOpZ6ZtL1FP3WdAVkTw7r2swB2I7wB6jC2ruG804ckaelcz0l7vsStv76O/dP6an4i9sSPKngiuSnhrKOsgVZyGljeEEkI7KUL2LeB6Fdz8cPFluLHfAU/gHmfTZotlPZVAF3hY7+rIfrr69R4geNxwneYXJghvbMqvFMh1mFDpuRvqhI+g36PQ+Fuh3+V/N72oikrbR1Y7qsRpEpG2kj6sn6PQ+FjtgGngwYMAYMGDAGDBgwBgwYMAYoXNTmYmWQ6I7NVSD5tfBB07V/S/QeJHkDic454xjy2keeTdvoxp4yOei+7xJ8AD6DCr5WcFyZlUtm2Yd9S+qJW6SMNtdj/ZpayjpceS7hucsuWl2GZZqdUsjBoo5T9Zj3ZJNXVj9VPDr1sA6cJvmnSx5xE75fU9tLQEmSBb2YHq8e1mYaSAQSDYgb2vqcm+PKaGnrZq6qAneXtHEjbuukWMa/WJYuNKC/Ta1sA78RPFlS0dFO6QCpKxk9idxIPrLaxvtfaxvjPDHEkVfTJUwatD3sGFmBUlSCLkdR4E4oXMfnOlIxpqICaqvpLdUiPTTYfTkv8AVGwPW57uArtTSmjny7M5/ZsvAiAmhjLCSUb/ADawBD9UqpJbbYkqRj4zDm7mWZyGDKado16awA0lvNmPzcQ+/wBGx78Kcmaitk9sziSQl+92Rb5xvISMPza/oLuP0bWw5crymGmjEUEaRRr0VAAPft1PqdzgE1lPIKeoftszq2LncqhLv7jJJsPcAR64YGTcpMspraaVJG+1N84T62e6j4AYuGDAeVPSJGNKIqDyUAD7hj1wYMAY85Y1YWYAg7WNiD8DiL4u4jWgo5qlxqEa3C/aYkKi+l2IF/DC04j4znnHD0txGk0omnINkvGYxJck7IFaQ7nofTAS/E+X5JLDXSyUsZNEdMpiXs2LkDSqtGRc6jo38QfLFEyDkxJV0UNbSTmnlfWyxPeygSOE0yL3h3QpvpN732xo0mc0y1FdFVSOKCrqTOZBHJepRJGZI4zpGldRuz9e7YWvfD84VzuCqp1alV1hUBU1RNGLAADQGAuoG1xttbwwCch5gZzkzCPMYWqIb2Dv1P6ky3DHxs9z7sNTg/mBRZknzDgPa7QuAHHnt0Yeq3GLHVUqSIySKrowsysAVYeRB2IwoeNORVm9pypzDKp1CLUQLjxie90b0Jt6rgN3lVUzZfUz5XUwyIpkeWlfSSjLuSupbqBYBh66gbGww1sJrgTnO8cvsebAxSqdHbMNNj4CcfVP6Y26Xt9LDkVgRcbg4DOFdzY5WpWf1il0pWgatIIHtAW1/wDWDaze4HwInOZmc1lPEklLLTwxq39YllbdRtpRRofc3P1Sem1r4Wmd8YVBqfae0WKVoJGja4KRDUqqEP0ZYtLFtSFi8guygIEULZyj5omp/qVaStVHcKzbGXT1Vgf7RbG/nYnqDhqY5t4ioWr1aupBO1TTjtZKhadoo6lVI+disTaRDtbYsqatipBbfKvmEuZ0vfIFTFZZl+15SqPJvwNx0tcLvgwYMAYMGDAGPmSQKCSQABck9AB1Jx9YVnPrjI09ItJEfnam4a3URD6X757vqNeAptQ78TZzoUsKKn8d9owd29HlI28QLfZOH9BRIkYiVFEaqECAd0KBYLbyttiqcquCxl1AiMLTy2kmPiGI2T3KNvfqPji5YDmbiaaXLs5q58sieKOnK9oAh7MBgoYMv/ZM3Tw6FbbWvlJyoos2jpswKtTGZRJPDGe45N76b7pc73Hgel98XfmJw/NW0E1PTmNZJdKlpCwGkMGIuqk32t08TiicyONTllFT5ZSn+tGFI2KXJjUKF7vjrcg28QN9iVwGnzC5hFSuUZOtm/NM0Xh4dlFboeup/DffqRaOWPKSLLlWacLLVkfS6rFfqsfr4F+vgLDqcpOWS5dCJp1Bq5F73j2Kn+zX1+0fPboN2LgDBiG4yrpoKGomp9PaxRmRdQuDo7zKRsd1BGx8cQdFxpWLGklRQPLG6q6zUTCUMGAIPZPplGx8NWAuuDFXpuZuXs2lqhYX8UnV4WHoe1VR9xxOUmcQSi8c0TjzR1b/AAnAbmK5xlnMsQggpiq1FVL2UbMNQjUKXll0nZtKg2B8SMWK+KlVfOZ7ApG1PRSSj0aaVIx/CjYCn8WVlXNFWZRLFNWzkRvDPGkaLoJDI024RSHVl2+kB4YpmXtFmEUVHUVopZqcCOmpZILRLIpCkTO19bNYgg23OwP0cOKpIiz2NiQBNQum/i0UysPwkON3NOC8uqJe2npqd5PF2A7363g3xvgK3waudJKsOYQU0tONhIpiUpb6JVUsCPC2lT6+GGMBiMquI6SEfOVMEYH2pY1/m2IiXmfQXKxzGof7FPHJKT7uzUr+OAtWDFPfiuumBNPl7RLYnta2RYgtvExprkI99sbvL/Np6qhjqKnTrlLMoRSqhNREdgSTYqA25v3sBp8weW1PmkXeAjnUfNzAbj9F/tJ6eHhbe614F47qMmqfybmdxEDZHO/ZA/RZT9aE/wAPpYgPnFS5i8v4s0pihss6XMMn2T9lv0D4j4+GAVmaUNZmFXKMvpqujll1+2F5CKaTYhWFxuWFiLfa22u2JXLuTzzZWYwr0lVq70czLJE7IdpEIBMer7aeoIYWxnk7xzLTzHKa66ujFIS/VSOsJPiPFD8BsVw6sBH5BSSx00MdQ6ySqiq7qLBiBuQP/QX8h0wj+Ncok4fzWOvpV/q0zG6DZRfeWA+ABHeXyt+hjoDELxhwymYUctNJtrHdb7DjdHHuP3i48cBv5TmkdTDHNE2qORQ6n0Pn5EdCPAgjG3hKcieJHgmnyqp7rozNED4Mp+djH+Me5z44deAMGDBgMM1hc7AYQXCsZzziKSqbvU9OdaA9NKHTAvxPzhHo2GTzh4h9kyqcg2eW0Ce97hre5A5+GI3kRw77PliykWepYynz0juxj3WBb9vAMfBgwYCG4v4ljoKOWpk3CDurf6bHZEHvP3C58MKfkzwrJXVUmb1nfOsmK42aT60gH2U+ivkR+iMeXODMZMyzSmyqA7Iw1+WthcsfMRx7/FsOrJ8qjpoI4IhpjjUIo9B4nzJ6k+JJwG5gwYMB8yxBlKsLgggg+IPUHFGyPOBlWmirSUhU6aSqb820dyUhlbpHIg7vesGAFvWyLxdRmVovaYRKjFWjaRVcEdRpYg4kZoUlQqwV0YWIIBVh6g7EYDEkMcyd4JIh33AZSPjcHELVcvMuk+lQ01/MRIp+9QMQdJTw5TmLKFENHWqgQgkRxVCF7pb6KdorXHQEpbF9vgKieU2V/wCiIPc0g/k+JTIeDqSiZmpoViZwAxBYkgbgd4nE1gwEZnXDNNV6faYI5tF9OtQdN7areV7D7sRK8r8sH/yUH7v/ADOLTgwEHTcD0Ee6UVKp8xDHf79N8Skk0UK94pGo8yqj8bDGxiiZrFDmeZwxaUnp6JZHn1KrxmWQBI4Te4LKNTkeG198BnOc5/KpNFRMWgJ01dUv0FT60MLdHkcd0kXCgn4Xamp1jRUQBVUBVUdAALAD0A2x4tLDToATHDGosLlUUDyHQDEFVczMtRlT2uJ3YhVWImQkk2CgRBtydsBZ8GDBgFJz04FMkQzCnBWeAAyadiyDcPt9ZOt/s3+yMWzldxsMyoVkYjt4/m5h+kBs4Hkw399x4YtskYYEEAgixB6EHqD6YQORE5DxC1OSRS1JCrfpocnsm38Ue6E+WrzwHQGDBgwCL52ZU9BmFLmtOLFmUP5donS/o6DSR+gfPDpynM0qIIp4zdJUV19zAEA+vhiD5lcOe25bUQgXcJ2kfnrTvKB77Ff2jio/J64h7agenY3amfb9SS7L/EH/AAwDVwYMGAR3ygaxp6uhoIz3m71vNpHEcd/dZv3sOnL6JYYo4kFljRUUeigAfgMJB/65xiAd0gb7uxiv/wCZh74Axp5vmS08Es7/AEYkaRvcoJI/C2NzC559Zv2OUsgO88iRfDd2/BLftYCqchMrapq6zMpt2LFVP6ch1ykeVhpHuc4eOKZygyb2bKKUWs0i9s3qZDqX+HSPhi54AwYMY1YBI8/uAS1sxhW9gFqAPIbJL8BZT6BT54S9BnE8BvDNLEf0HZf8JGO1JYwylWAKkWIIuCD1BB6jHP3MzkhJAzVFApkhO7Qjd4/1B1dPT6Q9RuApdPzPrwpSWc1MR2eKoAkRx5Nq73rcEEW64msp5kr3Yw9XRjbS0dVLJDEw+jeGQMxjuLMocmxNgehXZW3XGMB1hlXMlGiVp4ZlNvzkEbzwSHzjkgDbH7LhWHQjE7w/xLFWCRolkAjfs27SNkOrSrEaXs3Rh1A645N4Np3lrYIVd0Esiq5Vivcv3ybHoF1H4Y6D5e8bUK0muWrpo5Z5pp3RpUBUySsVUgnayaR8MBcOJuIUoadqiRXZFKhggBYamCggEi+5HTfELUcx4yp9npqyeTwQ08kaqf7ySZVSNfNidsa3GnFGX1WX1UIrqQs8LhB28X0wCU+t9oDHP3MLMpJKtmMkhjmSKoVSzFR20SSEAE2FmZhb0wFh4r5hlZGja1W5u0z+01Yg1szExwpFMqGJAVQG3eKk7g4q9RzBrSuiOY08Q6RU/wA0g89o7Fj5liSfE4rmDAes9S7nU7Mx82JJ+84cXIXl6XkGYTr3EuKcH6zdDL7l3A9bn6uIjlhybkrWSoq1aOlG4U3Dz+i+Kp5t4/V8x0dBCkaKiAIigKqgWCgCwAHQADAeuDGs2ZRBgpkj1E2C6luSegAvc42cAYUvyhuHO1o46tR36d9LH+7cgfg+m36xw2sRfFGTiqo6inP9rEyD0JB0n4NY/DAaHL3iH23Lqacm7smmT9dO65+JF/jix4TXyb82JgqqZusciyAfrgqw+BQfvYcuAMIbgIfk7ieppOiTGRVHgAQJov4e78cPnCI5tf1TiChqxsG7JmPnokKv/BpGAe+DGNODAIvk+e2z/MZ+v54j9udbfgDh64Rfydd6nMH9E/F5D/uxOx866gxxS/kqUxTOIoXWYESOSwCr82NyVIt6YBr4R/ykKks1DAvj2jEepMar/wAWGTwTxoa/tw9NJTPA4R0kN2uV1eQtt/PCx5yjXn2WxnoRD/FUMD/LAO6hpRFGka9EVUHuUAD+WPfBgwBha83+WzV0YqKXaqiFrA27ZBvo/WH1T43I8rMrBgOL1zyriJUT1EbKbEdpIpBGxBFxYjyxtw8fZiv0a6q/20h/m2OieYHKSmzK8g+YqbfnVGz+QkX63lqFiPUC2Of+K+W9bl5PbQkxjpMl2jPrcDu+5gDgPk8XLPtXwLUH/tlPZVA97qpWT/WIx9Rj5OS0Uu8Fb2RP1KqJ1t6CSHtFPvIT4YrmDAWvL+E66KQSUjxu630vTVUDMLgg2CyaxsSOnjj4q+OM0hdo5KqoR0OllZjdSOoN8RvCeWioraeJvoNKuv0QG8h+Chj8Ma2c5iaiommOxlkeQjy1sWt+OAlxzFzDxqXPvCH+a43c84ZzGeXVVND2igIe0qqNCoHRSO1FrX6WxT8WHjnvTxTf9vTQS3827JUk/jR8BkcKxR71FdSp+jEWnf4dkOz++QY+hntLTf5nAXkHSoqgrFT5xwi8aH1cyEeFsVrBgJeo4vrZL66upa/W80n/AFY0DPJKwBZ3ZjYC5JJOwA8ScT3CnLqtzAjsIT2Z6zPdYx594jve5QT6Y6A5f8oqbLbSN8/U2/OsNk8xEv1f1jc+4G2Ah+T3Kn2ICrqlHtLDuIf7FSN7/wB4RsfIbeJw1cGMFh9/TAZwHBgwCJ5Yj2biWvg6K3bqB7pFdP4b4e2EVTDRxowH1i38VJf+eGhxtS1mhJqKojheHUzrL+alWwush+ra1w3hc7jrgLLhKfKVpfm6KX7LSpf3hCP8JxN5PzySSPv0NW8gJVvZkWWK46lXDC4PXoevU9canyjkvl9O3/1AH3xSf8sBs/0peo/D/njGED+W3wYBufJ0Fp8wT0j/AAaUf78b1NwRm6w09JppUiy+Y1MEzMSJ2VmaNGAN1Hea5IHh8dDkz8znmYweko/cnA/kTiLzHhCFsuqquZppJaauMLh5WK6FnRCLHcHS43vgGxy4y2WMVUtQ8DVFRP2siQtqWIaQqoTc77H/ANcLznEdOf5a56Wg/CpYnFw4ByeKhzXMqWBdERjppY1uxsNLq+7Ek9436+OKl8o2EpNQTjw7Rb+qtGy/zOAeWDHnTTh0V13DAMPcRcY9L4CrcweDmr6e0MzwVEdzFIrMvXqj6TfS1hv1BAPmDzpm/EOcUMphnqqyN18GmkII81JYhl9RtjrTEbnvDtNWR9nUxJKvgGG6nzUjdT6gjAcp/wBJWZ/6dU/7RsfJ5jZkf/nqn/at/wA8NXiT5OKNdqKoKeUcwuPg6i4HvU+/C5zrlFmdNfVStIo+tDaQH1sveHxUYDQ/ytSX/O6OCY+MkYMEvvvDaMn1aNsHYZZJ0kq6Y+TpHMv7yNE38BxA1FMyMVdWVh1DAgj4HfHlgLbleUrDMstJmdKJFvpLieNtwVI+chKbgkfSPXBmvF9fTzSQyyRF4nKN8zTMNSmzAExb77Y0OBqdWromcXjh1VEg80hUysD79Gn9rEPV1DSO7ubs7FmPmSbk/ecBNnjyqPX2c++joz/+nEtxFlReRBW19HG0caqqRQSjQjXlUBYadY99Zbr9brikjFh4ysxpJh/a0cN/fEGpz/5OAz7Nlsf0pquoPlHFHEp/bkdz/wCHg/ypii/zWjhjPhJNeeQeo7QdkD6iMHFcx6QU7OwVFLMegUEk+4DfASU/FdY7mRqqcufHtXHuAsdgPIbDH2vGdcOlZVD/AF8v/ViayTlDmdTbTTNGv2pvmwPWzd8/BThkcN/JxjWzVtQZD4xxDSvuLt3iPcF9+AUuWVuZVsohhlq5nb6olkPxN2sB6mwx0Dyv5Yfk5TPUN2tW4sWuSIl8UQnck+Lelht1t+R8O09HH2dNCkS+IUbt6sTux9STiRLWwGcGPCCtjclUdGK/SCsCRfpcA7dD92PfAIuHv8ak/ZJ/Ckti+c1hRmCAV0koi7YWhivqqGsbRkKQdI+kfcLEEjFB5ef1niium6hDOQfTWsS/gcXnmSkkNRl9esLzxUjy9tGgu4WVAolUeOm1/u6dQH0vMnL6OpGXiOSLs5EgBWMCFWcAqLhtuu9x5n1xA/KPf/8Az6cedSD90Uv/ADxG5tnNLmuqly2CdpauoimqJXVgkIQi8hLE6TYWAFhubb2B+vlKVVoaKP7TyP8Auqg/4sAkfyU/ljOHh/Ra32f/AH9+M4CNpf6nxiw6LOzfHtYtQ/8AE2xeM1zGtp6ieHL8pV1d+1adpVSOR3VSzlWtc32O/VcUrnxA1LmNBXoNxYftQuHF/eGt+zi18wJJPacurViqamkj1SGOmuWEhAMMjKCNSnp5dR9axCa4Z/K7Th60UccOkjs4dZe/1SSbjb3+OIL5QGU9rlfaAbwSo5/Va8Z/FlPwx7rxfm9SQ0GXx0sIN2krJLHTffuCzLt5gjFxznL466jliDKyTxMquCCO8vdcEbGxsQR5YCH5VZx7TlNI97lYxE3vj7m/vAB+OJriLIY6ynkglvpcdQbMhH0XU+DA7/h0Jwpfk95y0T1eXy910YyKp8CCI5l+BCbe/DswHJ/FUOZ5VUNA9TUqOsbpLKFkXwZe9948DtiOj5iZkOldVfGZz/M46tz/AIZpq2MR1UKyqDcA3BB81KkMPgcUPM/k85fJcxNPCfABwy/c4LfxYBKf0n5n/ps/72A8z8z/ANNn/exfsy+TXMPzFXG/pIjJ+Kl/5Yq+Y8j81i6QLKPOORD+DFW/DAQh5iZgfp1Uko+zLpkX92UMv4Yx/lgG/PUVFL6iJoj/APjPGPwxqZhwjWQX7WlqIwPFonA++1sRJGAvnB+f0xq444qIxPUMtOdEyuhWRlBBSphlBHQ9fDriMruME7RwtHROgZghMAUlbnST2TIL2t0Ax5cAxkVLzAX9ngmmG31liYR/+IyYrZGAsQ4yt9GioF/1Gr/zHYYm+KMypQaYVEM0xFPHIgjanp4VEqiVlVIacmwdmFybkg4oWLLxNTsaPLpWDD5qSHcEX7OZ2BF+vclQfDAfH+VUKfmcvpV8mk7WZvulkMf8GPObjutK6VnaJPsQBIVPvWBVB+OIG2JGg4aqp/zNNPJ+pE7fyGA9E4srF6VdSPdNJ/1Y+/8ALOu/02q/28v/AFYnsu5MZrNb+rGMHxkdF/Atq/DFryv5NtQ3+cVUMfpGrOf4tA/ngFlJxXWNs1VUH3zSH+bY+sny2pr50gi1yyOfFiQB4sxPRR1Jw/cp+T3l8VjK0058Qz6V+6MBv4sXrI+FaWjBFNTxxXFiVUamHkzHvH4nAaPAfBUWWUqwx95z3pZLbyP4n0UdAPAepJMpn2aCmpp526RRvJ79KkgfHp8cb+Fd8oHiLscvWnB79S4BH6CEM5+/QPicBD/Jwywlayqbcu6xA+oBd/8AEn3YseamrzPMamlhq5KOCjWMOYvzkskilh3rghQBb4eN9pvldw97HldNEws7L2knnqk7xB9QCF/Zxp8TcATPVGtoKs0lQyhZbqHjmC7LrU+IG17HoNh1IaXDlVW0GZR0FVUGshqI3eCVltIhj3ZX3NxbxJPh03GKbzmPtWd0FINxaNT6GWXvfwhTi/8AB3CkgqXrKysWsqQpgGgKI4ADd0AX69+uwI388L7hQ/lHiueo6pAZGB8CI1EEdveSGwD3vgxnBgKDzt4f9qyqUqLvTkTr7luH/gLH9kY0uVmfzVWRhKdkFVTgwKZASt1sYywG9tBAv5qetrYZE0IdSrAFWBBB6EEWIOENy6nOT59Pl8hIinOhCfE/Sp295UlPe3pgJLiHLKaNgc7zOWslvcUdPst/Ls039xOjF25W8UR1tK/YUrU1PC/ZQgm4ZQAT8QTuN+o3O9qZzR9my4Cmo6fRU1zMZZo0LSiNm+cWIk31NcqEUgAX6XBxL8L5xUwGmjkSkyuhjFlhqJV9omFiL7kBSWOo7A3v1vgKpzMpXyjO4MyiU9nM2pwPFgNMyftKdQv4k+WHpRViTRpJGwZHUOrDoQwuD92ILjzhRMzoZILjURrifwVwO41/I3Kn0Y4XnIzjJo2fKqq6SxM3YhuuxPaQ+8G7D01eQwDnwYMGAMGDBgDGjX5FTz/noIZf140b/EDjewYCnZly/wAugSSoWDsGjRnLwSSxEBQWO8Trtt0xzeeP6w7SSLOPKoiim/GZGP446S5tVbR5RV6AzM6CMBQSbOwVunhpLY5MIwFh/wAvKlfzPY0/rBBDG376pr/iw9+WmRUmYZdT1NVCtRPZld5y0pLK5F/nC1rgA7eeOZsdE/JzqmNDPEysAs2tSQQCHUAhT0Nih6eeAZdFkNPD+aghj/UjRf8ACBjftgwYAwYMGAMGDBgAnHPzt+X+IhbvUlN+6Y423P8ArHP7p9MXTnfx57HS+yxN/WKgEbdY4zcM3oW3UftHwxIcnuB/yfRBpFtUT2eW/VRbuR/sgkn1Y+WAmeO83WGlZfbYqKV7dnK4U7hgSAhPeuNjsbasVGi43zaGLtHpoMygsdNRRPcm32kAJJ8wFFsYoUpJs9r0zFYmmAjWkScKU7LSSeyD90sSbnx3NvrY9OH8ripOIHhoDaB6YyVMKm6RuHshH2WP2fAMfA2Ae+XztlPD71Eu1RIjTuT1M857uoeYLID+qcRXydcgMdJNVMN530KT4pHe5HvcsP2MRvPrO2qailyuDvOzK7gfbfuxKfKwJY/rKcN7h7JkpKWGnT6MSBL+dhux9Sbn44CRwYMGAMKHn9wmzxR5hDcSU9lkK9dGq6Pt9hj9zk+GG9jyqqVZEaN1DI6lWU9GBFiD6EYCr8CcVrmNBHVBVM6KUcWF1kAGpR4hW7rW8iPLC/4WoKBqSPMMzU1U9bOYpJHBKU7FmVUYXAiUWG9ttQtYYiMmqn4bzl4JSTRz27x+wSezk/WQ3VvTV5rhj5pyhoqmoM+qVYpWEksEb2hnbqHIHQ7kkg732tc3D05YU8sBrqUrIKenqSlMZL30EatAJ6qLgg+T4q/OngF9QzSjus0VmmCdSFtpmW31lsL+gB+qbt6KIIoVRYKAAPIDYDEPk/GFNVzzwQMZGgsJGCnRc37qt0JFrEfdexsENyx5iR5pTb2WpjAE0fn4CRP0T+B28ibphFcwuAJ8qqPynll1jUlpI1H5q/0u74wnxH1fd9FicvOZUGaRbER1Cj5yEnf9dL/ST8R0PgSFxwYMGAMGDBgDEFxRlNEYZZqunhkSNGd2aNWYBRc2NtV9vDE4TbC35i8y8u9kraQVKtO0MkYVVkYaypAXUqlOux328cBM8D5FlklNFVUlJEiyDUpaMdoLEgglrm4II2NttsW8DCf5TczqCCgpaSafs5QXB1KwQapXZbvbSNiNybYcCtfcYDODBgwBgwYMAYgONeMoctpmnlNz0jjB3kfwUeQ8SfAfAE4y41p8tgMs7bm4jjFtch8lHl5sdh9wKb4e4equJKz2ysulIhsqi4BAP5qL/if/AH2sG7yt4TmzStbNq/vIHvEpGzuuwsD/AGcdrDzIHWxvfOOeO8sTtqCrnkQugD9msl1DC47yA2NrG24sd7gkYsuuFQ1HBKkMqw9xE06olsVRwh8AfPbbCeXNYKqU0GayL7TA5ipszhNrutiEd9hqFxcHa/WzWYhFni2gd0psxdcxpRtDVhZUqYB9iW4VnHuLee/QN6DL6DJKGaaKMRxqutjcl5D0RSX7xJJ0gHYFug3x88IZTVASR5jHTymJh2NSqrqmHXU627rDbfa587aitOaXEMmb5hFlVGboj2dh9FpBfUxt9SMX+OrrtgPbktkslfX1GbVO9nYR+RkYd4r6IhCj9YfZw88RvDuRR0VNFTxCyRrpHmT1Zj6k3J9TiSwBgwYMAYMGDAVLmVwImaUhj2WZLtA58Gtup/RbofgfDFF5N8fvE/5KrrpLGSkJfrcdYG9R9XzG32bufCx5vcr/AG1fa6UaauMbgbdso6D/ALwfVPj08rBN8eUdfVPHSUvzMEoJqKq41IoNjGi9dRB6+N+oAOFrxPxCYadaLJQYqWKZIpKpTZp52OyI43Y7amYdQANlsGsvLHmalfGcvzDao0mPv7dutiGU9LSWuCPHqN7jH3zG4VqEXK6bK6cBIpi4NrpG6gGOSQm58XYs17keJNiF+g4ip2qTRdqHqEjDulvq7C7EDSCbg6etmG1jhYce8mpI5fbcpJjlU6zCh02Pi0J8P1OnW32cYzylXLqCaOiqJHqI54mzWeO/tGhwWZ1LdBci1jt3rm+o4sHCnE0tO86TTS1dCtMKqCsZCWK3AaJmUfOML/rCxv5AIfgfnorEU+Zr2EynSZSpVSRtaResbettP6uG5DMrqGUhlIuCCCCD0II2IxSc74Qy3PYRMrKzEWWohI1jyV/O32XFx4WwuX4VzvImLUbmppgblVBZbfpwk6lPmUP7WAf+IDi/jemy2LtKh7E30Rru8hHgo/mTYC/XCZl57VMgN5PZ3W90ESsrW8A7XeM+Auji/U4iMzpcvqlhn7Wsnkk0mUS1MZdC3b6o/wA1cEGMEEixVwbC+AlZONvy0a1ah5lRIJ5YKaMhYl7OMsrzMDqle4Hdtp8fTENw3wjR1FCCSO2MFTK8hm0tE8NzGqxEfORlRdnF7EkXUgA2XJeUIqTJJl881PTnXCJ5WDNULukmhI1S0RIK3ZiTboMRdVkL5Y7ZfXy1Rp5I5JIjTT6Y5SAW7NkeNraiADY2BKkgjfARzct+zyiWpeORp9MUykfm0jcm4uPpPpGpvBQyjrqtaKzOpcnhnFJI/wDVZ6eFllcyR1AkhMhIVvzRBH9mVup3vYHEfkPB9LOslLCKrtZZWUx+0L2RSFm+fmtDeykgADcs9gRuRYuK+UskdHrkq56yOmUuadnKd1V73ZNd9LBRYalbYWwFq4X5y0FVFGZJkp5m2aKQkaW9HICkHwN/He2L0jggEEEHoR445kzDh/Kg8BjM4hk7Nmd5k1BG7MvZezADKC46ndMacXFpoLLR11R2erV2EZuqDyMsiBS/nph0+p6kOqCcLLjznhT0mqKk01NR0uDeKM/pMPpn9FfiRij09Pn2eIqOzRUxFizgRo482CqGl+A07eGGBw1y1y7Jo/aKh0eRNzPNYKh/ulOyny6t5HwwFQ4T5WVeaT+3Zuz6WsViOzuOoBA/NR/oixO/TqWNxRxA9GaahoII2qJgREjd2KGOMd53076QNgo67+41zOuO3raialgqEoKeFFlmqnYCWSNgCrUw6BWDLZ73762sbA5zCmlzCGlzDLO17eiZkiNQNPtkelQxubXDb2Y6b3b6JsQHrnfAU9XCs1TNBS5mrFYZ6YuiuLWWNyTqa4vuNwD0O4P1wLksVTl8mW1tAYTTEK+x0SMQSJopL31nqSD9Yb2Nhg0tdmtVRPUURooqOUTszyKzyOLWjjCgELcC5PUe7ff5nczo8si0JpeqcdxPBB/2knkPIfW91yAiubnMNcvgWipDaodAo0/2EdrAi3RyNlHUdfK+3yc5c/k+Dt51/rUw7wPWJOoj9/Qt62H1d4DlNy3kkl/KmY3eVz2kSP1udxM4Pj9keHXys5cAYMGDAGDBgwBgwYMAYMGDAK/mlyiFYTVUdo6te8QDpE1um/1ZPJvHx8xGcvOchV/Ys1vFMh0CZxpuRtpmv9Fv0uh8bdS48Uzj/lfTZompvmqgCyTKN/RZB9dfxHgRuCGtnvBtWlTPVZbLADVKFqIahS0TkKVWRSoJBseh2Nz52x95VAuQZN8/IJDCGY22DO7EiNL7gFiBf3nbwW2W8V5nw7ItPWRmelvZDe4t/cSEbefZt9y3vhp0OaZbnkKWKzCN1l7JiVeNl6F0vuNyPFTc9cBTuHODjR0hzapnlp6glqqZIiFRoydQpmjI07+Hipe3gMTOXcx6mCgp6qupJGSVTI8sCjTCpa0WtWe+62bULDvDa98S/Mfhqevjp6aMqKdp1aqOqzdmu+lRbe59diF9bRHNj54UOVxbe1zKHC/Vhisz7eAGxH6hwG3oyXO1ZrQSsLamsY5VvsNR7r9dh1F8VrN/k4U7b01TLF6OqyD3AjSR8b4lebVDGy0NHGiq1ZVRRuQoBMUfUEjchdQIHhiR4uzSU5tldJBI8YZpJpgpsGjQd1W81Olhb3YChR8os7pBppK8aB0VZ5kH7pGn8cROf8u+IaoxmcGYxX7Nu2hut7XIOoHwHXyxec0rs2p8zgooq6Kc1CSSjtqdVESrqIBMZ1MDa18bOZ8Y5pHWxUKnLhN7N28rydssertHXShD36BdiOurAL3JeX/EVM7PCGjZl0FjNATpvqsCzEgX32xLvyw4gqRaortKnZlaolIIPXuxrpOG1wrVVkiuaz2S4ICGmd2Ui3e1a+h6YjOaPEs1HRqachZp5kp0dhcRl79+x2NgD18T42tgKNlPybYgQamrd/NYkC/xOW/kMWBKHIcmIuIe2HQG809/Cy94oT6BRjS4ryusyiBa+PMKqp7J09oinYGORWYKdC2+b3I87X67bxOTU1RTZvWU1BHSK1QBWRTTqbpE9tSx6Rc95rab27h9cA6Y5AwBHQi4+OFBzB4LkpRFmUs0le1PMHmjmCFOxJsRHGBpXTtv66trYbWXxyLEiyuHkCgO4XSGYDvMF8Lne2PqrpFljeORQyOpVlPQqRYg+8YBd8x+ElroKfMaONJpoAkqIUDLURfT7Mr4+YHqw6kWlMgyeuqZo6utkNMibw0ULbLcEXqGH5xrG2kbD03GJGKSjyWiSN5uzhjBCmRtTtuSQoG7G5+io28sKrP+aFdnEppMqikjjOzONpCvmzdIU+Nz572wFs5lc5I6LVT0lpqo90kbpCenet9J/wBHwPXyMRy25TSSS/lDNbvM51pFJub+DzX8fJPDa/kJ/lzychy/TNORPVddVu5Ef7sHqf0zv5Ab3Y2AMGDBgDBgwYAwYMGAMGDBgDBgwYAwYMGA1swy6OeNo5kWSNhZlYAg/A4UHE/IZ45PaMpmaJ1OpYmcgj/u5BuPc372HRgwCIy7nJmOXOIM1pme22uwSS3mCPm5R6i3vwxsg5kZZXMjJNGJh9FZgEkUkWIXVsSRt3CcWivy2KdDHNGkiHqrqGB+B2wuOIfk/UM92p2kpmPgvfj/AHXN/uYD0wFt4x4NWvWFhK8E0D9pDMliUba9wdmBsNtug3630eGeBJYax62rqzV1Bj7FG7JY1jS9yAqki5PiLdT1vhb/ANGufZd/mVX2qDoiy2++Ob5v7icfX9J+f0e1VQ6wOrNA4/jiOj8MAxf8nZ2z72xkHYR0fZRtqXdy9z3b6hszb28MVjjbImfOTPNl01bTeyrEojANn16tW7DoCR8cRVP8pS20tCQfHTN/uaP/AH4kY/lIUf1qaoHu7M/8QwFz5fJEsUiQ0E1CofUUlW2slQCy9432AGNzjbhNMxpHp3YoSQyOBco6/Ra3j4gjbYncYoL/ACkKPwpqk+/sh/xnEfU/KVT+zomPlqmA/BUP88BY6vgjNK6NKbMKqn9lUqZOwRxLOFIIDlrKtyL3UdfA4uFTwnA9XT1ZDCWnRo00mylWFrMLbgXNh6n0woTzezqq2pKCwPRlhlcj9o2T7xjB4N4jzD/OagwIeqtKFBH6lON/c2Aa/EPH9DRX9oqY1Yf2YOp/3Euw+NhhYZ1z4qKp+wyqlcs2wdl1v71jW4HvYkemJXIPk7UsdmqppKhvFV+bT42Jc+/UMMzJ8gp6RNFPDHEvkigX9WPVj6m+ATmSclKyul9ozeoe5/swwaQj7JbdIx6Lf4YcOR8PU9HEIqaJYkHgo3J82J3Y+pJOJHBgDBgwYAwYMGAMGDBgDBgwYAwYMGAMGDBgDBgwYAwYMGAMGDBgDGBgwYCj8x/ofD/lhA511PvOM4MBq5X1w8uWnX/36YzgwDMbGcGDAGDBgwBgwYMAYMGDAGDBgwBgwYMAYMGDAf/Z"/>
          <p:cNvSpPr>
            <a:spLocks noChangeAspect="1" noChangeArrowheads="1"/>
          </p:cNvSpPr>
          <p:nvPr/>
        </p:nvSpPr>
        <p:spPr bwMode="auto">
          <a:xfrm>
            <a:off x="155575" y="-144463"/>
            <a:ext cx="304800" cy="304801"/>
          </a:xfrm>
          <a:prstGeom prst="rect">
            <a:avLst/>
          </a:prstGeom>
          <a:noFill/>
          <a:ln w="9525">
            <a:noFill/>
            <a:miter lim="800000"/>
            <a:headEnd/>
            <a:tailEnd/>
          </a:ln>
        </p:spPr>
        <p:txBody>
          <a:bodyPr/>
          <a:lstStyle/>
          <a:p>
            <a:endParaRPr lang="zh-CN" altLang="en-US">
              <a:solidFill>
                <a:srgbClr val="000000"/>
              </a:solidFill>
              <a:latin typeface="Calibri" pitchFamily="34" charset="0"/>
            </a:endParaRPr>
          </a:p>
        </p:txBody>
      </p:sp>
    </p:spTree>
  </p:cSld>
  <p:clrMapOvr>
    <a:masterClrMapping/>
  </p:clrMapOvr>
  <p:transition advTm="8687"/>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611560" y="2653523"/>
            <a:ext cx="2560390" cy="499624"/>
          </a:xfrm>
          <a:prstGeom prst="rect">
            <a:avLst/>
          </a:prstGeom>
        </p:spPr>
        <p:style>
          <a:lnRef idx="1">
            <a:schemeClr val="accent1"/>
          </a:lnRef>
          <a:fillRef idx="2">
            <a:schemeClr val="accent1"/>
          </a:fillRef>
          <a:effectRef idx="1">
            <a:schemeClr val="accent1"/>
          </a:effectRef>
          <a:fontRef idx="minor">
            <a:schemeClr val="dk1"/>
          </a:fontRef>
        </p:style>
        <p:txBody>
          <a:bodyPr wrap="square" anchor="ctr">
            <a:spAutoFit/>
          </a:bodyPr>
          <a:lstStyle/>
          <a:p>
            <a:pPr fontAlgn="base">
              <a:lnSpc>
                <a:spcPct val="150000"/>
              </a:lnSpc>
              <a:spcBef>
                <a:spcPct val="0"/>
              </a:spcBef>
              <a:spcAft>
                <a:spcPct val="0"/>
              </a:spcAft>
              <a:defRPr/>
            </a:pPr>
            <a:r>
              <a:rPr lang="zh-CN" altLang="en-US" sz="2000" b="1" dirty="0">
                <a:solidFill>
                  <a:srgbClr val="FF0000"/>
                </a:solidFill>
                <a:latin typeface="微软雅黑" pitchFamily="34" charset="-122"/>
                <a:ea typeface="微软雅黑" pitchFamily="34" charset="-122"/>
              </a:rPr>
              <a:t>人物</a:t>
            </a:r>
            <a:r>
              <a:rPr lang="zh-CN" altLang="en-US" sz="2000" b="1" dirty="0" smtClean="0">
                <a:solidFill>
                  <a:srgbClr val="FF0000"/>
                </a:solidFill>
                <a:latin typeface="微软雅黑" pitchFamily="34" charset="-122"/>
                <a:ea typeface="微软雅黑" pitchFamily="34" charset="-122"/>
              </a:rPr>
              <a:t>搜索</a:t>
            </a:r>
            <a:endParaRPr lang="zh-CN" altLang="en-US" sz="2000" b="1" dirty="0">
              <a:solidFill>
                <a:srgbClr val="FF0000"/>
              </a:solidFill>
              <a:latin typeface="微软雅黑" pitchFamily="34" charset="-122"/>
              <a:ea typeface="微软雅黑" pitchFamily="34" charset="-122"/>
            </a:endParaRPr>
          </a:p>
        </p:txBody>
      </p:sp>
      <p:sp>
        <p:nvSpPr>
          <p:cNvPr id="22" name="标题 1"/>
          <p:cNvSpPr txBox="1">
            <a:spLocks/>
          </p:cNvSpPr>
          <p:nvPr/>
        </p:nvSpPr>
        <p:spPr bwMode="auto">
          <a:xfrm>
            <a:off x="179512" y="404664"/>
            <a:ext cx="8229600" cy="86409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defRPr/>
            </a:pPr>
            <a:r>
              <a:rPr lang="zh-CN" altLang="en-US" sz="36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人物信息搜索：</a:t>
            </a:r>
            <a:r>
              <a:rPr lang="en-US" altLang="zh-CN" sz="3600" b="1" dirty="0" err="1">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yoName</a:t>
            </a:r>
            <a:r>
              <a:rPr lang="zh-CN" altLang="en-US" sz="36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人物搜索</a:t>
            </a:r>
            <a:endParaRPr lang="en-US" altLang="zh-CN" sz="36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1" name="TextBox 30"/>
          <p:cNvSpPr txBox="1"/>
          <p:nvPr/>
        </p:nvSpPr>
        <p:spPr>
          <a:xfrm>
            <a:off x="35496" y="1988840"/>
            <a:ext cx="2634119" cy="369332"/>
          </a:xfrm>
          <a:prstGeom prst="rect">
            <a:avLst/>
          </a:prstGeom>
          <a:noFill/>
        </p:spPr>
        <p:txBody>
          <a:bodyPr wrap="none" rtlCol="0">
            <a:spAutoFit/>
          </a:bodyPr>
          <a:lstStyle/>
          <a:p>
            <a:r>
              <a:rPr lang="en-US" altLang="zh-CN" u="sng" dirty="0">
                <a:solidFill>
                  <a:srgbClr val="0000FF"/>
                </a:solidFill>
                <a:hlinkClick r:id="rId3"/>
              </a:rPr>
              <a:t>http://</a:t>
            </a:r>
            <a:r>
              <a:rPr lang="en-US" altLang="zh-CN" u="sng" dirty="0" smtClean="0">
                <a:solidFill>
                  <a:srgbClr val="0000FF"/>
                </a:solidFill>
                <a:hlinkClick r:id="rId3"/>
              </a:rPr>
              <a:t>www</a:t>
            </a:r>
            <a:r>
              <a:rPr lang="en-US" altLang="zh-CN" u="sng" dirty="0" smtClean="0">
                <a:solidFill>
                  <a:srgbClr val="0000FF"/>
                </a:solidFill>
              </a:rPr>
              <a:t>.yoname.com</a:t>
            </a:r>
            <a:endParaRPr lang="zh-CN" altLang="en-US" u="sng" dirty="0">
              <a:solidFill>
                <a:srgbClr val="0000FF"/>
              </a:solidFill>
            </a:endParaRPr>
          </a:p>
        </p:txBody>
      </p:sp>
      <p:sp>
        <p:nvSpPr>
          <p:cNvPr id="33" name="矩形 32"/>
          <p:cNvSpPr/>
          <p:nvPr/>
        </p:nvSpPr>
        <p:spPr>
          <a:xfrm>
            <a:off x="2868327" y="1286032"/>
            <a:ext cx="5929354" cy="1000132"/>
          </a:xfrm>
          <a:prstGeom prst="rect">
            <a:avLst/>
          </a:prstGeom>
          <a:gradFill>
            <a:gsLst>
              <a:gs pos="0">
                <a:srgbClr val="00B0F0"/>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smtClean="0">
                <a:solidFill>
                  <a:schemeClr val="tx1"/>
                </a:solidFill>
              </a:rPr>
              <a:t>     是一款针对社会化网络的搜人引擎。只要输入一个邮箱名，或用户名，就可以搜索出现在社交网络、博客等上面的用户。</a:t>
            </a:r>
            <a:endParaRPr lang="en-US" altLang="zh-CN" sz="2000" dirty="0">
              <a:solidFill>
                <a:schemeClr val="tx1"/>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520" y="1417340"/>
            <a:ext cx="2098953" cy="571500"/>
          </a:xfrm>
          <a:prstGeom prst="rect">
            <a:avLst/>
          </a:prstGeom>
        </p:spPr>
      </p:pic>
      <p:grpSp>
        <p:nvGrpSpPr>
          <p:cNvPr id="5" name="组合 4"/>
          <p:cNvGrpSpPr/>
          <p:nvPr/>
        </p:nvGrpSpPr>
        <p:grpSpPr>
          <a:xfrm>
            <a:off x="3779912" y="4278349"/>
            <a:ext cx="5111557" cy="1685251"/>
            <a:chOff x="4136679" y="3471941"/>
            <a:chExt cx="3557720" cy="1685251"/>
          </a:xfrm>
        </p:grpSpPr>
        <p:pic>
          <p:nvPicPr>
            <p:cNvPr id="3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6679" y="3471941"/>
              <a:ext cx="3557720" cy="1685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圆角矩形 34"/>
            <p:cNvSpPr/>
            <p:nvPr/>
          </p:nvSpPr>
          <p:spPr bwMode="auto">
            <a:xfrm>
              <a:off x="4136679" y="3493076"/>
              <a:ext cx="3557720" cy="1664116"/>
            </a:xfrm>
            <a:prstGeom prst="round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sp>
        <p:nvSpPr>
          <p:cNvPr id="36" name="TextBox 35"/>
          <p:cNvSpPr txBox="1"/>
          <p:nvPr/>
        </p:nvSpPr>
        <p:spPr>
          <a:xfrm>
            <a:off x="611560" y="4333270"/>
            <a:ext cx="2560390" cy="499496"/>
          </a:xfrm>
          <a:prstGeom prst="rect">
            <a:avLst/>
          </a:prstGeom>
        </p:spPr>
        <p:style>
          <a:lnRef idx="1">
            <a:schemeClr val="accent1"/>
          </a:lnRef>
          <a:fillRef idx="2">
            <a:schemeClr val="accent1"/>
          </a:fillRef>
          <a:effectRef idx="1">
            <a:schemeClr val="accent1"/>
          </a:effectRef>
          <a:fontRef idx="minor">
            <a:schemeClr val="dk1"/>
          </a:fontRef>
        </p:style>
        <p:txBody>
          <a:bodyPr wrap="square" anchor="ctr">
            <a:spAutoFit/>
          </a:bodyPr>
          <a:lstStyle/>
          <a:p>
            <a:pPr fontAlgn="base">
              <a:lnSpc>
                <a:spcPct val="150000"/>
              </a:lnSpc>
              <a:spcBef>
                <a:spcPct val="0"/>
              </a:spcBef>
              <a:spcAft>
                <a:spcPct val="0"/>
              </a:spcAft>
              <a:defRPr/>
            </a:pPr>
            <a:r>
              <a:rPr lang="zh-CN" altLang="en-US" sz="2000" b="1" dirty="0">
                <a:solidFill>
                  <a:srgbClr val="FF0000"/>
                </a:solidFill>
                <a:latin typeface="华文中宋" pitchFamily="2" charset="-122"/>
                <a:ea typeface="华文中宋" pitchFamily="2" charset="-122"/>
              </a:rPr>
              <a:t>指定范围</a:t>
            </a:r>
            <a:r>
              <a:rPr lang="zh-CN" altLang="en-US" sz="2000" b="1" dirty="0" smtClean="0">
                <a:solidFill>
                  <a:srgbClr val="FF0000"/>
                </a:solidFill>
                <a:latin typeface="华文中宋" pitchFamily="2" charset="-122"/>
                <a:ea typeface="华文中宋" pitchFamily="2" charset="-122"/>
              </a:rPr>
              <a:t>搜索</a:t>
            </a:r>
            <a:endParaRPr lang="zh-CN" altLang="en-US" sz="2000" b="1" dirty="0">
              <a:solidFill>
                <a:srgbClr val="FF0000"/>
              </a:solidFill>
              <a:latin typeface="华文中宋" pitchFamily="2" charset="-122"/>
              <a:ea typeface="华文中宋" pitchFamily="2" charset="-122"/>
            </a:endParaRPr>
          </a:p>
        </p:txBody>
      </p:sp>
      <p:sp>
        <p:nvSpPr>
          <p:cNvPr id="40" name="TextBox 39"/>
          <p:cNvSpPr txBox="1"/>
          <p:nvPr/>
        </p:nvSpPr>
        <p:spPr>
          <a:xfrm>
            <a:off x="611560" y="3478876"/>
            <a:ext cx="2560390" cy="499624"/>
          </a:xfrm>
          <a:prstGeom prst="rect">
            <a:avLst/>
          </a:prstGeom>
        </p:spPr>
        <p:style>
          <a:lnRef idx="1">
            <a:schemeClr val="accent1"/>
          </a:lnRef>
          <a:fillRef idx="2">
            <a:schemeClr val="accent1"/>
          </a:fillRef>
          <a:effectRef idx="1">
            <a:schemeClr val="accent1"/>
          </a:effectRef>
          <a:fontRef idx="minor">
            <a:schemeClr val="dk1"/>
          </a:fontRef>
        </p:style>
        <p:txBody>
          <a:bodyPr wrap="square" anchor="ctr">
            <a:spAutoFit/>
          </a:bodyPr>
          <a:lstStyle/>
          <a:p>
            <a:pPr fontAlgn="base">
              <a:lnSpc>
                <a:spcPct val="150000"/>
              </a:lnSpc>
              <a:spcBef>
                <a:spcPct val="0"/>
              </a:spcBef>
              <a:spcAft>
                <a:spcPct val="0"/>
              </a:spcAft>
              <a:defRPr/>
            </a:pPr>
            <a:r>
              <a:rPr lang="zh-CN" altLang="en-US" sz="2000" b="1" dirty="0" smtClean="0">
                <a:solidFill>
                  <a:srgbClr val="FF0000"/>
                </a:solidFill>
                <a:latin typeface="微软雅黑" pitchFamily="34" charset="-122"/>
                <a:ea typeface="微软雅黑" pitchFamily="34" charset="-122"/>
              </a:rPr>
              <a:t>按地域搜索</a:t>
            </a:r>
            <a:endParaRPr lang="zh-CN" altLang="en-US" sz="2000" b="1" dirty="0">
              <a:solidFill>
                <a:srgbClr val="FF0000"/>
              </a:solidFill>
              <a:latin typeface="微软雅黑" pitchFamily="34" charset="-122"/>
              <a:ea typeface="微软雅黑" pitchFamily="34" charset="-122"/>
            </a:endParaRPr>
          </a:p>
        </p:txBody>
      </p:sp>
      <p:pic>
        <p:nvPicPr>
          <p:cNvPr id="41"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496" y="4952268"/>
            <a:ext cx="3650995" cy="19331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9912" y="3391396"/>
            <a:ext cx="5112568" cy="90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7285"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1920" y="2418780"/>
            <a:ext cx="5020780" cy="938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2773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5"/>
          <p:cNvSpPr>
            <a:spLocks noChangeArrowheads="1"/>
          </p:cNvSpPr>
          <p:nvPr/>
        </p:nvSpPr>
        <p:spPr bwMode="auto">
          <a:xfrm>
            <a:off x="214282" y="1340768"/>
            <a:ext cx="1857388" cy="571504"/>
          </a:xfrm>
          <a:prstGeom prst="roundRect">
            <a:avLst>
              <a:gd name="adj" fmla="val 16667"/>
            </a:avLst>
          </a:prstGeom>
          <a:noFill/>
          <a:ln w="38100" cap="flat" cmpd="sng">
            <a:solidFill>
              <a:srgbClr val="00B0F0"/>
            </a:solidFill>
            <a:round/>
            <a:headEnd/>
            <a:tailEnd/>
          </a:ln>
          <a:effectLst/>
        </p:spPr>
        <p:txBody>
          <a:bodyPr anchor="ctr"/>
          <a:lstStyle/>
          <a:p>
            <a:pPr algn="ctr"/>
            <a:r>
              <a:rPr lang="en-US" altLang="zh-CN" sz="2000" b="1" dirty="0" err="1" smtClean="0">
                <a:solidFill>
                  <a:srgbClr val="FF0000"/>
                </a:solidFill>
              </a:rPr>
              <a:t>Arnetminer</a:t>
            </a:r>
            <a:endParaRPr lang="zh-CN" altLang="en-US" sz="2000" b="1" dirty="0">
              <a:solidFill>
                <a:srgbClr val="FF0000"/>
              </a:solidFill>
            </a:endParaRPr>
          </a:p>
        </p:txBody>
      </p:sp>
      <p:sp>
        <p:nvSpPr>
          <p:cNvPr id="14" name="矩形 13"/>
          <p:cNvSpPr/>
          <p:nvPr/>
        </p:nvSpPr>
        <p:spPr>
          <a:xfrm>
            <a:off x="2857488" y="1340768"/>
            <a:ext cx="5929354" cy="1000132"/>
          </a:xfrm>
          <a:prstGeom prst="rect">
            <a:avLst/>
          </a:prstGeom>
          <a:gradFill>
            <a:gsLst>
              <a:gs pos="0">
                <a:srgbClr val="00B0F0"/>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000" dirty="0" smtClean="0">
              <a:solidFill>
                <a:schemeClr val="tx1"/>
              </a:solidFill>
            </a:endParaRPr>
          </a:p>
          <a:p>
            <a:r>
              <a:rPr lang="zh-CN" altLang="en-US" sz="2000" dirty="0" smtClean="0">
                <a:solidFill>
                  <a:schemeClr val="tx1"/>
                </a:solidFill>
              </a:rPr>
              <a:t>清华大学开发</a:t>
            </a:r>
            <a:r>
              <a:rPr lang="en-US" altLang="zh-CN" sz="2000" dirty="0" err="1" smtClean="0">
                <a:solidFill>
                  <a:schemeClr val="tx1"/>
                </a:solidFill>
              </a:rPr>
              <a:t>Arnetminer</a:t>
            </a:r>
            <a:r>
              <a:rPr lang="zh-CN" altLang="en-US" sz="2000" dirty="0" smtClean="0">
                <a:solidFill>
                  <a:schemeClr val="tx1"/>
                </a:solidFill>
              </a:rPr>
              <a:t>学术搜索引擎，针对计算机学科资源提供知识发现服务，根据关键词发现论文作者间关系、计算其影响力等。 </a:t>
            </a:r>
            <a:r>
              <a:rPr lang="zh-CN" altLang="en-US" sz="2000" dirty="0" smtClean="0"/>
              <a:t/>
            </a:r>
            <a:br>
              <a:rPr lang="zh-CN" altLang="en-US" sz="2000" dirty="0" smtClean="0"/>
            </a:br>
            <a:endParaRPr lang="zh-CN" altLang="en-US" sz="2000" dirty="0">
              <a:solidFill>
                <a:schemeClr val="tx1"/>
              </a:solidFill>
            </a:endParaRPr>
          </a:p>
        </p:txBody>
      </p:sp>
      <p:cxnSp>
        <p:nvCxnSpPr>
          <p:cNvPr id="15" name="直接连接符 8"/>
          <p:cNvCxnSpPr>
            <a:cxnSpLocks noChangeShapeType="1"/>
          </p:cNvCxnSpPr>
          <p:nvPr/>
        </p:nvCxnSpPr>
        <p:spPr bwMode="auto">
          <a:xfrm>
            <a:off x="214282" y="2340900"/>
            <a:ext cx="8572560" cy="1588"/>
          </a:xfrm>
          <a:prstGeom prst="line">
            <a:avLst/>
          </a:prstGeom>
          <a:noFill/>
          <a:ln w="38100" algn="ctr">
            <a:solidFill>
              <a:srgbClr val="00B0F0"/>
            </a:solidFill>
            <a:round/>
            <a:headEnd/>
            <a:tailEnd/>
          </a:ln>
        </p:spPr>
      </p:cxnSp>
      <p:sp>
        <p:nvSpPr>
          <p:cNvPr id="21" name="TextBox 20"/>
          <p:cNvSpPr txBox="1"/>
          <p:nvPr/>
        </p:nvSpPr>
        <p:spPr>
          <a:xfrm>
            <a:off x="142844" y="1912272"/>
            <a:ext cx="2571736" cy="369332"/>
          </a:xfrm>
          <a:prstGeom prst="rect">
            <a:avLst/>
          </a:prstGeom>
          <a:noFill/>
        </p:spPr>
        <p:txBody>
          <a:bodyPr wrap="square" rtlCol="0">
            <a:spAutoFit/>
          </a:bodyPr>
          <a:lstStyle/>
          <a:p>
            <a:r>
              <a:rPr lang="en-US" dirty="0" smtClean="0">
                <a:hlinkClick r:id="rId2"/>
              </a:rPr>
              <a:t>http://arnetminer.org/</a:t>
            </a:r>
            <a:endParaRPr lang="zh-CN" altLang="en-US" dirty="0"/>
          </a:p>
        </p:txBody>
      </p:sp>
      <p:pic>
        <p:nvPicPr>
          <p:cNvPr id="1033" name="Picture 9"/>
          <p:cNvPicPr>
            <a:picLocks noChangeAspect="1" noChangeArrowheads="1"/>
          </p:cNvPicPr>
          <p:nvPr/>
        </p:nvPicPr>
        <p:blipFill>
          <a:blip r:embed="rId3"/>
          <a:srcRect/>
          <a:stretch>
            <a:fillRect/>
          </a:stretch>
        </p:blipFill>
        <p:spPr bwMode="auto">
          <a:xfrm>
            <a:off x="60006" y="2852936"/>
            <a:ext cx="3071834" cy="3034792"/>
          </a:xfrm>
          <a:prstGeom prst="rect">
            <a:avLst/>
          </a:prstGeom>
          <a:noFill/>
          <a:ln w="9525">
            <a:noFill/>
            <a:miter lim="800000"/>
            <a:headEnd/>
            <a:tailEnd/>
          </a:ln>
          <a:effectLst/>
        </p:spPr>
      </p:pic>
      <p:pic>
        <p:nvPicPr>
          <p:cNvPr id="1034" name="Picture 10"/>
          <p:cNvPicPr>
            <a:picLocks noChangeAspect="1" noChangeArrowheads="1"/>
          </p:cNvPicPr>
          <p:nvPr/>
        </p:nvPicPr>
        <p:blipFill>
          <a:blip r:embed="rId4"/>
          <a:srcRect/>
          <a:stretch>
            <a:fillRect/>
          </a:stretch>
        </p:blipFill>
        <p:spPr bwMode="auto">
          <a:xfrm>
            <a:off x="6084168" y="2518206"/>
            <a:ext cx="2808312" cy="3575090"/>
          </a:xfrm>
          <a:prstGeom prst="rect">
            <a:avLst/>
          </a:prstGeom>
          <a:noFill/>
          <a:ln w="9525">
            <a:noFill/>
            <a:miter lim="800000"/>
            <a:headEnd/>
            <a:tailEnd/>
          </a:ln>
          <a:effectLst/>
        </p:spPr>
      </p:pic>
      <p:sp>
        <p:nvSpPr>
          <p:cNvPr id="17" name="标题 1"/>
          <p:cNvSpPr txBox="1">
            <a:spLocks/>
          </p:cNvSpPr>
          <p:nvPr/>
        </p:nvSpPr>
        <p:spPr bwMode="auto">
          <a:xfrm>
            <a:off x="251520" y="269776"/>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defRPr/>
            </a:pPr>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学术搜索：清华大学的</a:t>
            </a:r>
            <a:r>
              <a:rPr lang="en-US" altLang="zh-CN" sz="4000" b="1" dirty="0" err="1">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Aminer</a:t>
            </a:r>
            <a:endPar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962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53544" y="2518206"/>
            <a:ext cx="2977772" cy="3704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21128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007789" y="1268760"/>
            <a:ext cx="5084491" cy="747685"/>
          </a:xfrm>
          <a:prstGeom prst="rect">
            <a:avLst/>
          </a:prstGeom>
          <a:gradFill>
            <a:gsLst>
              <a:gs pos="0">
                <a:srgbClr val="00B0F0"/>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just">
              <a:defRPr sz="200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solidFill>
                  <a:schemeClr val="tx1"/>
                </a:solidFill>
              </a:rPr>
              <a:t>        搜索身边好友，根据基站在线手机号码信息与通信录信息匹配来搜索身边的朋友。</a:t>
            </a:r>
          </a:p>
        </p:txBody>
      </p:sp>
      <p:pic>
        <p:nvPicPr>
          <p:cNvPr id="1030" name="Picture 6"/>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00" y="2016445"/>
            <a:ext cx="8002800" cy="4870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9"/>
          <p:cNvPicPr>
            <a:picLocks noChangeAspect="1" noChangeArrowheads="1"/>
          </p:cNvPicPr>
          <p:nvPr/>
        </p:nvPicPr>
        <p:blipFill>
          <a:blip r:embed="rId3" cstate="print">
            <a:clrChange>
              <a:clrFrom>
                <a:srgbClr val="FEFFFF"/>
              </a:clrFrom>
              <a:clrTo>
                <a:srgbClr val="FE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43608" y="2780928"/>
            <a:ext cx="358575" cy="38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9"/>
          <p:cNvPicPr>
            <a:picLocks noChangeAspect="1" noChangeArrowheads="1"/>
          </p:cNvPicPr>
          <p:nvPr/>
        </p:nvPicPr>
        <p:blipFill>
          <a:blip r:embed="rId3" cstate="print">
            <a:clrChange>
              <a:clrFrom>
                <a:srgbClr val="FEFFFF"/>
              </a:clrFrom>
              <a:clrTo>
                <a:srgbClr val="FE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908162" y="4766700"/>
            <a:ext cx="358575" cy="38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 name="Picture 9"/>
          <p:cNvPicPr>
            <a:picLocks noChangeAspect="1" noChangeArrowheads="1"/>
          </p:cNvPicPr>
          <p:nvPr/>
        </p:nvPicPr>
        <p:blipFill>
          <a:blip r:embed="rId3" cstate="print">
            <a:clrChange>
              <a:clrFrom>
                <a:srgbClr val="FEFFFF"/>
              </a:clrFrom>
              <a:clrTo>
                <a:srgbClr val="FE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392712" y="5256533"/>
            <a:ext cx="358575" cy="38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9"/>
          <p:cNvPicPr>
            <a:picLocks noChangeAspect="1" noChangeArrowheads="1"/>
          </p:cNvPicPr>
          <p:nvPr/>
        </p:nvPicPr>
        <p:blipFill>
          <a:blip r:embed="rId3" cstate="print">
            <a:clrChange>
              <a:clrFrom>
                <a:srgbClr val="FEFFFF"/>
              </a:clrFrom>
              <a:clrTo>
                <a:srgbClr val="FE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308304" y="4136280"/>
            <a:ext cx="358575" cy="386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3" name="标题 1"/>
          <p:cNvSpPr>
            <a:spLocks noGrp="1"/>
          </p:cNvSpPr>
          <p:nvPr>
            <p:ph type="title"/>
          </p:nvPr>
        </p:nvSpPr>
        <p:spPr>
          <a:xfrm>
            <a:off x="179512" y="404664"/>
            <a:ext cx="8229600" cy="782960"/>
          </a:xfrm>
        </p:spPr>
        <p:txBody>
          <a:bodyPr/>
          <a:lstStyle/>
          <a:p>
            <a:pPr algn="l">
              <a:defRPr/>
            </a:pPr>
            <a:r>
              <a:rPr lang="zh-CN" altLang="en-US" sz="40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周边人员搜索：微信摇一摇</a:t>
            </a:r>
          </a:p>
        </p:txBody>
      </p:sp>
      <p:grpSp>
        <p:nvGrpSpPr>
          <p:cNvPr id="73" name="组合 72"/>
          <p:cNvGrpSpPr/>
          <p:nvPr/>
        </p:nvGrpSpPr>
        <p:grpSpPr>
          <a:xfrm>
            <a:off x="7116668" y="64184"/>
            <a:ext cx="2027332" cy="1578418"/>
            <a:chOff x="7187387" y="1525433"/>
            <a:chExt cx="2195736" cy="1708632"/>
          </a:xfrm>
          <a:effectLst/>
        </p:grpSpPr>
        <p:pic>
          <p:nvPicPr>
            <p:cNvPr id="74" name="Picture 7"/>
            <p:cNvPicPr>
              <a:picLocks noChangeAspect="1" noChangeArrowheads="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59395" y="1525433"/>
              <a:ext cx="2123728" cy="1688273"/>
            </a:xfrm>
            <a:prstGeom prst="rect">
              <a:avLst/>
            </a:prstGeom>
            <a:solidFill>
              <a:srgbClr val="FFFFFF">
                <a:shade val="85000"/>
              </a:srgbClr>
            </a:solidFill>
            <a:ln w="9525">
              <a:noFill/>
              <a:miter lim="800000"/>
              <a:headEnd/>
              <a:tailEnd/>
            </a:ln>
            <a:effectLst>
              <a:outerShdw blurRad="55000" dist="18000" dir="5400000" algn="tl" rotWithShape="0">
                <a:srgbClr val="000000">
                  <a:alpha val="40000"/>
                </a:srgbClr>
              </a:outerShdw>
            </a:effectLst>
            <a:extLst/>
          </p:spPr>
        </p:pic>
        <p:sp>
          <p:nvSpPr>
            <p:cNvPr id="76" name="TextBox 75"/>
            <p:cNvSpPr txBox="1"/>
            <p:nvPr/>
          </p:nvSpPr>
          <p:spPr>
            <a:xfrm>
              <a:off x="7187387" y="2864733"/>
              <a:ext cx="1107996" cy="369332"/>
            </a:xfrm>
            <a:prstGeom prst="rect">
              <a:avLst/>
            </a:prstGeom>
            <a:noFill/>
            <a:ln>
              <a:noFill/>
            </a:ln>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zh-CN" altLang="en-US" b="1" dirty="0" smtClean="0">
                  <a:ln w="3175"/>
                  <a:solidFill>
                    <a:srgbClr val="FF0000"/>
                  </a:solidFill>
                  <a:effectLst/>
                  <a:latin typeface="+mn-ea"/>
                </a:rPr>
                <a:t>数据中心</a:t>
              </a:r>
              <a:endParaRPr lang="zh-CN" altLang="en-US" b="1" dirty="0">
                <a:ln w="3175"/>
                <a:solidFill>
                  <a:srgbClr val="FF0000"/>
                </a:solidFill>
                <a:effectLst/>
                <a:latin typeface="+mn-ea"/>
              </a:endParaRPr>
            </a:p>
          </p:txBody>
        </p:sp>
      </p:grpSp>
      <p:pic>
        <p:nvPicPr>
          <p:cNvPr id="94"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55156" y="3900676"/>
            <a:ext cx="586216" cy="711834"/>
          </a:xfrm>
          <a:prstGeom prst="rect">
            <a:avLst/>
          </a:prstGeom>
          <a:noFill/>
          <a:ln>
            <a:solidFill>
              <a:srgbClr val="FF0000"/>
            </a:solidFill>
          </a:ln>
          <a:effectLst>
            <a:glow rad="203200">
              <a:schemeClr val="bg1">
                <a:alpha val="40000"/>
              </a:schemeClr>
            </a:glow>
          </a:effectLst>
          <a:extLst>
            <a:ext uri="{909E8E84-426E-40DD-AFC4-6F175D3DCCD1}">
              <a14:hiddenFill xmlns:a14="http://schemas.microsoft.com/office/drawing/2010/main">
                <a:solidFill>
                  <a:srgbClr val="FFFFFF"/>
                </a:solidFill>
              </a14:hiddenFill>
            </a:ext>
          </a:extLst>
        </p:spPr>
      </p:pic>
      <p:sp>
        <p:nvSpPr>
          <p:cNvPr id="95" name="云形标注 94"/>
          <p:cNvSpPr/>
          <p:nvPr/>
        </p:nvSpPr>
        <p:spPr>
          <a:xfrm>
            <a:off x="6728049" y="3071612"/>
            <a:ext cx="1218489" cy="501404"/>
          </a:xfrm>
          <a:prstGeom prst="cloudCallout">
            <a:avLst>
              <a:gd name="adj1" fmla="val -1512"/>
              <a:gd name="adj2" fmla="val 129731"/>
            </a:avLst>
          </a:prstGeom>
          <a:solidFill>
            <a:schemeClr val="bg1"/>
          </a:solidFill>
          <a:ln w="190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rPr>
              <a:t>110101101111</a:t>
            </a:r>
            <a:endParaRPr lang="zh-CN" altLang="en-US" sz="1400" b="1" dirty="0">
              <a:solidFill>
                <a:schemeClr val="tx1"/>
              </a:solidFill>
            </a:endParaRPr>
          </a:p>
        </p:txBody>
      </p:sp>
      <p:sp>
        <p:nvSpPr>
          <p:cNvPr id="96" name="下箭头 95"/>
          <p:cNvSpPr/>
          <p:nvPr/>
        </p:nvSpPr>
        <p:spPr>
          <a:xfrm rot="11340000">
            <a:off x="6804249" y="1888995"/>
            <a:ext cx="269854" cy="1929650"/>
          </a:xfrm>
          <a:prstGeom prst="downArrow">
            <a:avLst/>
          </a:prstGeom>
          <a:solidFill>
            <a:schemeClr val="accent6">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折角形 96"/>
          <p:cNvSpPr/>
          <p:nvPr/>
        </p:nvSpPr>
        <p:spPr>
          <a:xfrm rot="16860000">
            <a:off x="6298671" y="2760933"/>
            <a:ext cx="1185113" cy="386985"/>
          </a:xfrm>
          <a:prstGeom prst="foldedCorner">
            <a:avLst/>
          </a:prstGeom>
          <a:solidFill>
            <a:srgbClr val="FFFFFF">
              <a:alpha val="89804"/>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b="1" dirty="0" smtClean="0">
                <a:solidFill>
                  <a:srgbClr val="C00000"/>
                </a:solidFill>
              </a:rPr>
              <a:t>查  询</a:t>
            </a:r>
          </a:p>
        </p:txBody>
      </p:sp>
      <p:sp>
        <p:nvSpPr>
          <p:cNvPr id="98" name="下箭头 97"/>
          <p:cNvSpPr/>
          <p:nvPr/>
        </p:nvSpPr>
        <p:spPr>
          <a:xfrm rot="660000" flipH="1">
            <a:off x="7144902" y="1916066"/>
            <a:ext cx="293939" cy="1905519"/>
          </a:xfrm>
          <a:prstGeom prst="downArrow">
            <a:avLst/>
          </a:prstGeom>
          <a:solidFill>
            <a:schemeClr val="accent5">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折角形 98"/>
          <p:cNvSpPr/>
          <p:nvPr/>
        </p:nvSpPr>
        <p:spPr>
          <a:xfrm rot="16800000">
            <a:off x="6710330" y="2628526"/>
            <a:ext cx="1185113" cy="386985"/>
          </a:xfrm>
          <a:prstGeom prst="foldedCorner">
            <a:avLst/>
          </a:prstGeom>
          <a:solidFill>
            <a:srgbClr val="FFFFFF">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b="1" dirty="0" smtClean="0">
                <a:solidFill>
                  <a:srgbClr val="0070C0"/>
                </a:solidFill>
              </a:rPr>
              <a:t>应  答</a:t>
            </a:r>
            <a:endParaRPr lang="zh-CN" altLang="en-US" b="1" dirty="0">
              <a:solidFill>
                <a:srgbClr val="0070C0"/>
              </a:solidFill>
            </a:endParaRPr>
          </a:p>
        </p:txBody>
      </p:sp>
      <p:pic>
        <p:nvPicPr>
          <p:cNvPr id="100" name="Picture 6" descr="0019b91ecbd10e96412f1b"/>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1867" y="4712346"/>
            <a:ext cx="388937" cy="431800"/>
          </a:xfrm>
          <a:prstGeom prst="rect">
            <a:avLst/>
          </a:prstGeom>
          <a:noFill/>
          <a:ln w="38100">
            <a:solidFill>
              <a:srgbClr val="00B0F0"/>
            </a:solidFill>
          </a:ln>
          <a:extLst>
            <a:ext uri="{909E8E84-426E-40DD-AFC4-6F175D3DCCD1}">
              <a14:hiddenFill xmlns:a14="http://schemas.microsoft.com/office/drawing/2010/main">
                <a:solidFill>
                  <a:srgbClr val="FFFFFF"/>
                </a:solidFill>
              </a14:hiddenFill>
            </a:ext>
          </a:extLst>
        </p:spPr>
      </p:pic>
      <p:pic>
        <p:nvPicPr>
          <p:cNvPr id="101" name="Picture 8" descr="1930000081996213313080355117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85216" y="4696839"/>
            <a:ext cx="403225" cy="431800"/>
          </a:xfrm>
          <a:prstGeom prst="rect">
            <a:avLst/>
          </a:prstGeom>
          <a:noFill/>
          <a:ln w="38100">
            <a:solidFill>
              <a:srgbClr val="00B0F0"/>
            </a:solidFill>
          </a:ln>
          <a:extLst>
            <a:ext uri="{909E8E84-426E-40DD-AFC4-6F175D3DCCD1}">
              <a14:hiddenFill xmlns:a14="http://schemas.microsoft.com/office/drawing/2010/main">
                <a:solidFill>
                  <a:srgbClr val="FFFFFF"/>
                </a:solidFill>
              </a14:hiddenFill>
            </a:ext>
          </a:extLst>
        </p:spPr>
      </p:pic>
      <p:pic>
        <p:nvPicPr>
          <p:cNvPr id="102" name="Picture 10" descr="129315104396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781706" y="5211529"/>
            <a:ext cx="334962" cy="431800"/>
          </a:xfrm>
          <a:prstGeom prst="rect">
            <a:avLst/>
          </a:prstGeom>
          <a:noFill/>
          <a:ln w="38100">
            <a:solidFill>
              <a:srgbClr val="00B0F0"/>
            </a:solidFill>
          </a:ln>
          <a:extLst>
            <a:ext uri="{909E8E84-426E-40DD-AFC4-6F175D3DCCD1}">
              <a14:hiddenFill xmlns:a14="http://schemas.microsoft.com/office/drawing/2010/main">
                <a:solidFill>
                  <a:srgbClr val="FFFFFF"/>
                </a:solidFill>
              </a14:hiddenFill>
            </a:ext>
          </a:extLst>
        </p:spPr>
      </p:pic>
      <p:pic>
        <p:nvPicPr>
          <p:cNvPr id="36" name="图片 35"/>
          <p:cNvPicPr>
            <a:picLocks noChangeAspect="1"/>
          </p:cNvPicPr>
          <p:nvPr/>
        </p:nvPicPr>
        <p:blipFill>
          <a:blip r:embed="rId9"/>
          <a:stretch>
            <a:fillRect/>
          </a:stretch>
        </p:blipFill>
        <p:spPr>
          <a:xfrm>
            <a:off x="10091" y="2060848"/>
            <a:ext cx="2977733" cy="3445311"/>
          </a:xfrm>
          <a:prstGeom prst="rect">
            <a:avLst/>
          </a:prstGeom>
        </p:spPr>
      </p:pic>
      <p:grpSp>
        <p:nvGrpSpPr>
          <p:cNvPr id="4" name="组合 3"/>
          <p:cNvGrpSpPr/>
          <p:nvPr/>
        </p:nvGrpSpPr>
        <p:grpSpPr>
          <a:xfrm>
            <a:off x="107504" y="1340768"/>
            <a:ext cx="1876277" cy="540000"/>
            <a:chOff x="251520" y="1376832"/>
            <a:chExt cx="1737468" cy="540000"/>
          </a:xfrm>
        </p:grpSpPr>
        <p:pic>
          <p:nvPicPr>
            <p:cNvPr id="2" name="图片 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520" y="1376832"/>
              <a:ext cx="540000" cy="540000"/>
            </a:xfrm>
            <a:prstGeom prst="rect">
              <a:avLst/>
            </a:prstGeom>
          </p:spPr>
        </p:pic>
        <p:sp>
          <p:nvSpPr>
            <p:cNvPr id="3" name="TextBox 2"/>
            <p:cNvSpPr txBox="1"/>
            <p:nvPr/>
          </p:nvSpPr>
          <p:spPr>
            <a:xfrm>
              <a:off x="788867" y="1376832"/>
              <a:ext cx="1200121" cy="540000"/>
            </a:xfrm>
            <a:prstGeom prst="rect">
              <a:avLst/>
            </a:prstGeom>
            <a:solidFill>
              <a:srgbClr val="00B050"/>
            </a:solidFill>
          </p:spPr>
          <p:txBody>
            <a:bodyPr wrap="square" rtlCol="0">
              <a:spAutoFit/>
            </a:bodyPr>
            <a:lstStyle/>
            <a:p>
              <a:pPr algn="ctr"/>
              <a:r>
                <a:rPr lang="zh-CN" altLang="en-US" sz="2800" dirty="0">
                  <a:solidFill>
                    <a:schemeClr val="bg1"/>
                  </a:solidFill>
                  <a:latin typeface="华文琥珀" pitchFamily="2" charset="-122"/>
                  <a:ea typeface="华文琥珀" pitchFamily="2" charset="-122"/>
                </a:rPr>
                <a:t>摇一摇</a:t>
              </a:r>
            </a:p>
          </p:txBody>
        </p:sp>
      </p:grpSp>
    </p:spTree>
    <p:extLst>
      <p:ext uri="{BB962C8B-B14F-4D97-AF65-F5344CB8AC3E}">
        <p14:creationId xmlns:p14="http://schemas.microsoft.com/office/powerpoint/2010/main" val="25058571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p:cNvPicPr>
            <a:picLocks noChangeAspect="1" noChangeArrowheads="1"/>
          </p:cNvPicPr>
          <p:nvPr/>
        </p:nvPicPr>
        <p:blipFill>
          <a:blip r:embed="rId3" cstate="print"/>
          <a:srcRect/>
          <a:stretch>
            <a:fillRect/>
          </a:stretch>
        </p:blipFill>
        <p:spPr bwMode="auto">
          <a:xfrm>
            <a:off x="308443" y="6308725"/>
            <a:ext cx="1855792" cy="434975"/>
          </a:xfrm>
          <a:prstGeom prst="rect">
            <a:avLst/>
          </a:prstGeom>
          <a:noFill/>
          <a:ln w="9525">
            <a:noFill/>
            <a:miter lim="800000"/>
            <a:headEnd/>
            <a:tailEnd/>
          </a:ln>
        </p:spPr>
      </p:pic>
      <p:sp>
        <p:nvSpPr>
          <p:cNvPr id="11" name="标题 1"/>
          <p:cNvSpPr txBox="1">
            <a:spLocks/>
          </p:cNvSpPr>
          <p:nvPr/>
        </p:nvSpPr>
        <p:spPr bwMode="auto">
          <a:xfrm>
            <a:off x="91405" y="404664"/>
            <a:ext cx="8225011" cy="919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defRPr/>
            </a:pPr>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目前</a:t>
            </a:r>
            <a:r>
              <a:rPr lang="zh-CN" altLang="en-US" sz="40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在网络空间中能</a:t>
            </a:r>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搜到什么？</a:t>
            </a: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02" y="5809866"/>
            <a:ext cx="1459832" cy="475233"/>
          </a:xfrm>
          <a:prstGeom prst="rect">
            <a:avLst/>
          </a:prstGeom>
        </p:spPr>
      </p:pic>
      <p:graphicFrame>
        <p:nvGraphicFramePr>
          <p:cNvPr id="15" name="对象 14">
            <a:hlinkClick r:id="rId5" action="ppaction://hlinkfile"/>
          </p:cNvPr>
          <p:cNvGraphicFramePr>
            <a:graphicFrameLocks/>
          </p:cNvGraphicFramePr>
          <p:nvPr>
            <p:extLst>
              <p:ext uri="{D42A27DB-BD31-4B8C-83A1-F6EECF244321}">
                <p14:modId xmlns:p14="http://schemas.microsoft.com/office/powerpoint/2010/main" val="2258171892"/>
              </p:ext>
            </p:extLst>
          </p:nvPr>
        </p:nvGraphicFramePr>
        <p:xfrm>
          <a:off x="595461" y="3140968"/>
          <a:ext cx="2151112" cy="648072"/>
        </p:xfrm>
        <a:graphic>
          <a:graphicData uri="http://schemas.openxmlformats.org/presentationml/2006/ole">
            <mc:AlternateContent xmlns:mc="http://schemas.openxmlformats.org/markup-compatibility/2006">
              <mc:Choice xmlns:v="urn:schemas-microsoft-com:vml" Requires="v">
                <p:oleObj spid="_x0000_s103585" name="剪辑" r:id="rId6" imgW="6966360" imgH="4746240" progId="">
                  <p:embed/>
                </p:oleObj>
              </mc:Choice>
              <mc:Fallback>
                <p:oleObj name="剪辑" r:id="rId6" imgW="6966360" imgH="4746240" progId="">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461" y="3140968"/>
                        <a:ext cx="2151112" cy="648072"/>
                      </a:xfrm>
                      <a:prstGeom prst="rect">
                        <a:avLst/>
                      </a:prstGeom>
                      <a:noFill/>
                      <a:ln>
                        <a:noFill/>
                      </a:ln>
                      <a:effectLst/>
                    </p:spPr>
                  </p:pic>
                </p:oleObj>
              </mc:Fallback>
            </mc:AlternateContent>
          </a:graphicData>
        </a:graphic>
      </p:graphicFrame>
      <p:sp>
        <p:nvSpPr>
          <p:cNvPr id="9" name="AutoShape 5"/>
          <p:cNvSpPr>
            <a:spLocks noChangeArrowheads="1"/>
          </p:cNvSpPr>
          <p:nvPr/>
        </p:nvSpPr>
        <p:spPr bwMode="auto">
          <a:xfrm>
            <a:off x="451445" y="2327694"/>
            <a:ext cx="1857388" cy="571504"/>
          </a:xfrm>
          <a:prstGeom prst="roundRect">
            <a:avLst>
              <a:gd name="adj" fmla="val 16667"/>
            </a:avLst>
          </a:prstGeom>
          <a:noFill/>
          <a:ln w="38100" cap="flat" cmpd="sng">
            <a:solidFill>
              <a:srgbClr val="00B050"/>
            </a:solidFill>
            <a:round/>
            <a:headEnd/>
            <a:tailEnd/>
          </a:ln>
          <a:effectLst/>
        </p:spPr>
        <p:txBody>
          <a:bodyPr anchor="ctr"/>
          <a:lstStyle/>
          <a:p>
            <a:pPr algn="ctr"/>
            <a:r>
              <a:rPr lang="en-US" altLang="zh-CN" sz="2800" b="1" dirty="0" err="1">
                <a:solidFill>
                  <a:srgbClr val="0000FF"/>
                </a:solidFill>
                <a:latin typeface="华文中宋" pitchFamily="2" charset="-122"/>
                <a:ea typeface="华文中宋" pitchFamily="2" charset="-122"/>
              </a:rPr>
              <a:t>t</a:t>
            </a:r>
            <a:r>
              <a:rPr lang="en-US" altLang="zh-CN" sz="2800" b="1" dirty="0" err="1" smtClean="0">
                <a:solidFill>
                  <a:srgbClr val="0000FF"/>
                </a:solidFill>
                <a:latin typeface="华文中宋" pitchFamily="2" charset="-122"/>
                <a:ea typeface="华文中宋" pitchFamily="2" charset="-122"/>
              </a:rPr>
              <a:t>witinfo</a:t>
            </a:r>
            <a:endParaRPr lang="zh-CN" altLang="en-US" sz="2800" b="1" dirty="0">
              <a:solidFill>
                <a:srgbClr val="0000FF"/>
              </a:solidFill>
            </a:endParaRPr>
          </a:p>
        </p:txBody>
      </p:sp>
      <p:pic>
        <p:nvPicPr>
          <p:cNvPr id="10" name="图片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87749" y="1559649"/>
            <a:ext cx="2541795" cy="501199"/>
          </a:xfrm>
          <a:prstGeom prst="rect">
            <a:avLst/>
          </a:prstGeom>
        </p:spPr>
      </p:pic>
      <p:grpSp>
        <p:nvGrpSpPr>
          <p:cNvPr id="16" name="组合 15"/>
          <p:cNvGrpSpPr/>
          <p:nvPr/>
        </p:nvGrpSpPr>
        <p:grpSpPr>
          <a:xfrm>
            <a:off x="2629134" y="2348880"/>
            <a:ext cx="1448291" cy="504001"/>
            <a:chOff x="611560" y="1340823"/>
            <a:chExt cx="1448291" cy="504001"/>
          </a:xfrm>
        </p:grpSpPr>
        <p:pic>
          <p:nvPicPr>
            <p:cNvPr id="17"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560" y="1340824"/>
              <a:ext cx="668945" cy="5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1259632" y="1340823"/>
              <a:ext cx="800219" cy="504000"/>
            </a:xfrm>
            <a:prstGeom prst="rect">
              <a:avLst/>
            </a:prstGeom>
            <a:solidFill>
              <a:schemeClr val="tx1"/>
            </a:solidFill>
          </p:spPr>
          <p:txBody>
            <a:bodyPr wrap="none" rtlCol="0">
              <a:spAutoFit/>
            </a:bodyPr>
            <a:lstStyle/>
            <a:p>
              <a:r>
                <a:rPr lang="zh-CN" altLang="en-US" sz="2400" dirty="0" smtClean="0">
                  <a:solidFill>
                    <a:schemeClr val="bg1"/>
                  </a:solidFill>
                  <a:latin typeface="华文琥珀" pitchFamily="2" charset="-122"/>
                  <a:ea typeface="华文琥珀" pitchFamily="2" charset="-122"/>
                </a:rPr>
                <a:t>鹰击</a:t>
              </a:r>
              <a:endParaRPr lang="zh-CN" altLang="en-US" sz="2400" dirty="0">
                <a:solidFill>
                  <a:schemeClr val="bg1"/>
                </a:solidFill>
                <a:latin typeface="华文琥珀" pitchFamily="2" charset="-122"/>
                <a:ea typeface="华文琥珀" pitchFamily="2" charset="-122"/>
              </a:endParaRPr>
            </a:p>
          </p:txBody>
        </p:sp>
      </p:grpSp>
      <p:sp>
        <p:nvSpPr>
          <p:cNvPr id="2" name="TextBox 1"/>
          <p:cNvSpPr txBox="1"/>
          <p:nvPr/>
        </p:nvSpPr>
        <p:spPr>
          <a:xfrm>
            <a:off x="2971725" y="3203684"/>
            <a:ext cx="1620957"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sz="2800" dirty="0"/>
              <a:t>信息搜索</a:t>
            </a:r>
          </a:p>
        </p:txBody>
      </p:sp>
      <p:grpSp>
        <p:nvGrpSpPr>
          <p:cNvPr id="19" name="组合 18"/>
          <p:cNvGrpSpPr/>
          <p:nvPr/>
        </p:nvGrpSpPr>
        <p:grpSpPr>
          <a:xfrm>
            <a:off x="379437" y="1448856"/>
            <a:ext cx="2670934" cy="684000"/>
            <a:chOff x="577979" y="1340768"/>
            <a:chExt cx="2670934" cy="684000"/>
          </a:xfrm>
        </p:grpSpPr>
        <p:pic>
          <p:nvPicPr>
            <p:cNvPr id="20"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7979" y="1340768"/>
              <a:ext cx="776432" cy="6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31640" y="1340768"/>
              <a:ext cx="1917273" cy="6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2" name="Picture 2"/>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8941" y="4275102"/>
            <a:ext cx="1666875" cy="738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bwMode="auto">
          <a:xfrm>
            <a:off x="163413" y="1323827"/>
            <a:ext cx="5704731" cy="2648014"/>
          </a:xfrm>
          <a:prstGeom prst="roundRect">
            <a:avLst/>
          </a:prstGeom>
          <a:noFill/>
          <a:ln w="76200" cap="flat" cmpd="tri"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23" name="图片 2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493729" y="4270356"/>
            <a:ext cx="2098953" cy="571500"/>
          </a:xfrm>
          <a:prstGeom prst="rect">
            <a:avLst/>
          </a:prstGeom>
        </p:spPr>
      </p:pic>
      <p:sp>
        <p:nvSpPr>
          <p:cNvPr id="24" name="AutoShape 5"/>
          <p:cNvSpPr>
            <a:spLocks noChangeArrowheads="1"/>
          </p:cNvSpPr>
          <p:nvPr/>
        </p:nvSpPr>
        <p:spPr bwMode="auto">
          <a:xfrm>
            <a:off x="248428" y="5072473"/>
            <a:ext cx="1857388" cy="571504"/>
          </a:xfrm>
          <a:prstGeom prst="roundRect">
            <a:avLst>
              <a:gd name="adj" fmla="val 16667"/>
            </a:avLst>
          </a:prstGeom>
          <a:noFill/>
          <a:ln w="38100" cap="flat" cmpd="sng">
            <a:solidFill>
              <a:srgbClr val="00B0F0"/>
            </a:solidFill>
            <a:round/>
            <a:headEnd/>
            <a:tailEnd/>
          </a:ln>
          <a:effectLst/>
        </p:spPr>
        <p:txBody>
          <a:bodyPr anchor="ctr"/>
          <a:lstStyle/>
          <a:p>
            <a:pPr algn="ctr"/>
            <a:r>
              <a:rPr lang="en-US" altLang="zh-CN" sz="2000" b="1" dirty="0" err="1" smtClean="0">
                <a:solidFill>
                  <a:srgbClr val="FF0000"/>
                </a:solidFill>
              </a:rPr>
              <a:t>Arnetminer</a:t>
            </a:r>
            <a:endParaRPr lang="zh-CN" altLang="en-US" sz="2000" b="1" dirty="0">
              <a:solidFill>
                <a:srgbClr val="FF0000"/>
              </a:solidFill>
            </a:endParaRPr>
          </a:p>
        </p:txBody>
      </p:sp>
      <p:grpSp>
        <p:nvGrpSpPr>
          <p:cNvPr id="25" name="组合 24"/>
          <p:cNvGrpSpPr/>
          <p:nvPr/>
        </p:nvGrpSpPr>
        <p:grpSpPr>
          <a:xfrm>
            <a:off x="2668992" y="5072473"/>
            <a:ext cx="1876277" cy="540000"/>
            <a:chOff x="251520" y="1376832"/>
            <a:chExt cx="1737468" cy="540000"/>
          </a:xfrm>
        </p:grpSpPr>
        <p:pic>
          <p:nvPicPr>
            <p:cNvPr id="26" name="图片 2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51520" y="1376832"/>
              <a:ext cx="540000" cy="540000"/>
            </a:xfrm>
            <a:prstGeom prst="rect">
              <a:avLst/>
            </a:prstGeom>
          </p:spPr>
        </p:pic>
        <p:sp>
          <p:nvSpPr>
            <p:cNvPr id="27" name="TextBox 26"/>
            <p:cNvSpPr txBox="1"/>
            <p:nvPr/>
          </p:nvSpPr>
          <p:spPr>
            <a:xfrm>
              <a:off x="788868" y="1376832"/>
              <a:ext cx="1200120" cy="540000"/>
            </a:xfrm>
            <a:prstGeom prst="rect">
              <a:avLst/>
            </a:prstGeom>
            <a:solidFill>
              <a:srgbClr val="00B050"/>
            </a:solidFill>
          </p:spPr>
          <p:txBody>
            <a:bodyPr wrap="square" rtlCol="0">
              <a:spAutoFit/>
            </a:bodyPr>
            <a:lstStyle/>
            <a:p>
              <a:pPr algn="ctr"/>
              <a:r>
                <a:rPr lang="zh-CN" altLang="en-US" sz="2800" dirty="0">
                  <a:solidFill>
                    <a:schemeClr val="bg1"/>
                  </a:solidFill>
                  <a:latin typeface="华文琥珀" pitchFamily="2" charset="-122"/>
                  <a:ea typeface="华文琥珀" pitchFamily="2" charset="-122"/>
                </a:rPr>
                <a:t>摇一摇</a:t>
              </a:r>
            </a:p>
          </p:txBody>
        </p:sp>
      </p:grpSp>
      <p:sp>
        <p:nvSpPr>
          <p:cNvPr id="28" name="TextBox 27"/>
          <p:cNvSpPr txBox="1"/>
          <p:nvPr/>
        </p:nvSpPr>
        <p:spPr>
          <a:xfrm>
            <a:off x="2837689" y="5785872"/>
            <a:ext cx="1620957"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sz="2800" dirty="0" smtClean="0"/>
              <a:t>人物搜索</a:t>
            </a:r>
            <a:endParaRPr lang="zh-CN" altLang="en-US" sz="2800" dirty="0"/>
          </a:p>
        </p:txBody>
      </p:sp>
      <p:sp>
        <p:nvSpPr>
          <p:cNvPr id="29" name="圆角矩形 28"/>
          <p:cNvSpPr/>
          <p:nvPr/>
        </p:nvSpPr>
        <p:spPr bwMode="auto">
          <a:xfrm>
            <a:off x="179513" y="4093354"/>
            <a:ext cx="4536503" cy="2503998"/>
          </a:xfrm>
          <a:prstGeom prst="roundRect">
            <a:avLst/>
          </a:prstGeom>
          <a:noFill/>
          <a:ln w="76200" cap="flat" cmpd="tri"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31" name="图片 30"/>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11960" y="2132856"/>
            <a:ext cx="1471287" cy="702948"/>
          </a:xfrm>
          <a:prstGeom prst="rect">
            <a:avLst/>
          </a:prstGeom>
        </p:spPr>
      </p:pic>
    </p:spTree>
    <p:extLst>
      <p:ext uri="{BB962C8B-B14F-4D97-AF65-F5344CB8AC3E}">
        <p14:creationId xmlns:p14="http://schemas.microsoft.com/office/powerpoint/2010/main" val="116037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0-#ppt_w/2"/>
                                          </p:val>
                                        </p:tav>
                                        <p:tav tm="100000">
                                          <p:val>
                                            <p:strVal val="#ppt_x"/>
                                          </p:val>
                                        </p:tav>
                                      </p:tavLst>
                                    </p:anim>
                                    <p:anim calcmode="lin" valueType="num">
                                      <p:cBhvr additive="base">
                                        <p:cTn id="18" dur="500" fill="hold"/>
                                        <p:tgtEl>
                                          <p:spTgt spid="2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additive="base">
                                        <p:cTn id="22" dur="500" fill="hold"/>
                                        <p:tgtEl>
                                          <p:spTgt spid="24"/>
                                        </p:tgtEl>
                                        <p:attrNameLst>
                                          <p:attrName>ppt_x</p:attrName>
                                        </p:attrNameLst>
                                      </p:cBhvr>
                                      <p:tavLst>
                                        <p:tav tm="0">
                                          <p:val>
                                            <p:strVal val="0-#ppt_w/2"/>
                                          </p:val>
                                        </p:tav>
                                        <p:tav tm="100000">
                                          <p:val>
                                            <p:strVal val="#ppt_x"/>
                                          </p:val>
                                        </p:tav>
                                      </p:tavLst>
                                    </p:anim>
                                    <p:anim calcmode="lin" valueType="num">
                                      <p:cBhvr additive="base">
                                        <p:cTn id="23" dur="500" fill="hold"/>
                                        <p:tgtEl>
                                          <p:spTgt spid="24"/>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9"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 calcmode="lin" valueType="num">
                                      <p:cBhvr>
                                        <p:cTn id="30" dur="500" fill="hold"/>
                                        <p:tgtEl>
                                          <p:spTgt spid="28"/>
                                        </p:tgtEl>
                                        <p:attrNameLst>
                                          <p:attrName>ppt_w</p:attrName>
                                        </p:attrNameLst>
                                      </p:cBhvr>
                                      <p:tavLst>
                                        <p:tav tm="0">
                                          <p:val>
                                            <p:fltVal val="0"/>
                                          </p:val>
                                        </p:tav>
                                        <p:tav tm="100000">
                                          <p:val>
                                            <p:strVal val="#ppt_w"/>
                                          </p:val>
                                        </p:tav>
                                      </p:tavLst>
                                    </p:anim>
                                    <p:anim calcmode="lin" valueType="num">
                                      <p:cBhvr>
                                        <p:cTn id="31" dur="500" fill="hold"/>
                                        <p:tgtEl>
                                          <p:spTgt spid="28"/>
                                        </p:tgtEl>
                                        <p:attrNameLst>
                                          <p:attrName>ppt_h</p:attrName>
                                        </p:attrNameLst>
                                      </p:cBhvr>
                                      <p:tavLst>
                                        <p:tav tm="0">
                                          <p:val>
                                            <p:fltVal val="0"/>
                                          </p:val>
                                        </p:tav>
                                        <p:tav tm="100000">
                                          <p:val>
                                            <p:strVal val="#ppt_h"/>
                                          </p:val>
                                        </p:tav>
                                      </p:tavLst>
                                    </p:anim>
                                    <p:animEffect transition="in" filter="fade">
                                      <p:cBhvr>
                                        <p:cTn id="32" dur="500"/>
                                        <p:tgtEl>
                                          <p:spTgt spid="28"/>
                                        </p:tgtEl>
                                      </p:cBhvr>
                                    </p:animEffect>
                                  </p:childTnLst>
                                </p:cTn>
                              </p:par>
                              <p:par>
                                <p:cTn id="33" presetID="6" presetClass="entr" presetSubtype="32"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circle(out)">
                                      <p:cBhvr>
                                        <p:cTn id="35"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animBg="1"/>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13172" y="500063"/>
            <a:ext cx="7599188" cy="647700"/>
          </a:xfrm>
        </p:spPr>
        <p:txBody>
          <a:bodyPr/>
          <a:lstStyle/>
          <a:p>
            <a:pPr algn="l">
              <a:defRPr/>
            </a:pPr>
            <a:r>
              <a:rPr lang="zh-CN" altLang="en-US" sz="36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联网设备搜索：</a:t>
            </a:r>
            <a:r>
              <a:rPr lang="en-US" altLang="zh-CN" sz="3600" b="1" kern="1200" dirty="0" err="1">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Shodan</a:t>
            </a:r>
            <a:r>
              <a:rPr lang="zh-CN" altLang="en-US" sz="36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物联网搜索</a:t>
            </a:r>
          </a:p>
        </p:txBody>
      </p:sp>
      <p:sp>
        <p:nvSpPr>
          <p:cNvPr id="5" name="TextBox 4"/>
          <p:cNvSpPr txBox="1"/>
          <p:nvPr/>
        </p:nvSpPr>
        <p:spPr>
          <a:xfrm>
            <a:off x="35496" y="1916832"/>
            <a:ext cx="2890600" cy="369332"/>
          </a:xfrm>
          <a:prstGeom prst="rect">
            <a:avLst/>
          </a:prstGeom>
          <a:noFill/>
        </p:spPr>
        <p:txBody>
          <a:bodyPr wrap="none" rtlCol="0">
            <a:spAutoFit/>
          </a:bodyPr>
          <a:lstStyle/>
          <a:p>
            <a:r>
              <a:rPr lang="en-US" altLang="zh-CN" u="sng" dirty="0">
                <a:solidFill>
                  <a:srgbClr val="0000FF"/>
                </a:solidFill>
              </a:rPr>
              <a:t>http://</a:t>
            </a:r>
            <a:r>
              <a:rPr lang="en-US" altLang="zh-CN" u="sng" dirty="0" smtClean="0">
                <a:solidFill>
                  <a:srgbClr val="0000FF"/>
                </a:solidFill>
              </a:rPr>
              <a:t>www.shodanhq.com</a:t>
            </a:r>
            <a:endParaRPr lang="zh-CN" altLang="en-US" u="sng" dirty="0">
              <a:solidFill>
                <a:srgbClr val="0000FF"/>
              </a:solidFill>
            </a:endParaRPr>
          </a:p>
        </p:txBody>
      </p:sp>
      <p:sp>
        <p:nvSpPr>
          <p:cNvPr id="44" name="矩形 43"/>
          <p:cNvSpPr/>
          <p:nvPr/>
        </p:nvSpPr>
        <p:spPr>
          <a:xfrm>
            <a:off x="2868327" y="1286032"/>
            <a:ext cx="5929354" cy="1000132"/>
          </a:xfrm>
          <a:prstGeom prst="rect">
            <a:avLst/>
          </a:prstGeom>
          <a:gradFill>
            <a:gsLst>
              <a:gs pos="0">
                <a:srgbClr val="00B0F0"/>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smtClean="0">
                <a:solidFill>
                  <a:schemeClr val="tx1"/>
                </a:solidFill>
              </a:rPr>
              <a:t>     是一款搜索</a:t>
            </a:r>
            <a:r>
              <a:rPr lang="zh-CN" altLang="en-US" sz="2000" dirty="0">
                <a:solidFill>
                  <a:schemeClr val="tx1"/>
                </a:solidFill>
              </a:rPr>
              <a:t>与</a:t>
            </a:r>
            <a:r>
              <a:rPr lang="en-US" altLang="zh-CN" sz="2000" dirty="0">
                <a:solidFill>
                  <a:schemeClr val="tx1"/>
                </a:solidFill>
              </a:rPr>
              <a:t>WWW</a:t>
            </a:r>
            <a:r>
              <a:rPr lang="zh-CN" altLang="en-US" sz="2000" dirty="0">
                <a:solidFill>
                  <a:schemeClr val="tx1"/>
                </a:solidFill>
              </a:rPr>
              <a:t>相连接的设备的</a:t>
            </a:r>
            <a:r>
              <a:rPr lang="zh-CN" altLang="en-US" sz="2000" dirty="0" smtClean="0">
                <a:solidFill>
                  <a:schemeClr val="tx1"/>
                </a:solidFill>
              </a:rPr>
              <a:t>搜索引擎，</a:t>
            </a:r>
            <a:r>
              <a:rPr lang="zh-CN" altLang="en-US" sz="2000" dirty="0">
                <a:solidFill>
                  <a:schemeClr val="tx1"/>
                </a:solidFill>
              </a:rPr>
              <a:t>可以搜索到交通信号灯、摄像头、家庭供热系统以及燃气站、水厂及国家电网的控制系统</a:t>
            </a:r>
            <a:r>
              <a:rPr lang="zh-CN" altLang="en-US" sz="2000" dirty="0" smtClean="0">
                <a:solidFill>
                  <a:schemeClr val="tx1"/>
                </a:solidFill>
              </a:rPr>
              <a:t>。</a:t>
            </a:r>
            <a:endParaRPr lang="en-US" altLang="zh-CN" sz="2000" dirty="0">
              <a:solidFill>
                <a:schemeClr val="tx1"/>
              </a:solidFill>
            </a:endParaRPr>
          </a:p>
        </p:txBody>
      </p:sp>
      <p:sp>
        <p:nvSpPr>
          <p:cNvPr id="7" name="TextBox 6"/>
          <p:cNvSpPr txBox="1"/>
          <p:nvPr/>
        </p:nvSpPr>
        <p:spPr>
          <a:xfrm>
            <a:off x="214282" y="2492896"/>
            <a:ext cx="2560390" cy="553998"/>
          </a:xfrm>
          <a:prstGeom prst="rect">
            <a:avLst/>
          </a:prstGeom>
        </p:spPr>
        <p:style>
          <a:lnRef idx="1">
            <a:schemeClr val="accent1"/>
          </a:lnRef>
          <a:fillRef idx="2">
            <a:schemeClr val="accent1"/>
          </a:fillRef>
          <a:effectRef idx="1">
            <a:schemeClr val="accent1"/>
          </a:effectRef>
          <a:fontRef idx="minor">
            <a:schemeClr val="dk1"/>
          </a:fontRef>
        </p:style>
        <p:txBody>
          <a:bodyPr wrap="square" anchor="ctr">
            <a:spAutoFit/>
          </a:bodyPr>
          <a:lstStyle/>
          <a:p>
            <a:pPr fontAlgn="base">
              <a:lnSpc>
                <a:spcPct val="150000"/>
              </a:lnSpc>
              <a:spcBef>
                <a:spcPct val="0"/>
              </a:spcBef>
              <a:spcAft>
                <a:spcPct val="0"/>
              </a:spcAft>
              <a:defRPr/>
            </a:pPr>
            <a:r>
              <a:rPr lang="zh-CN" altLang="en-US" sz="2000" b="1" dirty="0">
                <a:solidFill>
                  <a:prstClr val="black"/>
                </a:solidFill>
                <a:latin typeface="微软雅黑" pitchFamily="34" charset="-122"/>
                <a:ea typeface="微软雅黑" pitchFamily="34" charset="-122"/>
              </a:rPr>
              <a:t>使用端口进行搜索</a:t>
            </a:r>
          </a:p>
        </p:txBody>
      </p:sp>
      <p:sp>
        <p:nvSpPr>
          <p:cNvPr id="8" name="TextBox 7"/>
          <p:cNvSpPr txBox="1"/>
          <p:nvPr/>
        </p:nvSpPr>
        <p:spPr>
          <a:xfrm>
            <a:off x="200601" y="3379058"/>
            <a:ext cx="2560390" cy="553998"/>
          </a:xfrm>
          <a:prstGeom prst="rect">
            <a:avLst/>
          </a:prstGeom>
        </p:spPr>
        <p:style>
          <a:lnRef idx="1">
            <a:schemeClr val="accent1"/>
          </a:lnRef>
          <a:fillRef idx="2">
            <a:schemeClr val="accent1"/>
          </a:fillRef>
          <a:effectRef idx="1">
            <a:schemeClr val="accent1"/>
          </a:effectRef>
          <a:fontRef idx="minor">
            <a:schemeClr val="dk1"/>
          </a:fontRef>
        </p:style>
        <p:txBody>
          <a:bodyPr wrap="square" anchor="ctr">
            <a:spAutoFit/>
          </a:bodyPr>
          <a:lstStyle/>
          <a:p>
            <a:pPr fontAlgn="base">
              <a:lnSpc>
                <a:spcPct val="150000"/>
              </a:lnSpc>
              <a:spcBef>
                <a:spcPct val="0"/>
              </a:spcBef>
              <a:spcAft>
                <a:spcPct val="0"/>
              </a:spcAft>
              <a:defRPr/>
            </a:pPr>
            <a:r>
              <a:rPr lang="zh-CN" altLang="en-US" sz="2000" b="1" dirty="0" smtClean="0">
                <a:solidFill>
                  <a:prstClr val="black"/>
                </a:solidFill>
                <a:latin typeface="微软雅黑" pitchFamily="34" charset="-122"/>
                <a:ea typeface="微软雅黑" pitchFamily="34" charset="-122"/>
              </a:rPr>
              <a:t>使用</a:t>
            </a:r>
            <a:r>
              <a:rPr lang="zh-CN" altLang="en-US" sz="2000" b="1" dirty="0">
                <a:solidFill>
                  <a:prstClr val="black"/>
                </a:solidFill>
                <a:latin typeface="微软雅黑" pitchFamily="34" charset="-122"/>
                <a:ea typeface="微软雅黑" pitchFamily="34" charset="-122"/>
              </a:rPr>
              <a:t>国家</a:t>
            </a:r>
            <a:r>
              <a:rPr lang="zh-CN" altLang="en-US" sz="2000" b="1" dirty="0" smtClean="0">
                <a:solidFill>
                  <a:prstClr val="black"/>
                </a:solidFill>
                <a:latin typeface="微软雅黑" pitchFamily="34" charset="-122"/>
                <a:ea typeface="微软雅黑" pitchFamily="34" charset="-122"/>
              </a:rPr>
              <a:t>进行</a:t>
            </a:r>
            <a:r>
              <a:rPr lang="zh-CN" altLang="en-US" sz="2000" b="1" dirty="0">
                <a:solidFill>
                  <a:prstClr val="black"/>
                </a:solidFill>
                <a:latin typeface="微软雅黑" pitchFamily="34" charset="-122"/>
                <a:ea typeface="微软雅黑" pitchFamily="34" charset="-122"/>
              </a:rPr>
              <a:t>搜索</a:t>
            </a:r>
          </a:p>
        </p:txBody>
      </p:sp>
      <p:sp>
        <p:nvSpPr>
          <p:cNvPr id="9" name="TextBox 8"/>
          <p:cNvSpPr txBox="1"/>
          <p:nvPr/>
        </p:nvSpPr>
        <p:spPr>
          <a:xfrm>
            <a:off x="211411" y="4181625"/>
            <a:ext cx="2560390" cy="499624"/>
          </a:xfrm>
          <a:prstGeom prst="rect">
            <a:avLst/>
          </a:prstGeom>
        </p:spPr>
        <p:style>
          <a:lnRef idx="1">
            <a:schemeClr val="accent1"/>
          </a:lnRef>
          <a:fillRef idx="2">
            <a:schemeClr val="accent1"/>
          </a:fillRef>
          <a:effectRef idx="1">
            <a:schemeClr val="accent1"/>
          </a:effectRef>
          <a:fontRef idx="minor">
            <a:schemeClr val="dk1"/>
          </a:fontRef>
        </p:style>
        <p:txBody>
          <a:bodyPr wrap="square" anchor="ctr">
            <a:spAutoFit/>
          </a:bodyPr>
          <a:lstStyle/>
          <a:p>
            <a:pPr fontAlgn="base">
              <a:lnSpc>
                <a:spcPct val="150000"/>
              </a:lnSpc>
              <a:spcBef>
                <a:spcPct val="0"/>
              </a:spcBef>
              <a:spcAft>
                <a:spcPct val="0"/>
              </a:spcAft>
              <a:defRPr/>
            </a:pPr>
            <a:r>
              <a:rPr lang="zh-CN" altLang="en-US" sz="2000" b="1" dirty="0">
                <a:solidFill>
                  <a:prstClr val="black"/>
                </a:solidFill>
                <a:latin typeface="微软雅黑" pitchFamily="34" charset="-122"/>
                <a:ea typeface="微软雅黑" pitchFamily="34" charset="-122"/>
              </a:rPr>
              <a:t>使用关键词进行搜索</a:t>
            </a:r>
          </a:p>
        </p:txBody>
      </p:sp>
      <p:sp>
        <p:nvSpPr>
          <p:cNvPr id="10" name="TextBox 9"/>
          <p:cNvSpPr txBox="1"/>
          <p:nvPr/>
        </p:nvSpPr>
        <p:spPr>
          <a:xfrm>
            <a:off x="211410" y="4973713"/>
            <a:ext cx="2560390" cy="499624"/>
          </a:xfrm>
          <a:prstGeom prst="rect">
            <a:avLst/>
          </a:prstGeom>
        </p:spPr>
        <p:style>
          <a:lnRef idx="1">
            <a:schemeClr val="accent1"/>
          </a:lnRef>
          <a:fillRef idx="2">
            <a:schemeClr val="accent1"/>
          </a:fillRef>
          <a:effectRef idx="1">
            <a:schemeClr val="accent1"/>
          </a:effectRef>
          <a:fontRef idx="minor">
            <a:schemeClr val="dk1"/>
          </a:fontRef>
        </p:style>
        <p:txBody>
          <a:bodyPr wrap="square" anchor="ctr">
            <a:spAutoFit/>
          </a:bodyPr>
          <a:lstStyle/>
          <a:p>
            <a:pPr fontAlgn="base">
              <a:lnSpc>
                <a:spcPct val="150000"/>
              </a:lnSpc>
              <a:spcBef>
                <a:spcPct val="0"/>
              </a:spcBef>
              <a:spcAft>
                <a:spcPct val="0"/>
              </a:spcAft>
              <a:defRPr/>
            </a:pPr>
            <a:r>
              <a:rPr lang="zh-CN" altLang="en-US" sz="2000" b="1" dirty="0" smtClean="0">
                <a:solidFill>
                  <a:schemeClr val="tx1"/>
                </a:solidFill>
                <a:latin typeface="微软雅黑" pitchFamily="34" charset="-122"/>
                <a:ea typeface="微软雅黑" pitchFamily="34" charset="-122"/>
              </a:rPr>
              <a:t>使用</a:t>
            </a:r>
            <a:r>
              <a:rPr lang="zh-CN" altLang="en-US" sz="2000" b="1" dirty="0">
                <a:solidFill>
                  <a:schemeClr val="tx1"/>
                </a:solidFill>
                <a:latin typeface="微软雅黑" pitchFamily="34" charset="-122"/>
                <a:ea typeface="微软雅黑" pitchFamily="34" charset="-122"/>
              </a:rPr>
              <a:t>组织</a:t>
            </a:r>
            <a:r>
              <a:rPr lang="zh-CN" altLang="en-US" sz="2000" b="1" dirty="0" smtClean="0">
                <a:solidFill>
                  <a:schemeClr val="tx1"/>
                </a:solidFill>
                <a:latin typeface="微软雅黑" pitchFamily="34" charset="-122"/>
                <a:ea typeface="微软雅黑" pitchFamily="34" charset="-122"/>
              </a:rPr>
              <a:t>进行</a:t>
            </a:r>
            <a:r>
              <a:rPr lang="zh-CN" altLang="en-US" sz="2000" b="1" dirty="0">
                <a:solidFill>
                  <a:schemeClr val="tx1"/>
                </a:solidFill>
                <a:latin typeface="微软雅黑" pitchFamily="34" charset="-122"/>
                <a:ea typeface="微软雅黑" pitchFamily="34" charset="-122"/>
              </a:rPr>
              <a:t>搜索</a:t>
            </a:r>
          </a:p>
        </p:txBody>
      </p:sp>
      <p:sp>
        <p:nvSpPr>
          <p:cNvPr id="11" name="TextBox 10"/>
          <p:cNvSpPr txBox="1"/>
          <p:nvPr/>
        </p:nvSpPr>
        <p:spPr>
          <a:xfrm>
            <a:off x="179512" y="5842241"/>
            <a:ext cx="2560390" cy="499624"/>
          </a:xfrm>
          <a:prstGeom prst="rect">
            <a:avLst/>
          </a:prstGeom>
        </p:spPr>
        <p:style>
          <a:lnRef idx="1">
            <a:schemeClr val="accent1"/>
          </a:lnRef>
          <a:fillRef idx="2">
            <a:schemeClr val="accent1"/>
          </a:fillRef>
          <a:effectRef idx="1">
            <a:schemeClr val="accent1"/>
          </a:effectRef>
          <a:fontRef idx="minor">
            <a:schemeClr val="dk1"/>
          </a:fontRef>
        </p:style>
        <p:txBody>
          <a:bodyPr wrap="square" anchor="ctr">
            <a:spAutoFit/>
          </a:bodyPr>
          <a:lstStyle>
            <a:defPPr>
              <a:defRPr lang="zh-CN"/>
            </a:defPPr>
            <a:lvl1pPr>
              <a:lnSpc>
                <a:spcPct val="150000"/>
              </a:lnSpc>
              <a:defRPr sz="2000" b="1">
                <a:solidFill>
                  <a:schemeClr val="tx1"/>
                </a:solidFill>
                <a:latin typeface="微软雅黑" pitchFamily="34" charset="-122"/>
                <a:ea typeface="微软雅黑" pitchFamily="34" charset="-122"/>
              </a:defRPr>
            </a:lvl1pPr>
          </a:lstStyle>
          <a:p>
            <a:r>
              <a:rPr lang="zh-CN" altLang="en-US" dirty="0"/>
              <a:t>按操作系统进行搜索</a:t>
            </a:r>
          </a:p>
        </p:txBody>
      </p:sp>
      <p:grpSp>
        <p:nvGrpSpPr>
          <p:cNvPr id="25" name="组合 24"/>
          <p:cNvGrpSpPr/>
          <p:nvPr/>
        </p:nvGrpSpPr>
        <p:grpSpPr>
          <a:xfrm>
            <a:off x="2987824" y="2381425"/>
            <a:ext cx="5400600" cy="759543"/>
            <a:chOff x="2987824" y="2381425"/>
            <a:chExt cx="5400600" cy="759543"/>
          </a:xfrm>
        </p:grpSpPr>
        <p:pic>
          <p:nvPicPr>
            <p:cNvPr id="12" name="图片 11"/>
            <p:cNvPicPr/>
            <p:nvPr/>
          </p:nvPicPr>
          <p:blipFill rotWithShape="1">
            <a:blip r:embed="rId2" cstate="print">
              <a:extLst>
                <a:ext uri="{28A0092B-C50C-407E-A947-70E740481C1C}">
                  <a14:useLocalDpi xmlns:a14="http://schemas.microsoft.com/office/drawing/2010/main" val="0"/>
                </a:ext>
              </a:extLst>
            </a:blip>
            <a:srcRect r="56246" b="89844"/>
            <a:stretch/>
          </p:blipFill>
          <p:spPr>
            <a:xfrm>
              <a:off x="2987824" y="2381425"/>
              <a:ext cx="5400600" cy="759543"/>
            </a:xfrm>
            <a:prstGeom prst="rect">
              <a:avLst/>
            </a:prstGeom>
            <a:ln>
              <a:solidFill>
                <a:srgbClr val="FF0000"/>
              </a:solidFill>
            </a:ln>
          </p:spPr>
        </p:pic>
        <p:sp>
          <p:nvSpPr>
            <p:cNvPr id="13" name="矩形 12"/>
            <p:cNvSpPr/>
            <p:nvPr/>
          </p:nvSpPr>
          <p:spPr>
            <a:xfrm>
              <a:off x="4355976" y="2671719"/>
              <a:ext cx="3744416" cy="36933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zh-CN" b="1" dirty="0" smtClean="0">
                  <a:solidFill>
                    <a:srgbClr val="FF0000"/>
                  </a:solidFill>
                  <a:latin typeface="微软雅黑" pitchFamily="34" charset="-122"/>
                  <a:ea typeface="微软雅黑" pitchFamily="34" charset="-122"/>
                </a:rPr>
                <a:t>Camera Port:80</a:t>
              </a:r>
              <a:endParaRPr lang="zh-CN" altLang="en-US" b="1" dirty="0">
                <a:solidFill>
                  <a:srgbClr val="FF0000"/>
                </a:solidFill>
                <a:latin typeface="微软雅黑" pitchFamily="34" charset="-122"/>
                <a:ea typeface="微软雅黑" pitchFamily="34" charset="-122"/>
              </a:endParaRPr>
            </a:p>
          </p:txBody>
        </p:sp>
      </p:grpSp>
      <p:grpSp>
        <p:nvGrpSpPr>
          <p:cNvPr id="26" name="组合 25"/>
          <p:cNvGrpSpPr/>
          <p:nvPr/>
        </p:nvGrpSpPr>
        <p:grpSpPr>
          <a:xfrm>
            <a:off x="2987824" y="3212976"/>
            <a:ext cx="5400600" cy="759543"/>
            <a:chOff x="2987824" y="3140968"/>
            <a:chExt cx="5400600" cy="759543"/>
          </a:xfrm>
        </p:grpSpPr>
        <p:pic>
          <p:nvPicPr>
            <p:cNvPr id="14" name="图片 13"/>
            <p:cNvPicPr/>
            <p:nvPr/>
          </p:nvPicPr>
          <p:blipFill rotWithShape="1">
            <a:blip r:embed="rId2" cstate="print">
              <a:extLst>
                <a:ext uri="{28A0092B-C50C-407E-A947-70E740481C1C}">
                  <a14:useLocalDpi xmlns:a14="http://schemas.microsoft.com/office/drawing/2010/main" val="0"/>
                </a:ext>
              </a:extLst>
            </a:blip>
            <a:srcRect r="56246" b="89844"/>
            <a:stretch/>
          </p:blipFill>
          <p:spPr>
            <a:xfrm>
              <a:off x="2987824" y="3140968"/>
              <a:ext cx="5400600" cy="759543"/>
            </a:xfrm>
            <a:prstGeom prst="rect">
              <a:avLst/>
            </a:prstGeom>
            <a:ln>
              <a:solidFill>
                <a:srgbClr val="FF0000"/>
              </a:solidFill>
            </a:ln>
          </p:spPr>
        </p:pic>
        <p:sp>
          <p:nvSpPr>
            <p:cNvPr id="15" name="矩形 14"/>
            <p:cNvSpPr/>
            <p:nvPr/>
          </p:nvSpPr>
          <p:spPr>
            <a:xfrm>
              <a:off x="4355976" y="3431262"/>
              <a:ext cx="3744416" cy="369332"/>
            </a:xfrm>
            <a:prstGeom prst="rect">
              <a:avLst/>
            </a:prstGeom>
            <a:ln>
              <a:solidFill>
                <a:schemeClr val="accent1"/>
              </a:solidFill>
            </a:ln>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zh-CN" b="1" dirty="0" smtClean="0">
                  <a:solidFill>
                    <a:srgbClr val="FF0000"/>
                  </a:solidFill>
                  <a:latin typeface="微软雅黑" pitchFamily="34" charset="-122"/>
                  <a:ea typeface="微软雅黑" pitchFamily="34" charset="-122"/>
                </a:rPr>
                <a:t>webcam </a:t>
              </a:r>
              <a:r>
                <a:rPr lang="en-US" altLang="zh-CN" b="1" dirty="0" err="1" smtClean="0">
                  <a:solidFill>
                    <a:srgbClr val="FF0000"/>
                  </a:solidFill>
                  <a:latin typeface="微软雅黑" pitchFamily="34" charset="-122"/>
                  <a:ea typeface="微软雅黑" pitchFamily="34" charset="-122"/>
                </a:rPr>
                <a:t>Country:CN</a:t>
              </a:r>
              <a:endParaRPr lang="zh-CN" altLang="en-US" b="1" dirty="0">
                <a:solidFill>
                  <a:srgbClr val="FF0000"/>
                </a:solidFill>
                <a:latin typeface="微软雅黑" pitchFamily="34" charset="-122"/>
                <a:ea typeface="微软雅黑" pitchFamily="34" charset="-122"/>
              </a:endParaRPr>
            </a:p>
          </p:txBody>
        </p:sp>
      </p:grpSp>
      <p:grpSp>
        <p:nvGrpSpPr>
          <p:cNvPr id="27" name="组合 26"/>
          <p:cNvGrpSpPr/>
          <p:nvPr/>
        </p:nvGrpSpPr>
        <p:grpSpPr>
          <a:xfrm>
            <a:off x="2987824" y="4037609"/>
            <a:ext cx="5400600" cy="759543"/>
            <a:chOff x="2987824" y="3933056"/>
            <a:chExt cx="5400600" cy="759543"/>
          </a:xfrm>
        </p:grpSpPr>
        <p:pic>
          <p:nvPicPr>
            <p:cNvPr id="16" name="图片 15"/>
            <p:cNvPicPr/>
            <p:nvPr/>
          </p:nvPicPr>
          <p:blipFill rotWithShape="1">
            <a:blip r:embed="rId2" cstate="print">
              <a:extLst>
                <a:ext uri="{28A0092B-C50C-407E-A947-70E740481C1C}">
                  <a14:useLocalDpi xmlns:a14="http://schemas.microsoft.com/office/drawing/2010/main" val="0"/>
                </a:ext>
              </a:extLst>
            </a:blip>
            <a:srcRect r="56246" b="89844"/>
            <a:stretch/>
          </p:blipFill>
          <p:spPr>
            <a:xfrm>
              <a:off x="2987824" y="3933056"/>
              <a:ext cx="5400600" cy="759543"/>
            </a:xfrm>
            <a:prstGeom prst="rect">
              <a:avLst/>
            </a:prstGeom>
            <a:ln>
              <a:solidFill>
                <a:srgbClr val="FF0000"/>
              </a:solidFill>
            </a:ln>
          </p:spPr>
        </p:pic>
        <p:sp>
          <p:nvSpPr>
            <p:cNvPr id="17" name="矩形 16"/>
            <p:cNvSpPr/>
            <p:nvPr/>
          </p:nvSpPr>
          <p:spPr>
            <a:xfrm>
              <a:off x="4355976" y="4221088"/>
              <a:ext cx="3744416" cy="36933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zh-CN" b="1" dirty="0" smtClean="0">
                  <a:solidFill>
                    <a:srgbClr val="FF0000"/>
                  </a:solidFill>
                  <a:latin typeface="微软雅黑" pitchFamily="34" charset="-122"/>
                  <a:ea typeface="微软雅黑" pitchFamily="34" charset="-122"/>
                </a:rPr>
                <a:t>password:1234</a:t>
              </a:r>
              <a:endParaRPr lang="zh-CN" altLang="en-US" b="1" dirty="0">
                <a:solidFill>
                  <a:srgbClr val="FF0000"/>
                </a:solidFill>
                <a:latin typeface="微软雅黑" pitchFamily="34" charset="-122"/>
                <a:ea typeface="微软雅黑" pitchFamily="34" charset="-122"/>
              </a:endParaRPr>
            </a:p>
          </p:txBody>
        </p:sp>
      </p:grpSp>
      <p:grpSp>
        <p:nvGrpSpPr>
          <p:cNvPr id="24" name="组合 23"/>
          <p:cNvGrpSpPr/>
          <p:nvPr/>
        </p:nvGrpSpPr>
        <p:grpSpPr>
          <a:xfrm>
            <a:off x="2987824" y="4862242"/>
            <a:ext cx="5400600" cy="759543"/>
            <a:chOff x="2987824" y="4685681"/>
            <a:chExt cx="5400600" cy="759543"/>
          </a:xfrm>
        </p:grpSpPr>
        <p:pic>
          <p:nvPicPr>
            <p:cNvPr id="18" name="图片 17"/>
            <p:cNvPicPr/>
            <p:nvPr/>
          </p:nvPicPr>
          <p:blipFill rotWithShape="1">
            <a:blip r:embed="rId2" cstate="print">
              <a:extLst>
                <a:ext uri="{28A0092B-C50C-407E-A947-70E740481C1C}">
                  <a14:useLocalDpi xmlns:a14="http://schemas.microsoft.com/office/drawing/2010/main" val="0"/>
                </a:ext>
              </a:extLst>
            </a:blip>
            <a:srcRect r="56246" b="89844"/>
            <a:stretch/>
          </p:blipFill>
          <p:spPr>
            <a:xfrm>
              <a:off x="2987824" y="4685681"/>
              <a:ext cx="5400600" cy="759543"/>
            </a:xfrm>
            <a:prstGeom prst="rect">
              <a:avLst/>
            </a:prstGeom>
            <a:ln>
              <a:solidFill>
                <a:srgbClr val="FF0000"/>
              </a:solidFill>
            </a:ln>
          </p:spPr>
        </p:pic>
        <p:sp>
          <p:nvSpPr>
            <p:cNvPr id="19" name="矩形 18"/>
            <p:cNvSpPr/>
            <p:nvPr/>
          </p:nvSpPr>
          <p:spPr>
            <a:xfrm>
              <a:off x="4139952" y="4993431"/>
              <a:ext cx="3960440" cy="30777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zh-CN" sz="1400" b="1" dirty="0" smtClean="0">
                  <a:solidFill>
                    <a:srgbClr val="FF0000"/>
                  </a:solidFill>
                  <a:latin typeface="微软雅黑" pitchFamily="34" charset="-122"/>
                  <a:ea typeface="微软雅黑" pitchFamily="34" charset="-122"/>
                </a:rPr>
                <a:t>org:"</a:t>
              </a:r>
              <a:r>
                <a:rPr lang="en-US" altLang="zh-CN" sz="1400" b="1" dirty="0" err="1" smtClean="0">
                  <a:solidFill>
                    <a:srgbClr val="FF0000"/>
                  </a:solidFill>
                  <a:latin typeface="微软雅黑" pitchFamily="34" charset="-122"/>
                  <a:ea typeface="微软雅黑" pitchFamily="34" charset="-122"/>
                </a:rPr>
                <a:t>Chinanet</a:t>
              </a:r>
              <a:r>
                <a:rPr lang="en-US" altLang="zh-CN" sz="1400" b="1" dirty="0" smtClean="0">
                  <a:solidFill>
                    <a:srgbClr val="FF0000"/>
                  </a:solidFill>
                  <a:latin typeface="微软雅黑" pitchFamily="34" charset="-122"/>
                  <a:ea typeface="微软雅黑" pitchFamily="34" charset="-122"/>
                </a:rPr>
                <a:t> </a:t>
              </a:r>
              <a:r>
                <a:rPr lang="en-US" altLang="zh-CN" sz="1400" b="1" dirty="0">
                  <a:solidFill>
                    <a:srgbClr val="FF0000"/>
                  </a:solidFill>
                  <a:latin typeface="微软雅黑" pitchFamily="34" charset="-122"/>
                  <a:ea typeface="微软雅黑" pitchFamily="34" charset="-122"/>
                </a:rPr>
                <a:t>Jiangsu </a:t>
              </a:r>
              <a:r>
                <a:rPr lang="en-US" altLang="zh-CN" sz="1400" b="1" dirty="0" smtClean="0">
                  <a:solidFill>
                    <a:srgbClr val="FF0000"/>
                  </a:solidFill>
                  <a:latin typeface="微软雅黑" pitchFamily="34" charset="-122"/>
                  <a:ea typeface="微软雅黑" pitchFamily="34" charset="-122"/>
                </a:rPr>
                <a:t>Province Network</a:t>
              </a:r>
              <a:r>
                <a:rPr lang="en-US" altLang="zh-CN" sz="1400" b="1" dirty="0">
                  <a:solidFill>
                    <a:srgbClr val="FF0000"/>
                  </a:solidFill>
                  <a:latin typeface="微软雅黑" pitchFamily="34" charset="-122"/>
                  <a:ea typeface="微软雅黑" pitchFamily="34" charset="-122"/>
                </a:rPr>
                <a:t>"</a:t>
              </a:r>
              <a:endParaRPr lang="zh-CN" altLang="en-US" sz="1400" b="1" dirty="0">
                <a:solidFill>
                  <a:srgbClr val="FF0000"/>
                </a:solidFill>
                <a:latin typeface="微软雅黑" pitchFamily="34" charset="-122"/>
                <a:ea typeface="微软雅黑" pitchFamily="34" charset="-122"/>
              </a:endParaRPr>
            </a:p>
          </p:txBody>
        </p:sp>
      </p:grpSp>
      <p:grpSp>
        <p:nvGrpSpPr>
          <p:cNvPr id="28" name="组合 27"/>
          <p:cNvGrpSpPr/>
          <p:nvPr/>
        </p:nvGrpSpPr>
        <p:grpSpPr>
          <a:xfrm>
            <a:off x="2987824" y="5693793"/>
            <a:ext cx="5400600" cy="759543"/>
            <a:chOff x="2987824" y="5981825"/>
            <a:chExt cx="5400600" cy="759543"/>
          </a:xfrm>
        </p:grpSpPr>
        <p:pic>
          <p:nvPicPr>
            <p:cNvPr id="20" name="图片 19"/>
            <p:cNvPicPr/>
            <p:nvPr/>
          </p:nvPicPr>
          <p:blipFill rotWithShape="1">
            <a:blip r:embed="rId2" cstate="print">
              <a:extLst>
                <a:ext uri="{28A0092B-C50C-407E-A947-70E740481C1C}">
                  <a14:useLocalDpi xmlns:a14="http://schemas.microsoft.com/office/drawing/2010/main" val="0"/>
                </a:ext>
              </a:extLst>
            </a:blip>
            <a:srcRect r="56246" b="89844"/>
            <a:stretch/>
          </p:blipFill>
          <p:spPr>
            <a:xfrm>
              <a:off x="2987824" y="5981825"/>
              <a:ext cx="5400600" cy="759543"/>
            </a:xfrm>
            <a:prstGeom prst="rect">
              <a:avLst/>
            </a:prstGeom>
            <a:ln>
              <a:solidFill>
                <a:srgbClr val="FF0000"/>
              </a:solidFill>
            </a:ln>
          </p:spPr>
        </p:pic>
        <p:sp>
          <p:nvSpPr>
            <p:cNvPr id="21" name="矩形 20"/>
            <p:cNvSpPr/>
            <p:nvPr/>
          </p:nvSpPr>
          <p:spPr>
            <a:xfrm>
              <a:off x="4355976" y="6334836"/>
              <a:ext cx="3744416" cy="307337"/>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zh-CN" sz="1400" b="1" dirty="0" err="1" smtClean="0">
                  <a:solidFill>
                    <a:srgbClr val="FF0000"/>
                  </a:solidFill>
                  <a:latin typeface="微软雅黑" pitchFamily="34" charset="-122"/>
                  <a:ea typeface="微软雅黑" pitchFamily="34" charset="-122"/>
                </a:rPr>
                <a:t>os</a:t>
              </a:r>
              <a:r>
                <a:rPr lang="en-US" altLang="zh-CN" sz="1400" b="1" dirty="0" smtClean="0">
                  <a:solidFill>
                    <a:srgbClr val="FF0000"/>
                  </a:solidFill>
                  <a:latin typeface="微软雅黑" pitchFamily="34" charset="-122"/>
                  <a:ea typeface="微软雅黑" pitchFamily="34" charset="-122"/>
                </a:rPr>
                <a:t>:“</a:t>
              </a:r>
              <a:r>
                <a:rPr lang="en-US" altLang="zh-CN" sz="1400" b="1" dirty="0" err="1" smtClean="0">
                  <a:solidFill>
                    <a:srgbClr val="FF0000"/>
                  </a:solidFill>
                  <a:latin typeface="微软雅黑" pitchFamily="34" charset="-122"/>
                  <a:ea typeface="微软雅黑" pitchFamily="34" charset="-122"/>
                </a:rPr>
                <a:t>linux</a:t>
              </a:r>
              <a:r>
                <a:rPr lang="en-US" altLang="zh-CN" sz="1400" b="1" dirty="0" smtClean="0">
                  <a:solidFill>
                    <a:srgbClr val="FF0000"/>
                  </a:solidFill>
                  <a:latin typeface="微软雅黑" pitchFamily="34" charset="-122"/>
                  <a:ea typeface="微软雅黑" pitchFamily="34" charset="-122"/>
                </a:rPr>
                <a:t>"</a:t>
              </a:r>
              <a:endParaRPr lang="zh-CN" altLang="en-US" sz="1400" b="1" dirty="0">
                <a:solidFill>
                  <a:srgbClr val="FF0000"/>
                </a:solidFill>
                <a:latin typeface="微软雅黑" pitchFamily="34" charset="-122"/>
                <a:ea typeface="微软雅黑" pitchFamily="34" charset="-122"/>
              </a:endParaRPr>
            </a:p>
          </p:txBody>
        </p:sp>
      </p:grpSp>
      <p:grpSp>
        <p:nvGrpSpPr>
          <p:cNvPr id="23" name="组合 22"/>
          <p:cNvGrpSpPr/>
          <p:nvPr/>
        </p:nvGrpSpPr>
        <p:grpSpPr>
          <a:xfrm>
            <a:off x="323528" y="1416766"/>
            <a:ext cx="2200350" cy="500066"/>
            <a:chOff x="427434" y="1416766"/>
            <a:chExt cx="2200350" cy="500066"/>
          </a:xfrm>
        </p:grpSpPr>
        <p:sp>
          <p:nvSpPr>
            <p:cNvPr id="22" name="圆角矩形 21"/>
            <p:cNvSpPr/>
            <p:nvPr/>
          </p:nvSpPr>
          <p:spPr bwMode="auto">
            <a:xfrm>
              <a:off x="427434" y="1416766"/>
              <a:ext cx="2200350" cy="500066"/>
            </a:xfrm>
            <a:prstGeom prst="round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560" y="1483096"/>
              <a:ext cx="1800200" cy="375042"/>
            </a:xfrm>
            <a:prstGeom prst="rect">
              <a:avLst/>
            </a:prstGeom>
          </p:spPr>
        </p:pic>
      </p:grpSp>
    </p:spTree>
    <p:extLst>
      <p:ext uri="{BB962C8B-B14F-4D97-AF65-F5344CB8AC3E}">
        <p14:creationId xmlns:p14="http://schemas.microsoft.com/office/powerpoint/2010/main" val="28128786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标题 1"/>
          <p:cNvSpPr>
            <a:spLocks noGrp="1"/>
          </p:cNvSpPr>
          <p:nvPr>
            <p:ph type="title"/>
          </p:nvPr>
        </p:nvSpPr>
        <p:spPr>
          <a:xfrm>
            <a:off x="179512" y="269776"/>
            <a:ext cx="8229600" cy="1143000"/>
          </a:xfrm>
        </p:spPr>
        <p:txBody>
          <a:bodyPr/>
          <a:lstStyle/>
          <a:p>
            <a:pPr algn="l"/>
            <a:r>
              <a:rPr lang="zh-CN" altLang="en-US" sz="36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传感器检索：优度物联网检索系统</a:t>
            </a:r>
          </a:p>
        </p:txBody>
      </p:sp>
      <p:pic>
        <p:nvPicPr>
          <p:cNvPr id="4" name="Picture 2"/>
          <p:cNvPicPr>
            <a:picLocks noChangeAspect="1" noChangeArrowheads="1"/>
          </p:cNvPicPr>
          <p:nvPr/>
        </p:nvPicPr>
        <p:blipFill>
          <a:blip r:embed="rId3" cstate="print"/>
          <a:srcRect/>
          <a:stretch>
            <a:fillRect/>
          </a:stretch>
        </p:blipFill>
        <p:spPr bwMode="auto">
          <a:xfrm>
            <a:off x="308443" y="6308725"/>
            <a:ext cx="1855792" cy="434975"/>
          </a:xfrm>
          <a:prstGeom prst="rect">
            <a:avLst/>
          </a:prstGeom>
          <a:noFill/>
          <a:ln w="9525">
            <a:noFill/>
            <a:miter lim="800000"/>
            <a:headEnd/>
            <a:tailEnd/>
          </a:ln>
        </p:spPr>
      </p:pic>
      <p:pic>
        <p:nvPicPr>
          <p:cNvPr id="5" name="图片 4"/>
          <p:cNvPicPr>
            <a:picLocks noChangeAspect="1"/>
          </p:cNvPicPr>
          <p:nvPr/>
        </p:nvPicPr>
        <p:blipFill>
          <a:blip r:embed="rId4"/>
          <a:stretch>
            <a:fillRect/>
          </a:stretch>
        </p:blipFill>
        <p:spPr>
          <a:xfrm>
            <a:off x="467544" y="1292268"/>
            <a:ext cx="1748749" cy="690296"/>
          </a:xfrm>
          <a:prstGeom prst="rect">
            <a:avLst/>
          </a:prstGeom>
        </p:spPr>
      </p:pic>
      <p:pic>
        <p:nvPicPr>
          <p:cNvPr id="6" name="图片 5"/>
          <p:cNvPicPr>
            <a:picLocks noChangeAspect="1"/>
          </p:cNvPicPr>
          <p:nvPr/>
        </p:nvPicPr>
        <p:blipFill>
          <a:blip r:embed="rId5"/>
          <a:stretch>
            <a:fillRect/>
          </a:stretch>
        </p:blipFill>
        <p:spPr>
          <a:xfrm>
            <a:off x="467544" y="2420888"/>
            <a:ext cx="8301477" cy="966965"/>
          </a:xfrm>
          <a:prstGeom prst="rect">
            <a:avLst/>
          </a:prstGeom>
        </p:spPr>
      </p:pic>
      <p:pic>
        <p:nvPicPr>
          <p:cNvPr id="7" name="图片 6"/>
          <p:cNvPicPr>
            <a:picLocks noChangeAspect="1"/>
          </p:cNvPicPr>
          <p:nvPr/>
        </p:nvPicPr>
        <p:blipFill>
          <a:blip r:embed="rId6"/>
          <a:stretch>
            <a:fillRect/>
          </a:stretch>
        </p:blipFill>
        <p:spPr>
          <a:xfrm>
            <a:off x="2216293" y="3429000"/>
            <a:ext cx="5328592" cy="29659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图片 7"/>
          <p:cNvPicPr>
            <a:picLocks noChangeAspect="1"/>
          </p:cNvPicPr>
          <p:nvPr/>
        </p:nvPicPr>
        <p:blipFill>
          <a:blip r:embed="rId7"/>
          <a:stretch>
            <a:fillRect/>
          </a:stretch>
        </p:blipFill>
        <p:spPr>
          <a:xfrm>
            <a:off x="452605" y="3493198"/>
            <a:ext cx="8460432" cy="1406352"/>
          </a:xfrm>
          <a:prstGeom prst="rect">
            <a:avLst/>
          </a:prstGeom>
        </p:spPr>
      </p:pic>
      <p:grpSp>
        <p:nvGrpSpPr>
          <p:cNvPr id="9" name="组 8"/>
          <p:cNvGrpSpPr/>
          <p:nvPr/>
        </p:nvGrpSpPr>
        <p:grpSpPr>
          <a:xfrm>
            <a:off x="2144285" y="5157192"/>
            <a:ext cx="4320480" cy="576064"/>
            <a:chOff x="1619672" y="5949280"/>
            <a:chExt cx="4320480" cy="576064"/>
          </a:xfrm>
        </p:grpSpPr>
        <p:pic>
          <p:nvPicPr>
            <p:cNvPr id="10" name="图片 9"/>
            <p:cNvPicPr>
              <a:picLocks noChangeAspect="1"/>
            </p:cNvPicPr>
            <p:nvPr/>
          </p:nvPicPr>
          <p:blipFill>
            <a:blip r:embed="rId8"/>
            <a:stretch>
              <a:fillRect/>
            </a:stretch>
          </p:blipFill>
          <p:spPr>
            <a:xfrm>
              <a:off x="1672975" y="6008329"/>
              <a:ext cx="4176464" cy="467105"/>
            </a:xfrm>
            <a:prstGeom prst="rect">
              <a:avLst/>
            </a:prstGeom>
          </p:spPr>
        </p:pic>
        <p:sp>
          <p:nvSpPr>
            <p:cNvPr id="11" name="矩形 10"/>
            <p:cNvSpPr/>
            <p:nvPr/>
          </p:nvSpPr>
          <p:spPr bwMode="auto">
            <a:xfrm>
              <a:off x="1619672" y="5949280"/>
              <a:ext cx="4320480" cy="576064"/>
            </a:xfrm>
            <a:prstGeom prst="rect">
              <a:avLst/>
            </a:prstGeom>
            <a:no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sp>
        <p:nvSpPr>
          <p:cNvPr id="12" name="矩形 11"/>
          <p:cNvSpPr/>
          <p:nvPr/>
        </p:nvSpPr>
        <p:spPr bwMode="auto">
          <a:xfrm>
            <a:off x="1928261" y="3429000"/>
            <a:ext cx="5976664" cy="864096"/>
          </a:xfrm>
          <a:prstGeom prst="rect">
            <a:avLst/>
          </a:prstGeom>
          <a:noFill/>
          <a:ln w="28575"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noFill/>
              <a:effectLst/>
              <a:latin typeface="Arial" pitchFamily="34" charset="0"/>
              <a:ea typeface="宋体" pitchFamily="2" charset="-122"/>
            </a:endParaRPr>
          </a:p>
        </p:txBody>
      </p:sp>
      <p:sp>
        <p:nvSpPr>
          <p:cNvPr id="13" name="文本框 9"/>
          <p:cNvSpPr txBox="1"/>
          <p:nvPr/>
        </p:nvSpPr>
        <p:spPr>
          <a:xfrm>
            <a:off x="2720349" y="2708920"/>
            <a:ext cx="556563" cy="307777"/>
          </a:xfrm>
          <a:prstGeom prst="rect">
            <a:avLst/>
          </a:prstGeom>
          <a:noFill/>
        </p:spPr>
        <p:txBody>
          <a:bodyPr wrap="none" rtlCol="0">
            <a:spAutoFit/>
          </a:bodyPr>
          <a:lstStyle/>
          <a:p>
            <a:r>
              <a:rPr kumimoji="1" lang="zh-CN" altLang="en-US" sz="1400" b="1" dirty="0" smtClean="0"/>
              <a:t>环境</a:t>
            </a:r>
            <a:endParaRPr kumimoji="1" lang="zh-CN" altLang="en-US" sz="1400" b="1" dirty="0"/>
          </a:p>
        </p:txBody>
      </p:sp>
      <p:sp>
        <p:nvSpPr>
          <p:cNvPr id="14" name="TextBox 13"/>
          <p:cNvSpPr txBox="1"/>
          <p:nvPr/>
        </p:nvSpPr>
        <p:spPr>
          <a:xfrm>
            <a:off x="179512" y="1979548"/>
            <a:ext cx="2376228" cy="400110"/>
          </a:xfrm>
          <a:prstGeom prst="rect">
            <a:avLst/>
          </a:prstGeom>
          <a:noFill/>
        </p:spPr>
        <p:txBody>
          <a:bodyPr wrap="none" rtlCol="0">
            <a:spAutoFit/>
          </a:bodyPr>
          <a:lstStyle/>
          <a:p>
            <a:r>
              <a:rPr lang="en-US" altLang="zh-CN" sz="2000" u="sng" dirty="0">
                <a:solidFill>
                  <a:srgbClr val="0000FF"/>
                </a:solidFill>
              </a:rPr>
              <a:t>http</a:t>
            </a:r>
            <a:r>
              <a:rPr lang="en-US" altLang="zh-CN" sz="2000" u="sng" dirty="0" smtClean="0">
                <a:solidFill>
                  <a:srgbClr val="0000FF"/>
                </a:solidFill>
              </a:rPr>
              <a:t>://www.udat.org</a:t>
            </a:r>
            <a:endParaRPr lang="zh-CN" altLang="en-US" sz="2000" u="sng" dirty="0">
              <a:solidFill>
                <a:srgbClr val="0000FF"/>
              </a:solidFill>
            </a:endParaRPr>
          </a:p>
        </p:txBody>
      </p:sp>
      <p:sp>
        <p:nvSpPr>
          <p:cNvPr id="17" name="矩形 16"/>
          <p:cNvSpPr/>
          <p:nvPr/>
        </p:nvSpPr>
        <p:spPr>
          <a:xfrm>
            <a:off x="2857488" y="1340768"/>
            <a:ext cx="5929354" cy="1000132"/>
          </a:xfrm>
          <a:prstGeom prst="rect">
            <a:avLst/>
          </a:prstGeom>
          <a:gradFill>
            <a:gsLst>
              <a:gs pos="0">
                <a:srgbClr val="00B0F0"/>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smtClean="0">
                <a:solidFill>
                  <a:schemeClr val="tx1"/>
                </a:solidFill>
              </a:rPr>
              <a:t>         由</a:t>
            </a:r>
            <a:r>
              <a:rPr lang="zh-CN" altLang="en-US" sz="2000" dirty="0">
                <a:solidFill>
                  <a:schemeClr val="tx1"/>
                </a:solidFill>
              </a:rPr>
              <a:t>成都边界元公司开发，集成了气象、环境、水质等多种类型的传感器</a:t>
            </a:r>
            <a:r>
              <a:rPr lang="zh-CN" altLang="en-US" sz="2000" dirty="0" smtClean="0">
                <a:solidFill>
                  <a:schemeClr val="tx1"/>
                </a:solidFill>
              </a:rPr>
              <a:t>。用户</a:t>
            </a:r>
            <a:r>
              <a:rPr lang="zh-CN" altLang="en-US" sz="2000" dirty="0">
                <a:solidFill>
                  <a:schemeClr val="tx1"/>
                </a:solidFill>
              </a:rPr>
              <a:t>可以根据位置、机构、类型等查询传感器的状态和实时检测值。</a:t>
            </a:r>
          </a:p>
        </p:txBody>
      </p:sp>
    </p:spTree>
    <p:extLst>
      <p:ext uri="{BB962C8B-B14F-4D97-AF65-F5344CB8AC3E}">
        <p14:creationId xmlns:p14="http://schemas.microsoft.com/office/powerpoint/2010/main" val="53638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par>
                                <p:cTn id="8" presetID="3" presetClass="exit" presetSubtype="10" fill="hold" grpId="1" nodeType="withEffect">
                                  <p:stCondLst>
                                    <p:cond delay="0"/>
                                  </p:stCondLst>
                                  <p:childTnLst>
                                    <p:animEffect transition="out" filter="blinds(horizontal)">
                                      <p:cBhvr>
                                        <p:cTn id="9" dur="500"/>
                                        <p:tgtEl>
                                          <p:spTgt spid="12"/>
                                        </p:tgtEl>
                                      </p:cBhvr>
                                    </p:animEffect>
                                    <p:set>
                                      <p:cBhvr>
                                        <p:cTn id="10" dur="1" fill="hold">
                                          <p:stCondLst>
                                            <p:cond delay="499"/>
                                          </p:stCondLst>
                                        </p:cTn>
                                        <p:tgtEl>
                                          <p:spTgt spid="12"/>
                                        </p:tgtEl>
                                        <p:attrNameLst>
                                          <p:attrName>style.visibility</p:attrName>
                                        </p:attrNameLst>
                                      </p:cBhvr>
                                      <p:to>
                                        <p:strVal val="hidden"/>
                                      </p:to>
                                    </p:set>
                                  </p:childTnLst>
                                </p:cTn>
                              </p:par>
                              <p:par>
                                <p:cTn id="11" presetID="1" presetClass="entr" presetSubtype="0" fill="hold" nodeType="withEffect">
                                  <p:stCondLst>
                                    <p:cond delay="5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0832" y="274638"/>
            <a:ext cx="8229600" cy="1143000"/>
          </a:xfrm>
        </p:spPr>
        <p:txBody>
          <a:bodyPr/>
          <a:lstStyle/>
          <a:p>
            <a:pPr algn="l"/>
            <a:r>
              <a:rPr lang="zh-CN" altLang="en-US" sz="40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移动设备检索：</a:t>
            </a:r>
            <a:r>
              <a:rPr lang="en-US" altLang="zh-CN" sz="40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360</a:t>
            </a:r>
            <a:r>
              <a:rPr lang="zh-CN" altLang="en-US" sz="40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智能手环</a:t>
            </a:r>
          </a:p>
        </p:txBody>
      </p:sp>
      <p:pic>
        <p:nvPicPr>
          <p:cNvPr id="5" name="内容占位符 4"/>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6773" r="13255"/>
          <a:stretch/>
        </p:blipFill>
        <p:spPr>
          <a:xfrm>
            <a:off x="4881255" y="2484721"/>
            <a:ext cx="3075121" cy="3464559"/>
          </a:xfrm>
        </p:spPr>
      </p:pic>
      <p:sp>
        <p:nvSpPr>
          <p:cNvPr id="4" name="日期占位符 3"/>
          <p:cNvSpPr>
            <a:spLocks noGrp="1"/>
          </p:cNvSpPr>
          <p:nvPr>
            <p:ph type="dt" sz="half" idx="10"/>
          </p:nvPr>
        </p:nvSpPr>
        <p:spPr/>
        <p:txBody>
          <a:bodyPr/>
          <a:lstStyle/>
          <a:p>
            <a:pPr>
              <a:defRPr/>
            </a:pPr>
            <a:fld id="{B7BB9E51-FACF-4D6E-9396-48B48CC61954}" type="datetime1">
              <a:rPr lang="zh-CN" altLang="en-US" smtClean="0"/>
              <a:pPr>
                <a:defRPr/>
              </a:pPr>
              <a:t>2014/9/27</a:t>
            </a:fld>
            <a:endParaRPr lang="zh-CN" altLang="en-US" sz="1800">
              <a:solidFill>
                <a:srgbClr val="000000"/>
              </a:solidFill>
            </a:endParaRPr>
          </a:p>
        </p:txBody>
      </p:sp>
      <p:pic>
        <p:nvPicPr>
          <p:cNvPr id="6" name="图片 5"/>
          <p:cNvPicPr>
            <a:picLocks noChangeAspect="1"/>
          </p:cNvPicPr>
          <p:nvPr/>
        </p:nvPicPr>
        <p:blipFill>
          <a:blip r:embed="rId3"/>
          <a:stretch>
            <a:fillRect/>
          </a:stretch>
        </p:blipFill>
        <p:spPr>
          <a:xfrm>
            <a:off x="1187624" y="2420888"/>
            <a:ext cx="2571780" cy="1944216"/>
          </a:xfrm>
          <a:prstGeom prst="rect">
            <a:avLst/>
          </a:prstGeom>
        </p:spPr>
      </p:pic>
      <p:pic>
        <p:nvPicPr>
          <p:cNvPr id="7" name="图片 6"/>
          <p:cNvPicPr>
            <a:picLocks noChangeAspect="1"/>
          </p:cNvPicPr>
          <p:nvPr/>
        </p:nvPicPr>
        <p:blipFill rotWithShape="1">
          <a:blip r:embed="rId4"/>
          <a:srcRect l="27477" r="23307"/>
          <a:stretch/>
        </p:blipFill>
        <p:spPr>
          <a:xfrm>
            <a:off x="1240312" y="4437112"/>
            <a:ext cx="2485406" cy="1728192"/>
          </a:xfrm>
          <a:prstGeom prst="rect">
            <a:avLst/>
          </a:prstGeom>
        </p:spPr>
      </p:pic>
      <p:pic>
        <p:nvPicPr>
          <p:cNvPr id="8" name="图片 7"/>
          <p:cNvPicPr>
            <a:picLocks noChangeAspect="1"/>
          </p:cNvPicPr>
          <p:nvPr/>
        </p:nvPicPr>
        <p:blipFill>
          <a:blip r:embed="rId5"/>
          <a:stretch>
            <a:fillRect/>
          </a:stretch>
        </p:blipFill>
        <p:spPr>
          <a:xfrm>
            <a:off x="246222" y="1340769"/>
            <a:ext cx="1453253" cy="648072"/>
          </a:xfrm>
          <a:prstGeom prst="rect">
            <a:avLst/>
          </a:prstGeom>
        </p:spPr>
      </p:pic>
      <p:sp>
        <p:nvSpPr>
          <p:cNvPr id="9" name="Text Box 14"/>
          <p:cNvSpPr txBox="1">
            <a:spLocks noChangeArrowheads="1"/>
          </p:cNvSpPr>
          <p:nvPr/>
        </p:nvSpPr>
        <p:spPr bwMode="auto">
          <a:xfrm>
            <a:off x="2123728" y="1333217"/>
            <a:ext cx="6768753" cy="1015663"/>
          </a:xfrm>
          <a:prstGeom prst="rect">
            <a:avLst/>
          </a:prstGeom>
          <a:gradFill>
            <a:gsLst>
              <a:gs pos="0">
                <a:srgbClr val="00B0F0"/>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sz="200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     </a:t>
            </a:r>
            <a:r>
              <a:rPr lang="en-US" altLang="zh-CN" dirty="0">
                <a:solidFill>
                  <a:schemeClr val="tx1"/>
                </a:solidFill>
              </a:rPr>
              <a:t>360</a:t>
            </a:r>
            <a:r>
              <a:rPr lang="zh-CN" altLang="en-US" dirty="0">
                <a:solidFill>
                  <a:schemeClr val="tx1"/>
                </a:solidFill>
              </a:rPr>
              <a:t>儿童卫视智能手环内置</a:t>
            </a:r>
            <a:r>
              <a:rPr lang="en-US" altLang="zh-CN" dirty="0">
                <a:solidFill>
                  <a:schemeClr val="tx1"/>
                </a:solidFill>
              </a:rPr>
              <a:t>GPS</a:t>
            </a:r>
            <a:r>
              <a:rPr lang="zh-CN" altLang="en-US" dirty="0">
                <a:solidFill>
                  <a:schemeClr val="tx1"/>
                </a:solidFill>
              </a:rPr>
              <a:t>、</a:t>
            </a:r>
            <a:r>
              <a:rPr lang="en-US" altLang="zh-CN" dirty="0">
                <a:solidFill>
                  <a:schemeClr val="tx1"/>
                </a:solidFill>
              </a:rPr>
              <a:t>GSM</a:t>
            </a:r>
            <a:r>
              <a:rPr lang="zh-CN" altLang="en-US" dirty="0">
                <a:solidFill>
                  <a:schemeClr val="tx1"/>
                </a:solidFill>
              </a:rPr>
              <a:t>模块，功能包括实时定位、安全区域预警、通话和录音三大功能。家长可以使用手机</a:t>
            </a:r>
            <a:r>
              <a:rPr lang="en-US" altLang="zh-CN" dirty="0">
                <a:solidFill>
                  <a:schemeClr val="tx1"/>
                </a:solidFill>
              </a:rPr>
              <a:t>APP</a:t>
            </a:r>
            <a:r>
              <a:rPr lang="zh-CN" altLang="en-US" dirty="0">
                <a:solidFill>
                  <a:schemeClr val="tx1"/>
                </a:solidFill>
              </a:rPr>
              <a:t>对手环进行相应操作</a:t>
            </a:r>
            <a:r>
              <a:rPr lang="zh-CN" altLang="zh-CN" dirty="0">
                <a:solidFill>
                  <a:schemeClr val="tx1"/>
                </a:solidFill>
              </a:rPr>
              <a:t>。</a:t>
            </a:r>
            <a:endParaRPr lang="en-US" altLang="zh-CN" dirty="0">
              <a:solidFill>
                <a:schemeClr val="tx1"/>
              </a:solidFill>
            </a:endParaRPr>
          </a:p>
        </p:txBody>
      </p:sp>
      <p:sp>
        <p:nvSpPr>
          <p:cNvPr id="10" name="矩形 9"/>
          <p:cNvSpPr/>
          <p:nvPr/>
        </p:nvSpPr>
        <p:spPr>
          <a:xfrm>
            <a:off x="190059" y="1916832"/>
            <a:ext cx="2005677" cy="369332"/>
          </a:xfrm>
          <a:prstGeom prst="rect">
            <a:avLst/>
          </a:prstGeom>
        </p:spPr>
        <p:txBody>
          <a:bodyPr wrap="none">
            <a:spAutoFit/>
          </a:bodyPr>
          <a:lstStyle/>
          <a:p>
            <a:r>
              <a:rPr lang="en-US" altLang="zh-CN" u="sng" dirty="0">
                <a:solidFill>
                  <a:schemeClr val="accent1">
                    <a:lumMod val="75000"/>
                  </a:schemeClr>
                </a:solidFill>
              </a:rPr>
              <a:t>http://kids.360.cn/</a:t>
            </a:r>
            <a:endParaRPr lang="zh-CN" altLang="en-US" u="sng" dirty="0">
              <a:solidFill>
                <a:schemeClr val="accent1">
                  <a:lumMod val="75000"/>
                </a:schemeClr>
              </a:solidFill>
            </a:endParaRPr>
          </a:p>
        </p:txBody>
      </p:sp>
    </p:spTree>
    <p:extLst>
      <p:ext uri="{BB962C8B-B14F-4D97-AF65-F5344CB8AC3E}">
        <p14:creationId xmlns:p14="http://schemas.microsoft.com/office/powerpoint/2010/main" val="39103598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260648"/>
            <a:ext cx="8229600" cy="1143000"/>
          </a:xfrm>
        </p:spPr>
        <p:txBody>
          <a:bodyPr/>
          <a:lstStyle/>
          <a:p>
            <a:pPr algn="l"/>
            <a:r>
              <a:rPr lang="zh-CN" altLang="en-US" sz="40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移动设备检索：电动车智能防盗</a:t>
            </a:r>
          </a:p>
        </p:txBody>
      </p:sp>
      <p:sp>
        <p:nvSpPr>
          <p:cNvPr id="4" name="日期占位符 3"/>
          <p:cNvSpPr>
            <a:spLocks noGrp="1"/>
          </p:cNvSpPr>
          <p:nvPr>
            <p:ph type="dt" sz="half" idx="10"/>
          </p:nvPr>
        </p:nvSpPr>
        <p:spPr/>
        <p:txBody>
          <a:bodyPr/>
          <a:lstStyle/>
          <a:p>
            <a:pPr>
              <a:defRPr/>
            </a:pPr>
            <a:fld id="{B7BB9E51-FACF-4D6E-9396-48B48CC61954}" type="datetime1">
              <a:rPr lang="zh-CN" altLang="en-US" smtClean="0"/>
              <a:pPr>
                <a:defRPr/>
              </a:pPr>
              <a:t>2014/9/27</a:t>
            </a:fld>
            <a:endParaRPr lang="zh-CN" altLang="en-US" sz="1800">
              <a:solidFill>
                <a:srgbClr val="000000"/>
              </a:solidFill>
            </a:endParaRPr>
          </a:p>
        </p:txBody>
      </p:sp>
      <p:pic>
        <p:nvPicPr>
          <p:cNvPr id="7" name="图片 6"/>
          <p:cNvPicPr>
            <a:picLocks noChangeAspect="1"/>
          </p:cNvPicPr>
          <p:nvPr/>
        </p:nvPicPr>
        <p:blipFill>
          <a:blip r:embed="rId2"/>
          <a:stretch>
            <a:fillRect/>
          </a:stretch>
        </p:blipFill>
        <p:spPr>
          <a:xfrm>
            <a:off x="323528" y="3068960"/>
            <a:ext cx="2880320" cy="3024336"/>
          </a:xfrm>
          <a:prstGeom prst="rect">
            <a:avLst/>
          </a:prstGeom>
        </p:spPr>
      </p:pic>
      <p:sp>
        <p:nvSpPr>
          <p:cNvPr id="8" name="矩形 7"/>
          <p:cNvSpPr/>
          <p:nvPr/>
        </p:nvSpPr>
        <p:spPr>
          <a:xfrm>
            <a:off x="251520" y="2276872"/>
            <a:ext cx="2710999" cy="369332"/>
          </a:xfrm>
          <a:prstGeom prst="rect">
            <a:avLst/>
          </a:prstGeom>
        </p:spPr>
        <p:txBody>
          <a:bodyPr wrap="none">
            <a:spAutoFit/>
          </a:bodyPr>
          <a:lstStyle/>
          <a:p>
            <a:r>
              <a:rPr lang="en-US" altLang="zh-CN" dirty="0">
                <a:solidFill>
                  <a:srgbClr val="2E75B6"/>
                </a:solidFill>
              </a:rPr>
              <a:t>http://</a:t>
            </a:r>
            <a:r>
              <a:rPr lang="en-US" altLang="zh-CN" dirty="0" err="1">
                <a:solidFill>
                  <a:srgbClr val="2E75B6"/>
                </a:solidFill>
              </a:rPr>
              <a:t>www.cheweishi.cn</a:t>
            </a:r>
            <a:r>
              <a:rPr lang="en-US" altLang="zh-CN" dirty="0">
                <a:solidFill>
                  <a:srgbClr val="2E75B6"/>
                </a:solidFill>
              </a:rPr>
              <a:t>/</a:t>
            </a:r>
            <a:endParaRPr lang="zh-CN" altLang="en-US" dirty="0">
              <a:solidFill>
                <a:srgbClr val="2E75B6"/>
              </a:solidFill>
            </a:endParaRPr>
          </a:p>
        </p:txBody>
      </p:sp>
      <p:pic>
        <p:nvPicPr>
          <p:cNvPr id="9" name="图片 8"/>
          <p:cNvPicPr>
            <a:picLocks noChangeAspect="1"/>
          </p:cNvPicPr>
          <p:nvPr/>
        </p:nvPicPr>
        <p:blipFill>
          <a:blip r:embed="rId3"/>
          <a:stretch>
            <a:fillRect/>
          </a:stretch>
        </p:blipFill>
        <p:spPr>
          <a:xfrm>
            <a:off x="611560" y="1556792"/>
            <a:ext cx="1397000" cy="698500"/>
          </a:xfrm>
          <a:prstGeom prst="rect">
            <a:avLst/>
          </a:prstGeom>
        </p:spPr>
      </p:pic>
      <p:pic>
        <p:nvPicPr>
          <p:cNvPr id="11" name="图片 10"/>
          <p:cNvPicPr>
            <a:picLocks noChangeAspect="1"/>
          </p:cNvPicPr>
          <p:nvPr/>
        </p:nvPicPr>
        <p:blipFill>
          <a:blip r:embed="rId4"/>
          <a:stretch>
            <a:fillRect/>
          </a:stretch>
        </p:blipFill>
        <p:spPr>
          <a:xfrm>
            <a:off x="6228184" y="2564903"/>
            <a:ext cx="2232248" cy="3168353"/>
          </a:xfrm>
          <a:prstGeom prst="rect">
            <a:avLst/>
          </a:prstGeom>
        </p:spPr>
      </p:pic>
      <p:pic>
        <p:nvPicPr>
          <p:cNvPr id="14" name="图片 13"/>
          <p:cNvPicPr>
            <a:picLocks noChangeAspect="1"/>
          </p:cNvPicPr>
          <p:nvPr/>
        </p:nvPicPr>
        <p:blipFill>
          <a:blip r:embed="rId5"/>
          <a:stretch>
            <a:fillRect/>
          </a:stretch>
        </p:blipFill>
        <p:spPr>
          <a:xfrm>
            <a:off x="3563888" y="2564904"/>
            <a:ext cx="2203445" cy="3168352"/>
          </a:xfrm>
          <a:prstGeom prst="rect">
            <a:avLst/>
          </a:prstGeom>
        </p:spPr>
      </p:pic>
      <p:sp>
        <p:nvSpPr>
          <p:cNvPr id="15" name="文本框 14"/>
          <p:cNvSpPr txBox="1"/>
          <p:nvPr/>
        </p:nvSpPr>
        <p:spPr>
          <a:xfrm>
            <a:off x="4018002" y="5733256"/>
            <a:ext cx="1107996" cy="369332"/>
          </a:xfrm>
          <a:prstGeom prst="rect">
            <a:avLst/>
          </a:prstGeom>
          <a:noFill/>
        </p:spPr>
        <p:txBody>
          <a:bodyPr wrap="none" rtlCol="0">
            <a:spAutoFit/>
          </a:bodyPr>
          <a:lstStyle/>
          <a:p>
            <a:r>
              <a:rPr kumimoji="1" lang="zh-CN" altLang="en-US" dirty="0" smtClean="0"/>
              <a:t>实时定位</a:t>
            </a:r>
            <a:endParaRPr kumimoji="1" lang="zh-CN" altLang="en-US" dirty="0"/>
          </a:p>
        </p:txBody>
      </p:sp>
      <p:sp>
        <p:nvSpPr>
          <p:cNvPr id="16" name="文本框 15"/>
          <p:cNvSpPr txBox="1"/>
          <p:nvPr/>
        </p:nvSpPr>
        <p:spPr>
          <a:xfrm>
            <a:off x="6742612" y="5770934"/>
            <a:ext cx="1107996" cy="369332"/>
          </a:xfrm>
          <a:prstGeom prst="rect">
            <a:avLst/>
          </a:prstGeom>
          <a:noFill/>
        </p:spPr>
        <p:txBody>
          <a:bodyPr wrap="none" rtlCol="0">
            <a:spAutoFit/>
          </a:bodyPr>
          <a:lstStyle/>
          <a:p>
            <a:r>
              <a:rPr kumimoji="1" lang="zh-CN" altLang="en-US" dirty="0" smtClean="0"/>
              <a:t>轨迹回放</a:t>
            </a:r>
            <a:endParaRPr kumimoji="1" lang="zh-CN" altLang="en-US" dirty="0"/>
          </a:p>
        </p:txBody>
      </p:sp>
      <p:sp>
        <p:nvSpPr>
          <p:cNvPr id="17" name="文本框 16"/>
          <p:cNvSpPr txBox="1"/>
          <p:nvPr/>
        </p:nvSpPr>
        <p:spPr>
          <a:xfrm>
            <a:off x="2339752" y="1340768"/>
            <a:ext cx="6552728" cy="1015663"/>
          </a:xfrm>
          <a:prstGeom prst="rect">
            <a:avLst/>
          </a:prstGeom>
          <a:gradFill>
            <a:gsLst>
              <a:gs pos="0">
                <a:srgbClr val="00B0F0"/>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sz="2000">
                <a:solidFill>
                  <a:schemeClr val="lt1"/>
                </a:solidFill>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     </a:t>
            </a:r>
            <a:r>
              <a:rPr lang="zh-CN" altLang="en-US" dirty="0">
                <a:solidFill>
                  <a:schemeClr val="tx1"/>
                </a:solidFill>
              </a:rPr>
              <a:t>由中国移动物联网研究院研发，在电动车上安装</a:t>
            </a:r>
            <a:r>
              <a:rPr lang="en-US" altLang="zh-CN" dirty="0">
                <a:solidFill>
                  <a:schemeClr val="tx1"/>
                </a:solidFill>
              </a:rPr>
              <a:t>GPS</a:t>
            </a:r>
            <a:r>
              <a:rPr lang="zh-CN" altLang="en-US" dirty="0">
                <a:solidFill>
                  <a:schemeClr val="tx1"/>
                </a:solidFill>
              </a:rPr>
              <a:t>终端</a:t>
            </a:r>
            <a:r>
              <a:rPr lang="zh-CN" altLang="en-US" dirty="0" smtClean="0">
                <a:solidFill>
                  <a:schemeClr val="tx1"/>
                </a:solidFill>
              </a:rPr>
              <a:t>，实现</a:t>
            </a:r>
            <a:r>
              <a:rPr lang="zh-CN" altLang="en-US" dirty="0">
                <a:solidFill>
                  <a:schemeClr val="tx1"/>
                </a:solidFill>
              </a:rPr>
              <a:t>对电动车</a:t>
            </a:r>
            <a:r>
              <a:rPr lang="en-US" altLang="zh-CN" dirty="0">
                <a:solidFill>
                  <a:schemeClr val="tx1"/>
                </a:solidFill>
              </a:rPr>
              <a:t>/</a:t>
            </a:r>
            <a:r>
              <a:rPr lang="zh-CN" altLang="en-US" dirty="0">
                <a:solidFill>
                  <a:schemeClr val="tx1"/>
                </a:solidFill>
              </a:rPr>
              <a:t>摩托车的定位监控、轨迹回放和智能报警功能</a:t>
            </a:r>
            <a:r>
              <a:rPr lang="zh-CN" altLang="en-US" dirty="0" smtClean="0">
                <a:solidFill>
                  <a:schemeClr val="tx1"/>
                </a:solidFill>
              </a:rPr>
              <a:t>。</a:t>
            </a:r>
            <a:r>
              <a:rPr lang="en-US" altLang="en-US" dirty="0" smtClean="0">
                <a:solidFill>
                  <a:schemeClr val="tx1"/>
                </a:solidFill>
              </a:rPr>
              <a:t>已</a:t>
            </a:r>
            <a:r>
              <a:rPr lang="zh-CN" altLang="en-US" dirty="0">
                <a:solidFill>
                  <a:schemeClr val="tx1"/>
                </a:solidFill>
              </a:rPr>
              <a:t>在江苏移动、福建移动的客户中推广。</a:t>
            </a:r>
          </a:p>
        </p:txBody>
      </p:sp>
    </p:spTree>
    <p:extLst>
      <p:ext uri="{BB962C8B-B14F-4D97-AF65-F5344CB8AC3E}">
        <p14:creationId xmlns:p14="http://schemas.microsoft.com/office/powerpoint/2010/main" val="37871971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01" y="4509120"/>
            <a:ext cx="4599482" cy="4224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标题 1"/>
          <p:cNvSpPr txBox="1">
            <a:spLocks/>
          </p:cNvSpPr>
          <p:nvPr/>
        </p:nvSpPr>
        <p:spPr bwMode="auto">
          <a:xfrm>
            <a:off x="107504" y="476672"/>
            <a:ext cx="8229600" cy="78296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r>
              <a:rPr lang="zh-CN" altLang="en-US" sz="34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传感器检索：</a:t>
            </a:r>
            <a:r>
              <a:rPr lang="en-US" altLang="zh-CN" sz="3400" b="1" dirty="0" err="1">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Yeelink</a:t>
            </a:r>
            <a:r>
              <a:rPr lang="zh-CN" altLang="en-US" sz="34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物联网检索系统</a:t>
            </a:r>
          </a:p>
        </p:txBody>
      </p:sp>
      <p:pic>
        <p:nvPicPr>
          <p:cNvPr id="3" name="图片 2" descr="Screen Shot 2013-11-16 at 下午4.37.1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981" y="2286026"/>
            <a:ext cx="3059831" cy="1176456"/>
          </a:xfrm>
          <a:prstGeom prst="rect">
            <a:avLst/>
          </a:prstGeom>
        </p:spPr>
      </p:pic>
      <p:pic>
        <p:nvPicPr>
          <p:cNvPr id="4" name="图片 3" descr="Screen Shot 2013-11-16 at 下午4.36.43.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0122" y="2281867"/>
            <a:ext cx="2880320" cy="1170742"/>
          </a:xfrm>
          <a:prstGeom prst="rect">
            <a:avLst/>
          </a:prstGeom>
        </p:spPr>
      </p:pic>
      <p:grpSp>
        <p:nvGrpSpPr>
          <p:cNvPr id="2" name="组合 1"/>
          <p:cNvGrpSpPr/>
          <p:nvPr/>
        </p:nvGrpSpPr>
        <p:grpSpPr>
          <a:xfrm>
            <a:off x="-180528" y="1124744"/>
            <a:ext cx="2700808" cy="1116347"/>
            <a:chOff x="-180528" y="1801406"/>
            <a:chExt cx="2700808" cy="1116347"/>
          </a:xfrm>
        </p:grpSpPr>
        <p:sp>
          <p:nvSpPr>
            <p:cNvPr id="13" name="矩形 12"/>
            <p:cNvSpPr/>
            <p:nvPr/>
          </p:nvSpPr>
          <p:spPr>
            <a:xfrm>
              <a:off x="-180528" y="2579199"/>
              <a:ext cx="2700808" cy="338554"/>
            </a:xfrm>
            <a:prstGeom prst="rect">
              <a:avLst/>
            </a:prstGeom>
          </p:spPr>
          <p:txBody>
            <a:bodyPr wrap="square">
              <a:spAutoFit/>
            </a:bodyPr>
            <a:lstStyle/>
            <a:p>
              <a:pPr algn="ctr"/>
              <a:r>
                <a:rPr lang="en-US" altLang="zh-CN" sz="1600" u="sng" dirty="0" smtClean="0">
                  <a:solidFill>
                    <a:srgbClr val="0000FF"/>
                  </a:solidFill>
                </a:rPr>
                <a:t>http</a:t>
              </a:r>
              <a:r>
                <a:rPr lang="en-US" altLang="zh-CN" sz="1600" u="sng" dirty="0">
                  <a:solidFill>
                    <a:srgbClr val="0000FF"/>
                  </a:solidFill>
                </a:rPr>
                <a:t>://</a:t>
              </a:r>
              <a:r>
                <a:rPr lang="en-US" altLang="zh-CN" sz="1600" u="sng" dirty="0" smtClean="0">
                  <a:solidFill>
                    <a:srgbClr val="0000FF"/>
                  </a:solidFill>
                </a:rPr>
                <a:t>www.yeelink.net</a:t>
              </a:r>
              <a:endParaRPr lang="zh-CN" altLang="en-US" sz="1200" u="sng" dirty="0">
                <a:solidFill>
                  <a:srgbClr val="0000FF"/>
                </a:solidFill>
              </a:endParaRPr>
            </a:p>
          </p:txBody>
        </p:sp>
        <p:pic>
          <p:nvPicPr>
            <p:cNvPr id="14" name="图片 13" descr="Screen Shot 2013-11-16 at 下午3.37.26.png"/>
            <p:cNvPicPr>
              <a:picLocks noChangeAspect="1"/>
            </p:cNvPicPr>
            <p:nvPr/>
          </p:nvPicPr>
          <p:blipFill>
            <a:blip r:embed="rId5">
              <a:clrChange>
                <a:clrFrom>
                  <a:srgbClr val="F8F9F8"/>
                </a:clrFrom>
                <a:clrTo>
                  <a:srgbClr val="F8F9F8">
                    <a:alpha val="0"/>
                  </a:srgbClr>
                </a:clrTo>
              </a:clrChange>
              <a:alphaModFix/>
              <a:extLst>
                <a:ext uri="{28A0092B-C50C-407E-A947-70E740481C1C}">
                  <a14:useLocalDpi xmlns:a14="http://schemas.microsoft.com/office/drawing/2010/main" val="0"/>
                </a:ext>
              </a:extLst>
            </a:blip>
            <a:stretch>
              <a:fillRect/>
            </a:stretch>
          </p:blipFill>
          <p:spPr>
            <a:xfrm>
              <a:off x="66842" y="1801406"/>
              <a:ext cx="2324100" cy="825500"/>
            </a:xfrm>
            <a:prstGeom prst="rect">
              <a:avLst/>
            </a:prstGeom>
          </p:spPr>
        </p:pic>
      </p:grpSp>
      <p:sp>
        <p:nvSpPr>
          <p:cNvPr id="16" name="矩形 15"/>
          <p:cNvSpPr/>
          <p:nvPr/>
        </p:nvSpPr>
        <p:spPr>
          <a:xfrm>
            <a:off x="2448750" y="1340768"/>
            <a:ext cx="6516216" cy="900323"/>
          </a:xfrm>
          <a:prstGeom prst="rect">
            <a:avLst/>
          </a:prstGeom>
          <a:gradFill>
            <a:gsLst>
              <a:gs pos="0">
                <a:srgbClr val="00B0F0"/>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zh-CN" altLang="en-US" sz="2000" dirty="0">
                <a:solidFill>
                  <a:schemeClr val="tx1"/>
                </a:solidFill>
                <a:latin typeface="+mn-lt"/>
                <a:ea typeface="+mn-ea"/>
              </a:rPr>
              <a:t>提供传感器云服务</a:t>
            </a:r>
            <a:r>
              <a:rPr lang="zh-CN" altLang="zh-CN" sz="2000" dirty="0">
                <a:solidFill>
                  <a:schemeClr val="tx1"/>
                </a:solidFill>
                <a:latin typeface="+mn-lt"/>
                <a:ea typeface="+mn-ea"/>
              </a:rPr>
              <a:t>，</a:t>
            </a:r>
            <a:r>
              <a:rPr lang="zh-CN" altLang="en-US" sz="2000" dirty="0">
                <a:solidFill>
                  <a:schemeClr val="tx1"/>
                </a:solidFill>
                <a:latin typeface="+mn-lt"/>
                <a:ea typeface="+mn-ea"/>
              </a:rPr>
              <a:t>进行设备的远程管理和控制</a:t>
            </a:r>
            <a:r>
              <a:rPr lang="zh-CN" altLang="zh-CN" sz="2000" dirty="0">
                <a:solidFill>
                  <a:schemeClr val="tx1"/>
                </a:solidFill>
                <a:latin typeface="+mn-lt"/>
                <a:ea typeface="+mn-ea"/>
              </a:rPr>
              <a:t>，</a:t>
            </a:r>
            <a:r>
              <a:rPr lang="zh-CN" altLang="en-US" sz="2000" dirty="0">
                <a:solidFill>
                  <a:schemeClr val="tx1"/>
                </a:solidFill>
                <a:latin typeface="+mn-lt"/>
                <a:ea typeface="+mn-ea"/>
              </a:rPr>
              <a:t>并对物联网设备进行查询和搜索</a:t>
            </a:r>
            <a:endParaRPr lang="en-US" altLang="zh-CN" sz="2000" dirty="0">
              <a:solidFill>
                <a:schemeClr val="tx1"/>
              </a:solidFill>
              <a:latin typeface="+mn-lt"/>
              <a:ea typeface="+mn-ea"/>
            </a:endParaRPr>
          </a:p>
        </p:txBody>
      </p:sp>
      <p:pic>
        <p:nvPicPr>
          <p:cNvPr id="5" name="图片 4" descr="Screen Shot 2013-11-16 at 下午4.36.20.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99082" y="2276872"/>
            <a:ext cx="2757020" cy="1186920"/>
          </a:xfrm>
          <a:prstGeom prst="rect">
            <a:avLst/>
          </a:prstGeom>
        </p:spPr>
      </p:pic>
      <p:grpSp>
        <p:nvGrpSpPr>
          <p:cNvPr id="15" name="组合 14"/>
          <p:cNvGrpSpPr/>
          <p:nvPr/>
        </p:nvGrpSpPr>
        <p:grpSpPr>
          <a:xfrm>
            <a:off x="4790744" y="4437112"/>
            <a:ext cx="4536504" cy="812715"/>
            <a:chOff x="3635896" y="2051246"/>
            <a:chExt cx="4536504" cy="812715"/>
          </a:xfrm>
        </p:grpSpPr>
        <p:pic>
          <p:nvPicPr>
            <p:cNvPr id="17"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896" y="2121999"/>
              <a:ext cx="158115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3889" y="2051246"/>
              <a:ext cx="2948511" cy="812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 name="Picture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32040" y="5013176"/>
            <a:ext cx="3672408" cy="2073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矩形 17"/>
          <p:cNvSpPr/>
          <p:nvPr/>
        </p:nvSpPr>
        <p:spPr>
          <a:xfrm>
            <a:off x="107504" y="3501008"/>
            <a:ext cx="8856984" cy="1008112"/>
          </a:xfrm>
          <a:prstGeom prst="rect">
            <a:avLst/>
          </a:prstGeom>
          <a:gradFill rotWithShape="1">
            <a:gsLst>
              <a:gs pos="0">
                <a:srgbClr val="31B6FD">
                  <a:tint val="50000"/>
                  <a:satMod val="300000"/>
                </a:srgbClr>
              </a:gs>
              <a:gs pos="35000">
                <a:srgbClr val="31B6FD">
                  <a:tint val="37000"/>
                  <a:satMod val="300000"/>
                </a:srgbClr>
              </a:gs>
              <a:gs pos="100000">
                <a:srgbClr val="31B6FD">
                  <a:tint val="15000"/>
                  <a:satMod val="350000"/>
                </a:srgbClr>
              </a:gs>
            </a:gsLst>
            <a:lin ang="16200000" scaled="1"/>
          </a:gradFill>
          <a:ln w="9525" cap="flat" cmpd="sng" algn="ctr">
            <a:solidFill>
              <a:srgbClr val="31B6FD">
                <a:shade val="95000"/>
                <a:satMod val="105000"/>
              </a:srgbClr>
            </a:solidFill>
            <a:prstDash val="solid"/>
          </a:ln>
          <a:effectLst>
            <a:outerShdw blurRad="40000" dist="20000" dir="5400000" rotWithShape="0">
              <a:srgbClr val="000000">
                <a:alpha val="38000"/>
              </a:srgbClr>
            </a:outerShdw>
          </a:effectLst>
        </p:spPr>
        <p:txBody>
          <a:bodyPr anchor="ctr"/>
          <a:lstStyle/>
          <a:p>
            <a:pPr algn="just">
              <a:lnSpc>
                <a:spcPct val="120000"/>
              </a:lnSpc>
              <a:defRPr/>
            </a:pPr>
            <a:r>
              <a:rPr lang="zh-CN" altLang="en-US" dirty="0" smtClean="0">
                <a:solidFill>
                  <a:srgbClr val="0033CC"/>
                </a:solidFill>
                <a:latin typeface="华文中宋" pitchFamily="2" charset="-122"/>
                <a:ea typeface="华文中宋" pitchFamily="2" charset="-122"/>
              </a:rPr>
              <a:t>（</a:t>
            </a:r>
            <a:r>
              <a:rPr lang="en-US" altLang="zh-CN" dirty="0" smtClean="0">
                <a:solidFill>
                  <a:srgbClr val="0033CC"/>
                </a:solidFill>
                <a:latin typeface="华文中宋" pitchFamily="2" charset="-122"/>
                <a:ea typeface="华文中宋" pitchFamily="2" charset="-122"/>
              </a:rPr>
              <a:t>1</a:t>
            </a:r>
            <a:r>
              <a:rPr lang="zh-CN" altLang="en-US" dirty="0" smtClean="0">
                <a:solidFill>
                  <a:srgbClr val="0033CC"/>
                </a:solidFill>
                <a:latin typeface="华文中宋" pitchFamily="2" charset="-122"/>
                <a:ea typeface="华文中宋" pitchFamily="2" charset="-122"/>
              </a:rPr>
              <a:t>）用户可以把自己的物联网设备或传感器在</a:t>
            </a:r>
            <a:r>
              <a:rPr lang="en-US" altLang="zh-CN" dirty="0" err="1" smtClean="0">
                <a:solidFill>
                  <a:srgbClr val="0033CC"/>
                </a:solidFill>
                <a:latin typeface="华文中宋" pitchFamily="2" charset="-122"/>
                <a:ea typeface="华文中宋" pitchFamily="2" charset="-122"/>
              </a:rPr>
              <a:t>Yeelink</a:t>
            </a:r>
            <a:r>
              <a:rPr lang="zh-CN" altLang="en-US" dirty="0" smtClean="0">
                <a:solidFill>
                  <a:srgbClr val="0033CC"/>
                </a:solidFill>
                <a:latin typeface="华文中宋" pitchFamily="2" charset="-122"/>
                <a:ea typeface="华文中宋" pitchFamily="2" charset="-122"/>
              </a:rPr>
              <a:t>平台上注册，通过平台提供的服务管理和监控自己的设备；</a:t>
            </a:r>
            <a:endParaRPr lang="en-US" altLang="zh-CN" dirty="0" smtClean="0">
              <a:solidFill>
                <a:srgbClr val="0033CC"/>
              </a:solidFill>
              <a:latin typeface="华文中宋" pitchFamily="2" charset="-122"/>
              <a:ea typeface="华文中宋" pitchFamily="2" charset="-122"/>
            </a:endParaRPr>
          </a:p>
          <a:p>
            <a:pPr algn="just">
              <a:lnSpc>
                <a:spcPct val="120000"/>
              </a:lnSpc>
              <a:defRPr/>
            </a:pPr>
            <a:r>
              <a:rPr lang="zh-CN" altLang="zh-CN" dirty="0" smtClean="0">
                <a:solidFill>
                  <a:srgbClr val="0033CC"/>
                </a:solidFill>
                <a:latin typeface="华文中宋" pitchFamily="2" charset="-122"/>
                <a:ea typeface="华文中宋" pitchFamily="2" charset="-122"/>
              </a:rPr>
              <a:t>（</a:t>
            </a:r>
            <a:r>
              <a:rPr lang="en-US" altLang="zh-CN" dirty="0" smtClean="0">
                <a:solidFill>
                  <a:srgbClr val="0033CC"/>
                </a:solidFill>
                <a:latin typeface="华文中宋" pitchFamily="2" charset="-122"/>
                <a:ea typeface="华文中宋" pitchFamily="2" charset="-122"/>
              </a:rPr>
              <a:t>2</a:t>
            </a:r>
            <a:r>
              <a:rPr lang="zh-CN" altLang="en-US" dirty="0" smtClean="0">
                <a:solidFill>
                  <a:srgbClr val="0033CC"/>
                </a:solidFill>
                <a:latin typeface="华文中宋" pitchFamily="2" charset="-122"/>
                <a:ea typeface="华文中宋" pitchFamily="2" charset="-122"/>
              </a:rPr>
              <a:t>）其他用户可以在</a:t>
            </a:r>
            <a:r>
              <a:rPr lang="en-US" altLang="zh-CN" dirty="0" err="1" smtClean="0">
                <a:solidFill>
                  <a:srgbClr val="0033CC"/>
                </a:solidFill>
                <a:latin typeface="华文中宋" pitchFamily="2" charset="-122"/>
                <a:ea typeface="华文中宋" pitchFamily="2" charset="-122"/>
              </a:rPr>
              <a:t>Yeelink</a:t>
            </a:r>
            <a:r>
              <a:rPr lang="zh-CN" altLang="en-US" dirty="0" smtClean="0">
                <a:solidFill>
                  <a:srgbClr val="0033CC"/>
                </a:solidFill>
                <a:latin typeface="华文中宋" pitchFamily="2" charset="-122"/>
                <a:ea typeface="华文中宋" pitchFamily="2" charset="-122"/>
              </a:rPr>
              <a:t>上搜索第三方注册和公开的物联网设备或传感器</a:t>
            </a:r>
            <a:endParaRPr lang="en-US" altLang="zh-CN" dirty="0">
              <a:solidFill>
                <a:srgbClr val="0033CC"/>
              </a:solidFill>
              <a:latin typeface="华文中宋" pitchFamily="2" charset="-122"/>
              <a:ea typeface="华文中宋" pitchFamily="2" charset="-122"/>
            </a:endParaRPr>
          </a:p>
        </p:txBody>
      </p:sp>
    </p:spTree>
    <p:extLst>
      <p:ext uri="{BB962C8B-B14F-4D97-AF65-F5344CB8AC3E}">
        <p14:creationId xmlns:p14="http://schemas.microsoft.com/office/powerpoint/2010/main" val="444274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p:cNvPicPr>
            <a:picLocks noChangeAspect="1" noChangeArrowheads="1"/>
          </p:cNvPicPr>
          <p:nvPr/>
        </p:nvPicPr>
        <p:blipFill>
          <a:blip r:embed="rId3" cstate="print"/>
          <a:srcRect/>
          <a:stretch>
            <a:fillRect/>
          </a:stretch>
        </p:blipFill>
        <p:spPr bwMode="auto">
          <a:xfrm>
            <a:off x="308443" y="6308725"/>
            <a:ext cx="1855792" cy="434975"/>
          </a:xfrm>
          <a:prstGeom prst="rect">
            <a:avLst/>
          </a:prstGeom>
          <a:noFill/>
          <a:ln w="9525">
            <a:noFill/>
            <a:miter lim="800000"/>
            <a:headEnd/>
            <a:tailEnd/>
          </a:ln>
        </p:spPr>
      </p:pic>
      <p:sp>
        <p:nvSpPr>
          <p:cNvPr id="11" name="标题 1"/>
          <p:cNvSpPr txBox="1">
            <a:spLocks/>
          </p:cNvSpPr>
          <p:nvPr/>
        </p:nvSpPr>
        <p:spPr bwMode="auto">
          <a:xfrm>
            <a:off x="91405" y="404664"/>
            <a:ext cx="8225011" cy="919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defRPr/>
            </a:pPr>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目前</a:t>
            </a:r>
            <a:r>
              <a:rPr lang="zh-CN" altLang="en-US" sz="40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在网络空间中能</a:t>
            </a:r>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搜到什么？</a:t>
            </a: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02" y="5809866"/>
            <a:ext cx="1459832" cy="475233"/>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8792" y="5805264"/>
            <a:ext cx="1385416" cy="478730"/>
          </a:xfrm>
          <a:prstGeom prst="rect">
            <a:avLst/>
          </a:prstGeom>
        </p:spPr>
      </p:pic>
      <p:graphicFrame>
        <p:nvGraphicFramePr>
          <p:cNvPr id="15" name="对象 14">
            <a:hlinkClick r:id="rId6" action="ppaction://hlinkfile"/>
          </p:cNvPr>
          <p:cNvGraphicFramePr>
            <a:graphicFrameLocks/>
          </p:cNvGraphicFramePr>
          <p:nvPr>
            <p:extLst>
              <p:ext uri="{D42A27DB-BD31-4B8C-83A1-F6EECF244321}">
                <p14:modId xmlns:p14="http://schemas.microsoft.com/office/powerpoint/2010/main" val="117396245"/>
              </p:ext>
            </p:extLst>
          </p:nvPr>
        </p:nvGraphicFramePr>
        <p:xfrm>
          <a:off x="595461" y="3140968"/>
          <a:ext cx="2151112" cy="648072"/>
        </p:xfrm>
        <a:graphic>
          <a:graphicData uri="http://schemas.openxmlformats.org/presentationml/2006/ole">
            <mc:AlternateContent xmlns:mc="http://schemas.openxmlformats.org/markup-compatibility/2006">
              <mc:Choice xmlns:v="urn:schemas-microsoft-com:vml" Requires="v">
                <p:oleObj spid="_x0000_s104610" name="剪辑" r:id="rId7" imgW="6966360" imgH="4746240" progId="">
                  <p:embed/>
                </p:oleObj>
              </mc:Choice>
              <mc:Fallback>
                <p:oleObj name="剪辑" r:id="rId7" imgW="6966360" imgH="4746240" progId="">
                  <p:embed/>
                  <p:pic>
                    <p:nvPicPr>
                      <p:cNvPr id="0" name=""/>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5461" y="3140968"/>
                        <a:ext cx="2151112" cy="648072"/>
                      </a:xfrm>
                      <a:prstGeom prst="rect">
                        <a:avLst/>
                      </a:prstGeom>
                      <a:noFill/>
                      <a:ln>
                        <a:noFill/>
                      </a:ln>
                      <a:effectLst/>
                    </p:spPr>
                  </p:pic>
                </p:oleObj>
              </mc:Fallback>
            </mc:AlternateContent>
          </a:graphicData>
        </a:graphic>
      </p:graphicFrame>
      <p:sp>
        <p:nvSpPr>
          <p:cNvPr id="9" name="AutoShape 5"/>
          <p:cNvSpPr>
            <a:spLocks noChangeArrowheads="1"/>
          </p:cNvSpPr>
          <p:nvPr/>
        </p:nvSpPr>
        <p:spPr bwMode="auto">
          <a:xfrm>
            <a:off x="451445" y="2327694"/>
            <a:ext cx="1857388" cy="571504"/>
          </a:xfrm>
          <a:prstGeom prst="roundRect">
            <a:avLst>
              <a:gd name="adj" fmla="val 16667"/>
            </a:avLst>
          </a:prstGeom>
          <a:noFill/>
          <a:ln w="38100" cap="flat" cmpd="sng">
            <a:solidFill>
              <a:srgbClr val="00B050"/>
            </a:solidFill>
            <a:round/>
            <a:headEnd/>
            <a:tailEnd/>
          </a:ln>
          <a:effectLst/>
        </p:spPr>
        <p:txBody>
          <a:bodyPr anchor="ctr"/>
          <a:lstStyle/>
          <a:p>
            <a:pPr algn="ctr"/>
            <a:r>
              <a:rPr lang="en-US" altLang="zh-CN" sz="2800" b="1" dirty="0" err="1">
                <a:solidFill>
                  <a:srgbClr val="0000FF"/>
                </a:solidFill>
                <a:latin typeface="华文中宋" pitchFamily="2" charset="-122"/>
                <a:ea typeface="华文中宋" pitchFamily="2" charset="-122"/>
              </a:rPr>
              <a:t>t</a:t>
            </a:r>
            <a:r>
              <a:rPr lang="en-US" altLang="zh-CN" sz="2800" b="1" dirty="0" err="1" smtClean="0">
                <a:solidFill>
                  <a:srgbClr val="0000FF"/>
                </a:solidFill>
                <a:latin typeface="华文中宋" pitchFamily="2" charset="-122"/>
                <a:ea typeface="华文中宋" pitchFamily="2" charset="-122"/>
              </a:rPr>
              <a:t>witinfo</a:t>
            </a:r>
            <a:endParaRPr lang="zh-CN" altLang="en-US" sz="2800" b="1" dirty="0">
              <a:solidFill>
                <a:srgbClr val="0000FF"/>
              </a:solidFill>
            </a:endParaRPr>
          </a:p>
        </p:txBody>
      </p:sp>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87749" y="1559649"/>
            <a:ext cx="2541795" cy="501199"/>
          </a:xfrm>
          <a:prstGeom prst="rect">
            <a:avLst/>
          </a:prstGeom>
        </p:spPr>
      </p:pic>
      <p:grpSp>
        <p:nvGrpSpPr>
          <p:cNvPr id="16" name="组合 15"/>
          <p:cNvGrpSpPr/>
          <p:nvPr/>
        </p:nvGrpSpPr>
        <p:grpSpPr>
          <a:xfrm>
            <a:off x="2629134" y="2348880"/>
            <a:ext cx="1448291" cy="504001"/>
            <a:chOff x="611560" y="1340823"/>
            <a:chExt cx="1448291" cy="504001"/>
          </a:xfrm>
        </p:grpSpPr>
        <p:pic>
          <p:nvPicPr>
            <p:cNvPr id="17"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560" y="1340824"/>
              <a:ext cx="668945" cy="5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1259632" y="1340823"/>
              <a:ext cx="800219" cy="504000"/>
            </a:xfrm>
            <a:prstGeom prst="rect">
              <a:avLst/>
            </a:prstGeom>
            <a:solidFill>
              <a:schemeClr val="tx1"/>
            </a:solidFill>
          </p:spPr>
          <p:txBody>
            <a:bodyPr wrap="none" rtlCol="0">
              <a:spAutoFit/>
            </a:bodyPr>
            <a:lstStyle/>
            <a:p>
              <a:r>
                <a:rPr lang="zh-CN" altLang="en-US" sz="2400" dirty="0" smtClean="0">
                  <a:solidFill>
                    <a:schemeClr val="bg1"/>
                  </a:solidFill>
                  <a:latin typeface="华文琥珀" pitchFamily="2" charset="-122"/>
                  <a:ea typeface="华文琥珀" pitchFamily="2" charset="-122"/>
                </a:rPr>
                <a:t>鹰击</a:t>
              </a:r>
              <a:endParaRPr lang="zh-CN" altLang="en-US" sz="2400" dirty="0">
                <a:solidFill>
                  <a:schemeClr val="bg1"/>
                </a:solidFill>
                <a:latin typeface="华文琥珀" pitchFamily="2" charset="-122"/>
                <a:ea typeface="华文琥珀" pitchFamily="2" charset="-122"/>
              </a:endParaRPr>
            </a:p>
          </p:txBody>
        </p:sp>
      </p:grpSp>
      <p:sp>
        <p:nvSpPr>
          <p:cNvPr id="2" name="TextBox 1"/>
          <p:cNvSpPr txBox="1"/>
          <p:nvPr/>
        </p:nvSpPr>
        <p:spPr>
          <a:xfrm>
            <a:off x="2971725" y="3203684"/>
            <a:ext cx="1620957"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sz="2800" dirty="0"/>
              <a:t>信息搜索</a:t>
            </a:r>
          </a:p>
        </p:txBody>
      </p:sp>
      <p:grpSp>
        <p:nvGrpSpPr>
          <p:cNvPr id="19" name="组合 18"/>
          <p:cNvGrpSpPr/>
          <p:nvPr/>
        </p:nvGrpSpPr>
        <p:grpSpPr>
          <a:xfrm>
            <a:off x="379437" y="1448856"/>
            <a:ext cx="2670934" cy="684000"/>
            <a:chOff x="577979" y="1340768"/>
            <a:chExt cx="2670934" cy="684000"/>
          </a:xfrm>
        </p:grpSpPr>
        <p:pic>
          <p:nvPicPr>
            <p:cNvPr id="20"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7979" y="1340768"/>
              <a:ext cx="776432" cy="6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1640" y="1340768"/>
              <a:ext cx="1917273" cy="6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2" name="Picture 2"/>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8941" y="4275102"/>
            <a:ext cx="1666875" cy="738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bwMode="auto">
          <a:xfrm>
            <a:off x="163413" y="1323827"/>
            <a:ext cx="5704731" cy="2648014"/>
          </a:xfrm>
          <a:prstGeom prst="roundRect">
            <a:avLst/>
          </a:prstGeom>
          <a:noFill/>
          <a:ln w="76200" cap="flat" cmpd="tri"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23" name="图片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493729" y="4270356"/>
            <a:ext cx="2098953" cy="571500"/>
          </a:xfrm>
          <a:prstGeom prst="rect">
            <a:avLst/>
          </a:prstGeom>
        </p:spPr>
      </p:pic>
      <p:sp>
        <p:nvSpPr>
          <p:cNvPr id="24" name="AutoShape 5"/>
          <p:cNvSpPr>
            <a:spLocks noChangeArrowheads="1"/>
          </p:cNvSpPr>
          <p:nvPr/>
        </p:nvSpPr>
        <p:spPr bwMode="auto">
          <a:xfrm>
            <a:off x="248428" y="5072473"/>
            <a:ext cx="1857388" cy="571504"/>
          </a:xfrm>
          <a:prstGeom prst="roundRect">
            <a:avLst>
              <a:gd name="adj" fmla="val 16667"/>
            </a:avLst>
          </a:prstGeom>
          <a:noFill/>
          <a:ln w="38100" cap="flat" cmpd="sng">
            <a:solidFill>
              <a:srgbClr val="00B0F0"/>
            </a:solidFill>
            <a:round/>
            <a:headEnd/>
            <a:tailEnd/>
          </a:ln>
          <a:effectLst/>
        </p:spPr>
        <p:txBody>
          <a:bodyPr anchor="ctr"/>
          <a:lstStyle/>
          <a:p>
            <a:pPr algn="ctr"/>
            <a:r>
              <a:rPr lang="en-US" altLang="zh-CN" sz="2000" b="1" dirty="0" err="1" smtClean="0">
                <a:solidFill>
                  <a:srgbClr val="FF0000"/>
                </a:solidFill>
              </a:rPr>
              <a:t>Arnetminer</a:t>
            </a:r>
            <a:endParaRPr lang="zh-CN" altLang="en-US" sz="2000" b="1" dirty="0">
              <a:solidFill>
                <a:srgbClr val="FF0000"/>
              </a:solidFill>
            </a:endParaRPr>
          </a:p>
        </p:txBody>
      </p:sp>
      <p:grpSp>
        <p:nvGrpSpPr>
          <p:cNvPr id="25" name="组合 24"/>
          <p:cNvGrpSpPr/>
          <p:nvPr/>
        </p:nvGrpSpPr>
        <p:grpSpPr>
          <a:xfrm>
            <a:off x="2668992" y="5072473"/>
            <a:ext cx="1963750" cy="540000"/>
            <a:chOff x="251520" y="1376832"/>
            <a:chExt cx="1580259" cy="540000"/>
          </a:xfrm>
        </p:grpSpPr>
        <p:pic>
          <p:nvPicPr>
            <p:cNvPr id="26" name="图片 25"/>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51520" y="1376832"/>
              <a:ext cx="540000" cy="540000"/>
            </a:xfrm>
            <a:prstGeom prst="rect">
              <a:avLst/>
            </a:prstGeom>
          </p:spPr>
        </p:pic>
        <p:sp>
          <p:nvSpPr>
            <p:cNvPr id="27" name="TextBox 26"/>
            <p:cNvSpPr txBox="1"/>
            <p:nvPr/>
          </p:nvSpPr>
          <p:spPr>
            <a:xfrm>
              <a:off x="788868" y="1376832"/>
              <a:ext cx="1042911" cy="540000"/>
            </a:xfrm>
            <a:prstGeom prst="rect">
              <a:avLst/>
            </a:prstGeom>
            <a:solidFill>
              <a:srgbClr val="00B050"/>
            </a:solidFill>
          </p:spPr>
          <p:txBody>
            <a:bodyPr wrap="square" rtlCol="0">
              <a:spAutoFit/>
            </a:bodyPr>
            <a:lstStyle/>
            <a:p>
              <a:pPr algn="ctr"/>
              <a:r>
                <a:rPr lang="zh-CN" altLang="en-US" sz="2800" dirty="0">
                  <a:solidFill>
                    <a:schemeClr val="bg1"/>
                  </a:solidFill>
                  <a:latin typeface="华文琥珀" pitchFamily="2" charset="-122"/>
                  <a:ea typeface="华文琥珀" pitchFamily="2" charset="-122"/>
                </a:rPr>
                <a:t>摇一摇</a:t>
              </a:r>
            </a:p>
          </p:txBody>
        </p:sp>
      </p:grpSp>
      <p:sp>
        <p:nvSpPr>
          <p:cNvPr id="28" name="TextBox 27"/>
          <p:cNvSpPr txBox="1"/>
          <p:nvPr/>
        </p:nvSpPr>
        <p:spPr>
          <a:xfrm>
            <a:off x="2837689" y="5785872"/>
            <a:ext cx="1620957"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sz="2800" dirty="0" smtClean="0"/>
              <a:t>人物搜索</a:t>
            </a:r>
            <a:endParaRPr lang="zh-CN" altLang="en-US" sz="2800" dirty="0"/>
          </a:p>
        </p:txBody>
      </p:sp>
      <p:sp>
        <p:nvSpPr>
          <p:cNvPr id="29" name="圆角矩形 28"/>
          <p:cNvSpPr/>
          <p:nvPr/>
        </p:nvSpPr>
        <p:spPr bwMode="auto">
          <a:xfrm>
            <a:off x="179513" y="4093354"/>
            <a:ext cx="4536503" cy="2503998"/>
          </a:xfrm>
          <a:prstGeom prst="roundRect">
            <a:avLst/>
          </a:prstGeom>
          <a:noFill/>
          <a:ln w="76200" cap="flat" cmpd="tri"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nvGrpSpPr>
          <p:cNvPr id="34" name="组合 33"/>
          <p:cNvGrpSpPr/>
          <p:nvPr/>
        </p:nvGrpSpPr>
        <p:grpSpPr>
          <a:xfrm>
            <a:off x="5004048" y="4297086"/>
            <a:ext cx="2200350" cy="500066"/>
            <a:chOff x="427434" y="1416766"/>
            <a:chExt cx="2200350" cy="500066"/>
          </a:xfrm>
        </p:grpSpPr>
        <p:sp>
          <p:nvSpPr>
            <p:cNvPr id="35" name="圆角矩形 34"/>
            <p:cNvSpPr/>
            <p:nvPr/>
          </p:nvSpPr>
          <p:spPr bwMode="auto">
            <a:xfrm>
              <a:off x="427434" y="1416766"/>
              <a:ext cx="2200350" cy="500066"/>
            </a:xfrm>
            <a:prstGeom prst="round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36" name="图片 3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1560" y="1483096"/>
              <a:ext cx="1800200" cy="375042"/>
            </a:xfrm>
            <a:prstGeom prst="rect">
              <a:avLst/>
            </a:prstGeom>
          </p:spPr>
        </p:pic>
      </p:grpSp>
      <p:pic>
        <p:nvPicPr>
          <p:cNvPr id="37" name="图片 36"/>
          <p:cNvPicPr>
            <a:picLocks noChangeAspect="1"/>
          </p:cNvPicPr>
          <p:nvPr/>
        </p:nvPicPr>
        <p:blipFill>
          <a:blip r:embed="rId17"/>
          <a:stretch>
            <a:fillRect/>
          </a:stretch>
        </p:blipFill>
        <p:spPr>
          <a:xfrm>
            <a:off x="5004049" y="4970952"/>
            <a:ext cx="1497868" cy="690296"/>
          </a:xfrm>
          <a:prstGeom prst="rect">
            <a:avLst/>
          </a:prstGeom>
        </p:spPr>
      </p:pic>
      <p:pic>
        <p:nvPicPr>
          <p:cNvPr id="38" name="图片 37"/>
          <p:cNvPicPr>
            <a:picLocks noChangeAspect="1"/>
          </p:cNvPicPr>
          <p:nvPr/>
        </p:nvPicPr>
        <p:blipFill>
          <a:blip r:embed="rId18"/>
          <a:stretch>
            <a:fillRect/>
          </a:stretch>
        </p:blipFill>
        <p:spPr>
          <a:xfrm>
            <a:off x="6582099" y="4941168"/>
            <a:ext cx="1086245" cy="648072"/>
          </a:xfrm>
          <a:prstGeom prst="rect">
            <a:avLst/>
          </a:prstGeom>
        </p:spPr>
      </p:pic>
      <p:pic>
        <p:nvPicPr>
          <p:cNvPr id="39" name="图片 38"/>
          <p:cNvPicPr>
            <a:picLocks noChangeAspect="1"/>
          </p:cNvPicPr>
          <p:nvPr/>
        </p:nvPicPr>
        <p:blipFill>
          <a:blip r:embed="rId19"/>
          <a:stretch>
            <a:fillRect/>
          </a:stretch>
        </p:blipFill>
        <p:spPr>
          <a:xfrm>
            <a:off x="7704856" y="4869160"/>
            <a:ext cx="1187624" cy="698500"/>
          </a:xfrm>
          <a:prstGeom prst="rect">
            <a:avLst/>
          </a:prstGeom>
        </p:spPr>
      </p:pic>
      <p:pic>
        <p:nvPicPr>
          <p:cNvPr id="40" name="图片 39" descr="Screen Shot 2013-11-16 at 下午3.37.26.png"/>
          <p:cNvPicPr>
            <a:picLocks noChangeAspect="1"/>
          </p:cNvPicPr>
          <p:nvPr/>
        </p:nvPicPr>
        <p:blipFill>
          <a:blip r:embed="rId20">
            <a:clrChange>
              <a:clrFrom>
                <a:srgbClr val="F8F9F8"/>
              </a:clrFrom>
              <a:clrTo>
                <a:srgbClr val="F8F9F8">
                  <a:alpha val="0"/>
                </a:srgbClr>
              </a:clrTo>
            </a:clrChange>
            <a:alphaModFix/>
            <a:extLst>
              <a:ext uri="{28A0092B-C50C-407E-A947-70E740481C1C}">
                <a14:useLocalDpi xmlns:a14="http://schemas.microsoft.com/office/drawing/2010/main" val="0"/>
              </a:ext>
            </a:extLst>
          </a:blip>
          <a:stretch>
            <a:fillRect/>
          </a:stretch>
        </p:blipFill>
        <p:spPr>
          <a:xfrm>
            <a:off x="7308304" y="4221088"/>
            <a:ext cx="1585630" cy="563202"/>
          </a:xfrm>
          <a:prstGeom prst="rect">
            <a:avLst/>
          </a:prstGeom>
        </p:spPr>
      </p:pic>
      <p:sp>
        <p:nvSpPr>
          <p:cNvPr id="41" name="圆角矩形 40"/>
          <p:cNvSpPr/>
          <p:nvPr/>
        </p:nvSpPr>
        <p:spPr bwMode="auto">
          <a:xfrm>
            <a:off x="4863604" y="4165362"/>
            <a:ext cx="4185142" cy="2431990"/>
          </a:xfrm>
          <a:prstGeom prst="roundRect">
            <a:avLst/>
          </a:prstGeom>
          <a:noFill/>
          <a:ln w="76200" cap="flat" cmpd="tri"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2" name="TextBox 41"/>
          <p:cNvSpPr txBox="1"/>
          <p:nvPr/>
        </p:nvSpPr>
        <p:spPr>
          <a:xfrm>
            <a:off x="6974172" y="5744348"/>
            <a:ext cx="1620957"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sz="2800" dirty="0" smtClean="0"/>
              <a:t>物体搜索</a:t>
            </a:r>
            <a:endParaRPr lang="zh-CN" altLang="en-US" sz="2800" dirty="0"/>
          </a:p>
        </p:txBody>
      </p:sp>
      <p:pic>
        <p:nvPicPr>
          <p:cNvPr id="43" name="图片 42"/>
          <p:cNvPicPr>
            <a:picLocks noChangeAspect="1"/>
          </p:cNvPicPr>
          <p:nvPr/>
        </p:nvPicPr>
        <p:blipFill>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11960" y="2132856"/>
            <a:ext cx="1471287" cy="702948"/>
          </a:xfrm>
          <a:prstGeom prst="rect">
            <a:avLst/>
          </a:prstGeom>
        </p:spPr>
      </p:pic>
    </p:spTree>
    <p:extLst>
      <p:ext uri="{BB962C8B-B14F-4D97-AF65-F5344CB8AC3E}">
        <p14:creationId xmlns:p14="http://schemas.microsoft.com/office/powerpoint/2010/main" val="428273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1+#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fill="hold"/>
                                        <p:tgtEl>
                                          <p:spTgt spid="34"/>
                                        </p:tgtEl>
                                        <p:attrNameLst>
                                          <p:attrName>ppt_x</p:attrName>
                                        </p:attrNameLst>
                                      </p:cBhvr>
                                      <p:tavLst>
                                        <p:tav tm="0">
                                          <p:val>
                                            <p:strVal val="1+#ppt_w/2"/>
                                          </p:val>
                                        </p:tav>
                                        <p:tav tm="100000">
                                          <p:val>
                                            <p:strVal val="#ppt_x"/>
                                          </p:val>
                                        </p:tav>
                                      </p:tavLst>
                                    </p:anim>
                                    <p:anim calcmode="lin" valueType="num">
                                      <p:cBhvr additive="base">
                                        <p:cTn id="13" dur="500" fill="hold"/>
                                        <p:tgtEl>
                                          <p:spTgt spid="3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8"/>
                                        </p:tgtEl>
                                        <p:attrNameLst>
                                          <p:attrName>style.visibility</p:attrName>
                                        </p:attrNameLst>
                                      </p:cBhvr>
                                      <p:to>
                                        <p:strVal val="visible"/>
                                      </p:to>
                                    </p:set>
                                    <p:anim calcmode="lin" valueType="num">
                                      <p:cBhvr additive="base">
                                        <p:cTn id="17" dur="500" fill="hold"/>
                                        <p:tgtEl>
                                          <p:spTgt spid="38"/>
                                        </p:tgtEl>
                                        <p:attrNameLst>
                                          <p:attrName>ppt_x</p:attrName>
                                        </p:attrNameLst>
                                      </p:cBhvr>
                                      <p:tavLst>
                                        <p:tav tm="0">
                                          <p:val>
                                            <p:strVal val="1+#ppt_w/2"/>
                                          </p:val>
                                        </p:tav>
                                        <p:tav tm="100000">
                                          <p:val>
                                            <p:strVal val="#ppt_x"/>
                                          </p:val>
                                        </p:tav>
                                      </p:tavLst>
                                    </p:anim>
                                    <p:anim calcmode="lin" valueType="num">
                                      <p:cBhvr additive="base">
                                        <p:cTn id="18" dur="500" fill="hold"/>
                                        <p:tgtEl>
                                          <p:spTgt spid="38"/>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40"/>
                                        </p:tgtEl>
                                        <p:attrNameLst>
                                          <p:attrName>style.visibility</p:attrName>
                                        </p:attrNameLst>
                                      </p:cBhvr>
                                      <p:to>
                                        <p:strVal val="visible"/>
                                      </p:to>
                                    </p:set>
                                    <p:anim calcmode="lin" valueType="num">
                                      <p:cBhvr additive="base">
                                        <p:cTn id="22" dur="500" fill="hold"/>
                                        <p:tgtEl>
                                          <p:spTgt spid="40"/>
                                        </p:tgtEl>
                                        <p:attrNameLst>
                                          <p:attrName>ppt_x</p:attrName>
                                        </p:attrNameLst>
                                      </p:cBhvr>
                                      <p:tavLst>
                                        <p:tav tm="0">
                                          <p:val>
                                            <p:strVal val="1+#ppt_w/2"/>
                                          </p:val>
                                        </p:tav>
                                        <p:tav tm="100000">
                                          <p:val>
                                            <p:strVal val="#ppt_x"/>
                                          </p:val>
                                        </p:tav>
                                      </p:tavLst>
                                    </p:anim>
                                    <p:anim calcmode="lin" valueType="num">
                                      <p:cBhvr additive="base">
                                        <p:cTn id="23" dur="500" fill="hold"/>
                                        <p:tgtEl>
                                          <p:spTgt spid="40"/>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2" fill="hold" nodeType="after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additive="base">
                                        <p:cTn id="27" dur="500" fill="hold"/>
                                        <p:tgtEl>
                                          <p:spTgt spid="39"/>
                                        </p:tgtEl>
                                        <p:attrNameLst>
                                          <p:attrName>ppt_x</p:attrName>
                                        </p:attrNameLst>
                                      </p:cBhvr>
                                      <p:tavLst>
                                        <p:tav tm="0">
                                          <p:val>
                                            <p:strVal val="1+#ppt_w/2"/>
                                          </p:val>
                                        </p:tav>
                                        <p:tav tm="100000">
                                          <p:val>
                                            <p:strVal val="#ppt_x"/>
                                          </p:val>
                                        </p:tav>
                                      </p:tavLst>
                                    </p:anim>
                                    <p:anim calcmode="lin" valueType="num">
                                      <p:cBhvr additive="base">
                                        <p:cTn id="28" dur="500" fill="hold"/>
                                        <p:tgtEl>
                                          <p:spTgt spid="3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9" presetClass="entr" presetSubtype="0" fill="hold" nodeType="after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dissolve">
                                      <p:cBhvr>
                                        <p:cTn id="32" dur="500"/>
                                        <p:tgtEl>
                                          <p:spTgt spid="14"/>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 calcmode="lin" valueType="num">
                                      <p:cBhvr>
                                        <p:cTn id="35" dur="500" fill="hold"/>
                                        <p:tgtEl>
                                          <p:spTgt spid="42"/>
                                        </p:tgtEl>
                                        <p:attrNameLst>
                                          <p:attrName>ppt_w</p:attrName>
                                        </p:attrNameLst>
                                      </p:cBhvr>
                                      <p:tavLst>
                                        <p:tav tm="0">
                                          <p:val>
                                            <p:fltVal val="0"/>
                                          </p:val>
                                        </p:tav>
                                        <p:tav tm="100000">
                                          <p:val>
                                            <p:strVal val="#ppt_w"/>
                                          </p:val>
                                        </p:tav>
                                      </p:tavLst>
                                    </p:anim>
                                    <p:anim calcmode="lin" valueType="num">
                                      <p:cBhvr>
                                        <p:cTn id="36" dur="500" fill="hold"/>
                                        <p:tgtEl>
                                          <p:spTgt spid="42"/>
                                        </p:tgtEl>
                                        <p:attrNameLst>
                                          <p:attrName>ppt_h</p:attrName>
                                        </p:attrNameLst>
                                      </p:cBhvr>
                                      <p:tavLst>
                                        <p:tav tm="0">
                                          <p:val>
                                            <p:fltVal val="0"/>
                                          </p:val>
                                        </p:tav>
                                        <p:tav tm="100000">
                                          <p:val>
                                            <p:strVal val="#ppt_h"/>
                                          </p:val>
                                        </p:tav>
                                      </p:tavLst>
                                    </p:anim>
                                    <p:animEffect transition="in" filter="fade">
                                      <p:cBhvr>
                                        <p:cTn id="37" dur="500"/>
                                        <p:tgtEl>
                                          <p:spTgt spid="42"/>
                                        </p:tgtEl>
                                      </p:cBhvr>
                                    </p:animEffect>
                                  </p:childTnLst>
                                </p:cTn>
                              </p:par>
                              <p:par>
                                <p:cTn id="38" presetID="6" presetClass="entr" presetSubtype="32" fill="hold" grpId="0" nodeType="with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circle(out)">
                                      <p:cBhvr>
                                        <p:cTn id="40"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标题 1"/>
          <p:cNvSpPr txBox="1">
            <a:spLocks/>
          </p:cNvSpPr>
          <p:nvPr/>
        </p:nvSpPr>
        <p:spPr bwMode="auto">
          <a:xfrm>
            <a:off x="230188" y="269776"/>
            <a:ext cx="8229600" cy="1143000"/>
          </a:xfrm>
          <a:prstGeom prst="rect">
            <a:avLst/>
          </a:prstGeom>
          <a:noFill/>
          <a:ln w="9525">
            <a:noFill/>
            <a:miter lim="800000"/>
            <a:headEnd/>
            <a:tailEnd/>
          </a:ln>
        </p:spPr>
        <p:txBody>
          <a:bodyPr anchor="ctr"/>
          <a:lstStyle/>
          <a:p>
            <a:pPr eaLnBrk="0" hangingPunct="0"/>
            <a:r>
              <a:rPr lang="zh-CN" altLang="en-US" sz="40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sym typeface="Calibri" pitchFamily="34" charset="0"/>
              </a:rPr>
              <a:t>关于网络空间搜索技术</a:t>
            </a:r>
            <a:endPar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sym typeface="Calibri" pitchFamily="34" charset="0"/>
            </a:endParaRPr>
          </a:p>
        </p:txBody>
      </p:sp>
      <p:sp>
        <p:nvSpPr>
          <p:cNvPr id="50" name="同侧圆角矩形 49"/>
          <p:cNvSpPr/>
          <p:nvPr/>
        </p:nvSpPr>
        <p:spPr>
          <a:xfrm rot="16200000" flipV="1">
            <a:off x="3647010" y="-472719"/>
            <a:ext cx="2162791" cy="7801642"/>
          </a:xfrm>
          <a:prstGeom prst="round2SameRect">
            <a:avLst/>
          </a:prstGeom>
          <a:ln/>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endParaRPr lang="zh-CN" altLang="en-US" sz="3200"/>
          </a:p>
        </p:txBody>
      </p:sp>
      <p:sp>
        <p:nvSpPr>
          <p:cNvPr id="51" name="同侧圆角矩形 50"/>
          <p:cNvSpPr/>
          <p:nvPr/>
        </p:nvSpPr>
        <p:spPr>
          <a:xfrm rot="16200000">
            <a:off x="961184" y="1847939"/>
            <a:ext cx="508680" cy="272461"/>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800" dirty="0"/>
          </a:p>
        </p:txBody>
      </p:sp>
      <p:sp>
        <p:nvSpPr>
          <p:cNvPr id="52" name="矩形 51"/>
          <p:cNvSpPr/>
          <p:nvPr/>
        </p:nvSpPr>
        <p:spPr>
          <a:xfrm>
            <a:off x="1079293" y="2157696"/>
            <a:ext cx="7333911" cy="23514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pPr>
            <a:r>
              <a:rPr lang="zh-CN" altLang="en-US" sz="4400" b="1" dirty="0">
                <a:solidFill>
                  <a:schemeClr val="bg1"/>
                </a:solidFill>
                <a:latin typeface="黑体" pitchFamily="49" charset="-122"/>
                <a:ea typeface="黑体" pitchFamily="49" charset="-122"/>
              </a:rPr>
              <a:t>目前在网络空间能搜到什么？</a:t>
            </a:r>
          </a:p>
        </p:txBody>
      </p:sp>
    </p:spTree>
    <p:extLst>
      <p:ext uri="{BB962C8B-B14F-4D97-AF65-F5344CB8AC3E}">
        <p14:creationId xmlns:p14="http://schemas.microsoft.com/office/powerpoint/2010/main" val="40990509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日期占位符 3"/>
          <p:cNvSpPr>
            <a:spLocks noGrp="1"/>
          </p:cNvSpPr>
          <p:nvPr>
            <p:ph type="dt" sz="quarter" idx="10"/>
          </p:nvPr>
        </p:nvSpPr>
        <p:spPr>
          <a:noFill/>
          <a:ln>
            <a:miter lim="800000"/>
            <a:headEnd/>
            <a:tailEnd/>
          </a:ln>
        </p:spPr>
        <p:txBody>
          <a:bodyPr/>
          <a:lstStyle/>
          <a:p>
            <a:pPr fontAlgn="base">
              <a:spcBef>
                <a:spcPct val="0"/>
              </a:spcBef>
              <a:spcAft>
                <a:spcPct val="0"/>
              </a:spcAft>
            </a:pPr>
            <a:fld id="{04C4DBE8-3A48-415D-B1FE-6BD902429EBB}" type="datetime1">
              <a:rPr lang="zh-CN" altLang="en-US" smtClean="0">
                <a:ea typeface="宋体" charset="-122"/>
                <a:sym typeface="Arial" charset="0"/>
              </a:rPr>
              <a:pPr fontAlgn="base">
                <a:spcBef>
                  <a:spcPct val="0"/>
                </a:spcBef>
                <a:spcAft>
                  <a:spcPct val="0"/>
                </a:spcAft>
              </a:pPr>
              <a:t>2014/9/27</a:t>
            </a:fld>
            <a:endParaRPr lang="en-US" altLang="zh-CN" sz="1800" smtClean="0">
              <a:solidFill>
                <a:srgbClr val="000000"/>
              </a:solidFill>
              <a:ea typeface="宋体" charset="-122"/>
              <a:sym typeface="Arial" charset="0"/>
            </a:endParaRPr>
          </a:p>
        </p:txBody>
      </p:sp>
      <p:sp>
        <p:nvSpPr>
          <p:cNvPr id="5" name="标题 1"/>
          <p:cNvSpPr>
            <a:spLocks noGrp="1"/>
          </p:cNvSpPr>
          <p:nvPr>
            <p:ph type="title"/>
          </p:nvPr>
        </p:nvSpPr>
        <p:spPr>
          <a:xfrm>
            <a:off x="179512" y="500063"/>
            <a:ext cx="7743204" cy="647700"/>
          </a:xfrm>
        </p:spPr>
        <p:txBody>
          <a:bodyPr/>
          <a:lstStyle/>
          <a:p>
            <a:pPr algn="l" eaLnBrk="1" hangingPunct="1">
              <a:defRPr/>
            </a:pPr>
            <a:r>
              <a:rPr lang="zh-CN" altLang="en-US" sz="40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检索商品状态：当当网物流检索</a:t>
            </a:r>
          </a:p>
        </p:txBody>
      </p:sp>
      <p:pic>
        <p:nvPicPr>
          <p:cNvPr id="3" name="图片 2" descr="Screen Shot 2013-11-15 at 下午9.55.3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020" y="2178844"/>
            <a:ext cx="8823502" cy="4679156"/>
          </a:xfrm>
          <a:prstGeom prst="rect">
            <a:avLst/>
          </a:prstGeom>
        </p:spPr>
      </p:pic>
      <p:pic>
        <p:nvPicPr>
          <p:cNvPr id="4" name="内容占位符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67544" y="1297278"/>
            <a:ext cx="1656184" cy="547546"/>
          </a:xfrm>
        </p:spPr>
        <p:style>
          <a:lnRef idx="0">
            <a:schemeClr val="accent1"/>
          </a:lnRef>
          <a:fillRef idx="3">
            <a:schemeClr val="accent1"/>
          </a:fillRef>
          <a:effectRef idx="3">
            <a:schemeClr val="accent1"/>
          </a:effectRef>
          <a:fontRef idx="minor">
            <a:schemeClr val="lt1"/>
          </a:fontRef>
        </p:style>
      </p:pic>
      <p:sp>
        <p:nvSpPr>
          <p:cNvPr id="2" name="TextBox 1"/>
          <p:cNvSpPr txBox="1"/>
          <p:nvPr/>
        </p:nvSpPr>
        <p:spPr>
          <a:xfrm>
            <a:off x="107504" y="1804754"/>
            <a:ext cx="2494850" cy="400110"/>
          </a:xfrm>
          <a:prstGeom prst="rect">
            <a:avLst/>
          </a:prstGeom>
          <a:noFill/>
        </p:spPr>
        <p:txBody>
          <a:bodyPr wrap="none" rtlCol="0">
            <a:spAutoFit/>
          </a:bodyPr>
          <a:lstStyle/>
          <a:p>
            <a:r>
              <a:rPr lang="en-US" altLang="zh-CN" sz="2000" u="sng" dirty="0" smtClean="0">
                <a:solidFill>
                  <a:srgbClr val="0000FF"/>
                </a:solidFill>
              </a:rPr>
              <a:t>www.dangdang.com</a:t>
            </a:r>
            <a:endParaRPr lang="zh-CN" altLang="en-US" sz="2000" u="sng" dirty="0">
              <a:solidFill>
                <a:srgbClr val="0000FF"/>
              </a:solidFill>
            </a:endParaRPr>
          </a:p>
        </p:txBody>
      </p:sp>
      <p:sp>
        <p:nvSpPr>
          <p:cNvPr id="8" name="Text Box 14"/>
          <p:cNvSpPr txBox="1">
            <a:spLocks noChangeArrowheads="1"/>
          </p:cNvSpPr>
          <p:nvPr/>
        </p:nvSpPr>
        <p:spPr bwMode="auto">
          <a:xfrm>
            <a:off x="2555776" y="1333217"/>
            <a:ext cx="6336705" cy="1015663"/>
          </a:xfrm>
          <a:prstGeom prst="rect">
            <a:avLst/>
          </a:prstGeom>
          <a:gradFill>
            <a:gsLst>
              <a:gs pos="0">
                <a:srgbClr val="00B0F0"/>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sz="200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a:t>     </a:t>
            </a:r>
            <a:r>
              <a:rPr lang="zh-CN" altLang="en-US" dirty="0" smtClean="0">
                <a:solidFill>
                  <a:schemeClr val="tx1"/>
                </a:solidFill>
              </a:rPr>
              <a:t>给定</a:t>
            </a:r>
            <a:r>
              <a:rPr lang="zh-CN" altLang="en-US" dirty="0">
                <a:solidFill>
                  <a:schemeClr val="tx1"/>
                </a:solidFill>
              </a:rPr>
              <a:t>商品的编码，返回商品的物流</a:t>
            </a:r>
            <a:r>
              <a:rPr lang="zh-CN" altLang="en-US" dirty="0" smtClean="0">
                <a:solidFill>
                  <a:schemeClr val="tx1"/>
                </a:solidFill>
              </a:rPr>
              <a:t>状态向量。</a:t>
            </a:r>
            <a:r>
              <a:rPr lang="zh-CN" altLang="en-US" sz="2000" dirty="0" smtClean="0">
                <a:solidFill>
                  <a:schemeClr val="tx1"/>
                </a:solidFill>
              </a:rPr>
              <a:t>基于</a:t>
            </a:r>
            <a:r>
              <a:rPr lang="zh-CN" altLang="en-US" sz="2000" dirty="0">
                <a:solidFill>
                  <a:schemeClr val="tx1"/>
                </a:solidFill>
              </a:rPr>
              <a:t>时间的商品物体的状态向量，可以反映出商品在什么时间什么地方处于什么状态。</a:t>
            </a:r>
          </a:p>
        </p:txBody>
      </p:sp>
    </p:spTree>
    <p:extLst>
      <p:ext uri="{BB962C8B-B14F-4D97-AF65-F5344CB8AC3E}">
        <p14:creationId xmlns:p14="http://schemas.microsoft.com/office/powerpoint/2010/main" val="3568361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9512" y="1195214"/>
            <a:ext cx="8640960"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276872"/>
            <a:ext cx="3528392" cy="4464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920" y="2276872"/>
            <a:ext cx="4680520" cy="4392488"/>
          </a:xfrm>
          <a:prstGeom prst="rect">
            <a:avLst/>
          </a:prstGeom>
          <a:ln/>
        </p:spPr>
        <p:style>
          <a:lnRef idx="2">
            <a:schemeClr val="accent6"/>
          </a:lnRef>
          <a:fillRef idx="1">
            <a:schemeClr val="lt1"/>
          </a:fillRef>
          <a:effectRef idx="0">
            <a:schemeClr val="accent6"/>
          </a:effectRef>
          <a:fontRef idx="minor">
            <a:schemeClr val="dk1"/>
          </a:fontRef>
        </p:style>
      </p:pic>
      <p:sp>
        <p:nvSpPr>
          <p:cNvPr id="7" name="标题 1"/>
          <p:cNvSpPr txBox="1">
            <a:spLocks/>
          </p:cNvSpPr>
          <p:nvPr/>
        </p:nvSpPr>
        <p:spPr bwMode="auto">
          <a:xfrm>
            <a:off x="251520" y="269776"/>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eaLnBrk="1" hangingPunct="1">
              <a:defRPr/>
            </a:pPr>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路径检索：百度的地图检索系统</a:t>
            </a:r>
          </a:p>
        </p:txBody>
      </p:sp>
      <p:sp>
        <p:nvSpPr>
          <p:cNvPr id="2" name="矩形 1"/>
          <p:cNvSpPr/>
          <p:nvPr/>
        </p:nvSpPr>
        <p:spPr>
          <a:xfrm>
            <a:off x="35496" y="1907540"/>
            <a:ext cx="2403222" cy="369332"/>
          </a:xfrm>
          <a:prstGeom prst="rect">
            <a:avLst/>
          </a:prstGeom>
        </p:spPr>
        <p:txBody>
          <a:bodyPr wrap="none">
            <a:spAutoFit/>
          </a:bodyPr>
          <a:lstStyle/>
          <a:p>
            <a:r>
              <a:rPr lang="en-US" altLang="zh-CN" u="sng" dirty="0">
                <a:solidFill>
                  <a:srgbClr val="0000FF"/>
                </a:solidFill>
              </a:rPr>
              <a:t>http://map.baidu.com/</a:t>
            </a:r>
            <a:endParaRPr lang="zh-CN" altLang="en-US" u="sng" dirty="0">
              <a:solidFill>
                <a:srgbClr val="0000FF"/>
              </a:solidFill>
            </a:endParaRPr>
          </a:p>
        </p:txBody>
      </p:sp>
    </p:spTree>
    <p:extLst>
      <p:ext uri="{BB962C8B-B14F-4D97-AF65-F5344CB8AC3E}">
        <p14:creationId xmlns:p14="http://schemas.microsoft.com/office/powerpoint/2010/main" val="93411413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p:cNvPicPr>
            <a:picLocks noChangeAspect="1" noChangeArrowheads="1"/>
          </p:cNvPicPr>
          <p:nvPr/>
        </p:nvPicPr>
        <p:blipFill>
          <a:blip r:embed="rId3" cstate="print"/>
          <a:srcRect/>
          <a:stretch>
            <a:fillRect/>
          </a:stretch>
        </p:blipFill>
        <p:spPr bwMode="auto">
          <a:xfrm>
            <a:off x="308443" y="6308725"/>
            <a:ext cx="1855792" cy="434975"/>
          </a:xfrm>
          <a:prstGeom prst="rect">
            <a:avLst/>
          </a:prstGeom>
          <a:noFill/>
          <a:ln w="9525">
            <a:noFill/>
            <a:miter lim="800000"/>
            <a:headEnd/>
            <a:tailEnd/>
          </a:ln>
        </p:spPr>
      </p:pic>
      <p:sp>
        <p:nvSpPr>
          <p:cNvPr id="11" name="标题 1"/>
          <p:cNvSpPr txBox="1">
            <a:spLocks/>
          </p:cNvSpPr>
          <p:nvPr/>
        </p:nvSpPr>
        <p:spPr bwMode="auto">
          <a:xfrm>
            <a:off x="91405" y="404664"/>
            <a:ext cx="8225011" cy="919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defRPr/>
            </a:pPr>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目前</a:t>
            </a:r>
            <a:r>
              <a:rPr lang="zh-CN" altLang="en-US" sz="40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在网络空间中能</a:t>
            </a:r>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搜到什么？</a:t>
            </a:r>
          </a:p>
        </p:txBody>
      </p: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902" y="5809866"/>
            <a:ext cx="1459832" cy="475233"/>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0192" y="3099471"/>
            <a:ext cx="942863" cy="627433"/>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58792" y="5805264"/>
            <a:ext cx="1385416" cy="478730"/>
          </a:xfrm>
          <a:prstGeom prst="rect">
            <a:avLst/>
          </a:prstGeom>
        </p:spPr>
      </p:pic>
      <p:graphicFrame>
        <p:nvGraphicFramePr>
          <p:cNvPr id="15" name="对象 14">
            <a:hlinkClick r:id="rId7" action="ppaction://hlinkfile"/>
          </p:cNvPr>
          <p:cNvGraphicFramePr>
            <a:graphicFrameLocks/>
          </p:cNvGraphicFramePr>
          <p:nvPr>
            <p:extLst>
              <p:ext uri="{D42A27DB-BD31-4B8C-83A1-F6EECF244321}">
                <p14:modId xmlns:p14="http://schemas.microsoft.com/office/powerpoint/2010/main" val="1947514813"/>
              </p:ext>
            </p:extLst>
          </p:nvPr>
        </p:nvGraphicFramePr>
        <p:xfrm>
          <a:off x="595461" y="3140968"/>
          <a:ext cx="2151112" cy="648072"/>
        </p:xfrm>
        <a:graphic>
          <a:graphicData uri="http://schemas.openxmlformats.org/presentationml/2006/ole">
            <mc:AlternateContent xmlns:mc="http://schemas.openxmlformats.org/markup-compatibility/2006">
              <mc:Choice xmlns:v="urn:schemas-microsoft-com:vml" Requires="v">
                <p:oleObj spid="_x0000_s105633" name="剪辑" r:id="rId8" imgW="6966360" imgH="4746240" progId="">
                  <p:embed/>
                </p:oleObj>
              </mc:Choice>
              <mc:Fallback>
                <p:oleObj name="剪辑" r:id="rId8" imgW="6966360" imgH="4746240" progId="">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5461" y="3140968"/>
                        <a:ext cx="2151112" cy="648072"/>
                      </a:xfrm>
                      <a:prstGeom prst="rect">
                        <a:avLst/>
                      </a:prstGeom>
                      <a:noFill/>
                      <a:ln>
                        <a:noFill/>
                      </a:ln>
                      <a:effectLst/>
                    </p:spPr>
                  </p:pic>
                </p:oleObj>
              </mc:Fallback>
            </mc:AlternateContent>
          </a:graphicData>
        </a:graphic>
      </p:graphicFrame>
      <p:sp>
        <p:nvSpPr>
          <p:cNvPr id="9" name="AutoShape 5"/>
          <p:cNvSpPr>
            <a:spLocks noChangeArrowheads="1"/>
          </p:cNvSpPr>
          <p:nvPr/>
        </p:nvSpPr>
        <p:spPr bwMode="auto">
          <a:xfrm>
            <a:off x="451445" y="2327694"/>
            <a:ext cx="1857388" cy="571504"/>
          </a:xfrm>
          <a:prstGeom prst="roundRect">
            <a:avLst>
              <a:gd name="adj" fmla="val 16667"/>
            </a:avLst>
          </a:prstGeom>
          <a:noFill/>
          <a:ln w="38100" cap="flat" cmpd="sng">
            <a:solidFill>
              <a:srgbClr val="00B050"/>
            </a:solidFill>
            <a:round/>
            <a:headEnd/>
            <a:tailEnd/>
          </a:ln>
          <a:effectLst/>
        </p:spPr>
        <p:txBody>
          <a:bodyPr anchor="ctr"/>
          <a:lstStyle/>
          <a:p>
            <a:pPr algn="ctr"/>
            <a:r>
              <a:rPr lang="en-US" altLang="zh-CN" sz="2800" b="1" dirty="0" err="1">
                <a:solidFill>
                  <a:srgbClr val="0000FF"/>
                </a:solidFill>
                <a:latin typeface="华文中宋" pitchFamily="2" charset="-122"/>
                <a:ea typeface="华文中宋" pitchFamily="2" charset="-122"/>
              </a:rPr>
              <a:t>t</a:t>
            </a:r>
            <a:r>
              <a:rPr lang="en-US" altLang="zh-CN" sz="2800" b="1" dirty="0" err="1" smtClean="0">
                <a:solidFill>
                  <a:srgbClr val="0000FF"/>
                </a:solidFill>
                <a:latin typeface="华文中宋" pitchFamily="2" charset="-122"/>
                <a:ea typeface="华文中宋" pitchFamily="2" charset="-122"/>
              </a:rPr>
              <a:t>witinfo</a:t>
            </a:r>
            <a:endParaRPr lang="zh-CN" altLang="en-US" sz="2800" b="1" dirty="0">
              <a:solidFill>
                <a:srgbClr val="0000FF"/>
              </a:solidFill>
            </a:endParaRPr>
          </a:p>
        </p:txBody>
      </p:sp>
      <p:pic>
        <p:nvPicPr>
          <p:cNvPr id="10" name="图片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87749" y="1559649"/>
            <a:ext cx="2541795" cy="501199"/>
          </a:xfrm>
          <a:prstGeom prst="rect">
            <a:avLst/>
          </a:prstGeom>
        </p:spPr>
      </p:pic>
      <p:grpSp>
        <p:nvGrpSpPr>
          <p:cNvPr id="16" name="组合 15"/>
          <p:cNvGrpSpPr/>
          <p:nvPr/>
        </p:nvGrpSpPr>
        <p:grpSpPr>
          <a:xfrm>
            <a:off x="2629134" y="2348880"/>
            <a:ext cx="1448291" cy="504001"/>
            <a:chOff x="611560" y="1340823"/>
            <a:chExt cx="1448291" cy="504001"/>
          </a:xfrm>
        </p:grpSpPr>
        <p:pic>
          <p:nvPicPr>
            <p:cNvPr id="17"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1560" y="1340824"/>
              <a:ext cx="668945" cy="5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1259632" y="1340823"/>
              <a:ext cx="800219" cy="504000"/>
            </a:xfrm>
            <a:prstGeom prst="rect">
              <a:avLst/>
            </a:prstGeom>
            <a:solidFill>
              <a:schemeClr val="tx1"/>
            </a:solidFill>
          </p:spPr>
          <p:txBody>
            <a:bodyPr wrap="none" rtlCol="0">
              <a:spAutoFit/>
            </a:bodyPr>
            <a:lstStyle/>
            <a:p>
              <a:r>
                <a:rPr lang="zh-CN" altLang="en-US" sz="2400" dirty="0" smtClean="0">
                  <a:solidFill>
                    <a:schemeClr val="bg1"/>
                  </a:solidFill>
                  <a:latin typeface="华文琥珀" pitchFamily="2" charset="-122"/>
                  <a:ea typeface="华文琥珀" pitchFamily="2" charset="-122"/>
                </a:rPr>
                <a:t>鹰击</a:t>
              </a:r>
              <a:endParaRPr lang="zh-CN" altLang="en-US" sz="2400" dirty="0">
                <a:solidFill>
                  <a:schemeClr val="bg1"/>
                </a:solidFill>
                <a:latin typeface="华文琥珀" pitchFamily="2" charset="-122"/>
                <a:ea typeface="华文琥珀" pitchFamily="2" charset="-122"/>
              </a:endParaRPr>
            </a:p>
          </p:txBody>
        </p:sp>
      </p:grpSp>
      <p:sp>
        <p:nvSpPr>
          <p:cNvPr id="2" name="TextBox 1"/>
          <p:cNvSpPr txBox="1"/>
          <p:nvPr/>
        </p:nvSpPr>
        <p:spPr>
          <a:xfrm>
            <a:off x="2971725" y="3203684"/>
            <a:ext cx="1620957"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sz="2800" dirty="0"/>
              <a:t>信息搜索</a:t>
            </a:r>
          </a:p>
        </p:txBody>
      </p:sp>
      <p:grpSp>
        <p:nvGrpSpPr>
          <p:cNvPr id="19" name="组合 18"/>
          <p:cNvGrpSpPr/>
          <p:nvPr/>
        </p:nvGrpSpPr>
        <p:grpSpPr>
          <a:xfrm>
            <a:off x="379437" y="1448856"/>
            <a:ext cx="2670934" cy="684000"/>
            <a:chOff x="577979" y="1340768"/>
            <a:chExt cx="2670934" cy="684000"/>
          </a:xfrm>
        </p:grpSpPr>
        <p:pic>
          <p:nvPicPr>
            <p:cNvPr id="20"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7979" y="1340768"/>
              <a:ext cx="776432" cy="6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1640" y="1340768"/>
              <a:ext cx="1917273" cy="6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2" name="Picture 2"/>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8941" y="4275102"/>
            <a:ext cx="1666875" cy="738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圆角矩形 2"/>
          <p:cNvSpPr/>
          <p:nvPr/>
        </p:nvSpPr>
        <p:spPr bwMode="auto">
          <a:xfrm>
            <a:off x="163413" y="1323827"/>
            <a:ext cx="5704731" cy="2648014"/>
          </a:xfrm>
          <a:prstGeom prst="roundRect">
            <a:avLst/>
          </a:prstGeom>
          <a:noFill/>
          <a:ln w="76200" cap="flat" cmpd="tri"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23" name="图片 2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493729" y="4270356"/>
            <a:ext cx="2098953" cy="571500"/>
          </a:xfrm>
          <a:prstGeom prst="rect">
            <a:avLst/>
          </a:prstGeom>
        </p:spPr>
      </p:pic>
      <p:sp>
        <p:nvSpPr>
          <p:cNvPr id="24" name="AutoShape 5"/>
          <p:cNvSpPr>
            <a:spLocks noChangeArrowheads="1"/>
          </p:cNvSpPr>
          <p:nvPr/>
        </p:nvSpPr>
        <p:spPr bwMode="auto">
          <a:xfrm>
            <a:off x="248428" y="5072473"/>
            <a:ext cx="1857388" cy="571504"/>
          </a:xfrm>
          <a:prstGeom prst="roundRect">
            <a:avLst>
              <a:gd name="adj" fmla="val 16667"/>
            </a:avLst>
          </a:prstGeom>
          <a:noFill/>
          <a:ln w="38100" cap="flat" cmpd="sng">
            <a:solidFill>
              <a:srgbClr val="00B0F0"/>
            </a:solidFill>
            <a:round/>
            <a:headEnd/>
            <a:tailEnd/>
          </a:ln>
          <a:effectLst/>
        </p:spPr>
        <p:txBody>
          <a:bodyPr anchor="ctr"/>
          <a:lstStyle/>
          <a:p>
            <a:pPr algn="ctr"/>
            <a:r>
              <a:rPr lang="en-US" altLang="zh-CN" sz="2000" b="1" dirty="0" err="1" smtClean="0">
                <a:solidFill>
                  <a:srgbClr val="FF0000"/>
                </a:solidFill>
              </a:rPr>
              <a:t>Arnetminer</a:t>
            </a:r>
            <a:endParaRPr lang="zh-CN" altLang="en-US" sz="2000" b="1" dirty="0">
              <a:solidFill>
                <a:srgbClr val="FF0000"/>
              </a:solidFill>
            </a:endParaRPr>
          </a:p>
        </p:txBody>
      </p:sp>
      <p:grpSp>
        <p:nvGrpSpPr>
          <p:cNvPr id="25" name="组合 24"/>
          <p:cNvGrpSpPr/>
          <p:nvPr/>
        </p:nvGrpSpPr>
        <p:grpSpPr>
          <a:xfrm>
            <a:off x="2668992" y="5072473"/>
            <a:ext cx="1876276" cy="540000"/>
            <a:chOff x="251520" y="1376832"/>
            <a:chExt cx="1737469" cy="540000"/>
          </a:xfrm>
        </p:grpSpPr>
        <p:pic>
          <p:nvPicPr>
            <p:cNvPr id="26" name="图片 2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51520" y="1376832"/>
              <a:ext cx="540000" cy="540000"/>
            </a:xfrm>
            <a:prstGeom prst="rect">
              <a:avLst/>
            </a:prstGeom>
          </p:spPr>
        </p:pic>
        <p:sp>
          <p:nvSpPr>
            <p:cNvPr id="27" name="TextBox 26"/>
            <p:cNvSpPr txBox="1"/>
            <p:nvPr/>
          </p:nvSpPr>
          <p:spPr>
            <a:xfrm>
              <a:off x="788867" y="1376832"/>
              <a:ext cx="1200122" cy="540000"/>
            </a:xfrm>
            <a:prstGeom prst="rect">
              <a:avLst/>
            </a:prstGeom>
            <a:solidFill>
              <a:srgbClr val="00B050"/>
            </a:solidFill>
          </p:spPr>
          <p:txBody>
            <a:bodyPr wrap="square" rtlCol="0">
              <a:spAutoFit/>
            </a:bodyPr>
            <a:lstStyle/>
            <a:p>
              <a:pPr algn="ctr"/>
              <a:r>
                <a:rPr lang="zh-CN" altLang="en-US" sz="2800" dirty="0">
                  <a:solidFill>
                    <a:schemeClr val="bg1"/>
                  </a:solidFill>
                  <a:latin typeface="华文琥珀" pitchFamily="2" charset="-122"/>
                  <a:ea typeface="华文琥珀" pitchFamily="2" charset="-122"/>
                </a:rPr>
                <a:t>摇一摇</a:t>
              </a:r>
            </a:p>
          </p:txBody>
        </p:sp>
      </p:grpSp>
      <p:sp>
        <p:nvSpPr>
          <p:cNvPr id="28" name="TextBox 27"/>
          <p:cNvSpPr txBox="1"/>
          <p:nvPr/>
        </p:nvSpPr>
        <p:spPr>
          <a:xfrm>
            <a:off x="2837689" y="5785872"/>
            <a:ext cx="1620957"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sz="2800" dirty="0" smtClean="0"/>
              <a:t>人物搜索</a:t>
            </a:r>
            <a:endParaRPr lang="zh-CN" altLang="en-US" sz="2800" dirty="0"/>
          </a:p>
        </p:txBody>
      </p:sp>
      <p:sp>
        <p:nvSpPr>
          <p:cNvPr id="29" name="圆角矩形 28"/>
          <p:cNvSpPr/>
          <p:nvPr/>
        </p:nvSpPr>
        <p:spPr bwMode="auto">
          <a:xfrm>
            <a:off x="179513" y="4093354"/>
            <a:ext cx="4536503" cy="2503998"/>
          </a:xfrm>
          <a:prstGeom prst="roundRect">
            <a:avLst/>
          </a:prstGeom>
          <a:noFill/>
          <a:ln w="76200" cap="flat" cmpd="tri"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31" name="内容占位符 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588224" y="1536475"/>
            <a:ext cx="1656184" cy="547546"/>
          </a:xfrm>
          <a:prstGeom prst="rect">
            <a:avLst/>
          </a:prstGeom>
        </p:spPr>
        <p:style>
          <a:lnRef idx="0">
            <a:schemeClr val="accent1"/>
          </a:lnRef>
          <a:fillRef idx="3">
            <a:schemeClr val="accent1"/>
          </a:fillRef>
          <a:effectRef idx="3">
            <a:schemeClr val="accent1"/>
          </a:effectRef>
          <a:fontRef idx="minor">
            <a:schemeClr val="lt1"/>
          </a:fontRef>
        </p:style>
      </p:pic>
      <p:pic>
        <p:nvPicPr>
          <p:cNvPr id="102402"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01916" y="2289624"/>
            <a:ext cx="18288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7308304" y="3187258"/>
            <a:ext cx="1620957"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sz="2800" dirty="0" smtClean="0"/>
              <a:t>向量搜索</a:t>
            </a:r>
            <a:endParaRPr lang="zh-CN" altLang="en-US" sz="2800" dirty="0"/>
          </a:p>
        </p:txBody>
      </p:sp>
      <p:sp>
        <p:nvSpPr>
          <p:cNvPr id="33" name="圆角矩形 32"/>
          <p:cNvSpPr/>
          <p:nvPr/>
        </p:nvSpPr>
        <p:spPr bwMode="auto">
          <a:xfrm>
            <a:off x="6156176" y="1323827"/>
            <a:ext cx="2892570" cy="2648014"/>
          </a:xfrm>
          <a:prstGeom prst="roundRect">
            <a:avLst/>
          </a:prstGeom>
          <a:noFill/>
          <a:ln w="76200" cap="flat" cmpd="tri"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nvGrpSpPr>
          <p:cNvPr id="34" name="组合 33"/>
          <p:cNvGrpSpPr/>
          <p:nvPr/>
        </p:nvGrpSpPr>
        <p:grpSpPr>
          <a:xfrm>
            <a:off x="5004048" y="4297086"/>
            <a:ext cx="2200350" cy="500066"/>
            <a:chOff x="427434" y="1416766"/>
            <a:chExt cx="2200350" cy="500066"/>
          </a:xfrm>
        </p:grpSpPr>
        <p:sp>
          <p:nvSpPr>
            <p:cNvPr id="35" name="圆角矩形 34"/>
            <p:cNvSpPr/>
            <p:nvPr/>
          </p:nvSpPr>
          <p:spPr bwMode="auto">
            <a:xfrm>
              <a:off x="427434" y="1416766"/>
              <a:ext cx="2200350" cy="500066"/>
            </a:xfrm>
            <a:prstGeom prst="round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36" name="图片 35"/>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11560" y="1483096"/>
              <a:ext cx="1800200" cy="375042"/>
            </a:xfrm>
            <a:prstGeom prst="rect">
              <a:avLst/>
            </a:prstGeom>
          </p:spPr>
        </p:pic>
      </p:grpSp>
      <p:pic>
        <p:nvPicPr>
          <p:cNvPr id="37" name="图片 36"/>
          <p:cNvPicPr>
            <a:picLocks noChangeAspect="1"/>
          </p:cNvPicPr>
          <p:nvPr/>
        </p:nvPicPr>
        <p:blipFill>
          <a:blip r:embed="rId20"/>
          <a:stretch>
            <a:fillRect/>
          </a:stretch>
        </p:blipFill>
        <p:spPr>
          <a:xfrm>
            <a:off x="5004049" y="4970952"/>
            <a:ext cx="1497868" cy="690296"/>
          </a:xfrm>
          <a:prstGeom prst="rect">
            <a:avLst/>
          </a:prstGeom>
        </p:spPr>
      </p:pic>
      <p:pic>
        <p:nvPicPr>
          <p:cNvPr id="38" name="图片 37"/>
          <p:cNvPicPr>
            <a:picLocks noChangeAspect="1"/>
          </p:cNvPicPr>
          <p:nvPr/>
        </p:nvPicPr>
        <p:blipFill>
          <a:blip r:embed="rId21"/>
          <a:stretch>
            <a:fillRect/>
          </a:stretch>
        </p:blipFill>
        <p:spPr>
          <a:xfrm>
            <a:off x="6582099" y="4941168"/>
            <a:ext cx="1086245" cy="648072"/>
          </a:xfrm>
          <a:prstGeom prst="rect">
            <a:avLst/>
          </a:prstGeom>
        </p:spPr>
      </p:pic>
      <p:pic>
        <p:nvPicPr>
          <p:cNvPr id="39" name="图片 38"/>
          <p:cNvPicPr>
            <a:picLocks noChangeAspect="1"/>
          </p:cNvPicPr>
          <p:nvPr/>
        </p:nvPicPr>
        <p:blipFill>
          <a:blip r:embed="rId22"/>
          <a:stretch>
            <a:fillRect/>
          </a:stretch>
        </p:blipFill>
        <p:spPr>
          <a:xfrm>
            <a:off x="7704856" y="4869160"/>
            <a:ext cx="1187624" cy="698500"/>
          </a:xfrm>
          <a:prstGeom prst="rect">
            <a:avLst/>
          </a:prstGeom>
        </p:spPr>
      </p:pic>
      <p:pic>
        <p:nvPicPr>
          <p:cNvPr id="40" name="图片 39" descr="Screen Shot 2013-11-16 at 下午3.37.26.png"/>
          <p:cNvPicPr>
            <a:picLocks noChangeAspect="1"/>
          </p:cNvPicPr>
          <p:nvPr/>
        </p:nvPicPr>
        <p:blipFill>
          <a:blip r:embed="rId23">
            <a:clrChange>
              <a:clrFrom>
                <a:srgbClr val="F8F9F8"/>
              </a:clrFrom>
              <a:clrTo>
                <a:srgbClr val="F8F9F8">
                  <a:alpha val="0"/>
                </a:srgbClr>
              </a:clrTo>
            </a:clrChange>
            <a:alphaModFix/>
            <a:extLst>
              <a:ext uri="{28A0092B-C50C-407E-A947-70E740481C1C}">
                <a14:useLocalDpi xmlns:a14="http://schemas.microsoft.com/office/drawing/2010/main" val="0"/>
              </a:ext>
            </a:extLst>
          </a:blip>
          <a:stretch>
            <a:fillRect/>
          </a:stretch>
        </p:blipFill>
        <p:spPr>
          <a:xfrm>
            <a:off x="7308304" y="4221088"/>
            <a:ext cx="1585630" cy="563202"/>
          </a:xfrm>
          <a:prstGeom prst="rect">
            <a:avLst/>
          </a:prstGeom>
        </p:spPr>
      </p:pic>
      <p:sp>
        <p:nvSpPr>
          <p:cNvPr id="41" name="圆角矩形 40"/>
          <p:cNvSpPr/>
          <p:nvPr/>
        </p:nvSpPr>
        <p:spPr bwMode="auto">
          <a:xfrm>
            <a:off x="4863604" y="4165362"/>
            <a:ext cx="4185142" cy="2431990"/>
          </a:xfrm>
          <a:prstGeom prst="roundRect">
            <a:avLst/>
          </a:prstGeom>
          <a:noFill/>
          <a:ln w="76200" cap="flat" cmpd="tri"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2" name="TextBox 41"/>
          <p:cNvSpPr txBox="1"/>
          <p:nvPr/>
        </p:nvSpPr>
        <p:spPr>
          <a:xfrm>
            <a:off x="6974172" y="5744348"/>
            <a:ext cx="1620957"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sz="2800" dirty="0" smtClean="0"/>
              <a:t>物体搜索</a:t>
            </a:r>
            <a:endParaRPr lang="zh-CN" altLang="en-US" sz="2800" dirty="0"/>
          </a:p>
        </p:txBody>
      </p:sp>
      <p:pic>
        <p:nvPicPr>
          <p:cNvPr id="43" name="图片 42"/>
          <p:cNvPicPr>
            <a:picLocks noChangeAspect="1"/>
          </p:cNvPicPr>
          <p:nvPr/>
        </p:nvPicPr>
        <p:blipFill>
          <a:blip r:embed="rId2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11960" y="2132856"/>
            <a:ext cx="1471287" cy="702948"/>
          </a:xfrm>
          <a:prstGeom prst="rect">
            <a:avLst/>
          </a:prstGeom>
        </p:spPr>
      </p:pic>
    </p:spTree>
    <p:extLst>
      <p:ext uri="{BB962C8B-B14F-4D97-AF65-F5344CB8AC3E}">
        <p14:creationId xmlns:p14="http://schemas.microsoft.com/office/powerpoint/2010/main" val="2112887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1+#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102402"/>
                                        </p:tgtEl>
                                        <p:attrNameLst>
                                          <p:attrName>style.visibility</p:attrName>
                                        </p:attrNameLst>
                                      </p:cBhvr>
                                      <p:to>
                                        <p:strVal val="visible"/>
                                      </p:to>
                                    </p:set>
                                    <p:anim calcmode="lin" valueType="num">
                                      <p:cBhvr additive="base">
                                        <p:cTn id="12" dur="500" fill="hold"/>
                                        <p:tgtEl>
                                          <p:spTgt spid="102402"/>
                                        </p:tgtEl>
                                        <p:attrNameLst>
                                          <p:attrName>ppt_x</p:attrName>
                                        </p:attrNameLst>
                                      </p:cBhvr>
                                      <p:tavLst>
                                        <p:tav tm="0">
                                          <p:val>
                                            <p:strVal val="1+#ppt_w/2"/>
                                          </p:val>
                                        </p:tav>
                                        <p:tav tm="100000">
                                          <p:val>
                                            <p:strVal val="#ppt_x"/>
                                          </p:val>
                                        </p:tav>
                                      </p:tavLst>
                                    </p:anim>
                                    <p:anim calcmode="lin" valueType="num">
                                      <p:cBhvr additive="base">
                                        <p:cTn id="13" dur="500" fill="hold"/>
                                        <p:tgtEl>
                                          <p:spTgt spid="10240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9" presetClass="entr" presetSubtype="0"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32"/>
                                        </p:tgtEl>
                                        <p:attrNameLst>
                                          <p:attrName>style.visibility</p:attrName>
                                        </p:attrNameLst>
                                      </p:cBhvr>
                                      <p:to>
                                        <p:strVal val="visible"/>
                                      </p:to>
                                    </p:set>
                                    <p:anim calcmode="lin" valueType="num">
                                      <p:cBhvr>
                                        <p:cTn id="20" dur="500" fill="hold"/>
                                        <p:tgtEl>
                                          <p:spTgt spid="32"/>
                                        </p:tgtEl>
                                        <p:attrNameLst>
                                          <p:attrName>ppt_w</p:attrName>
                                        </p:attrNameLst>
                                      </p:cBhvr>
                                      <p:tavLst>
                                        <p:tav tm="0">
                                          <p:val>
                                            <p:fltVal val="0"/>
                                          </p:val>
                                        </p:tav>
                                        <p:tav tm="100000">
                                          <p:val>
                                            <p:strVal val="#ppt_w"/>
                                          </p:val>
                                        </p:tav>
                                      </p:tavLst>
                                    </p:anim>
                                    <p:anim calcmode="lin" valueType="num">
                                      <p:cBhvr>
                                        <p:cTn id="21" dur="500" fill="hold"/>
                                        <p:tgtEl>
                                          <p:spTgt spid="32"/>
                                        </p:tgtEl>
                                        <p:attrNameLst>
                                          <p:attrName>ppt_h</p:attrName>
                                        </p:attrNameLst>
                                      </p:cBhvr>
                                      <p:tavLst>
                                        <p:tav tm="0">
                                          <p:val>
                                            <p:fltVal val="0"/>
                                          </p:val>
                                        </p:tav>
                                        <p:tav tm="100000">
                                          <p:val>
                                            <p:strVal val="#ppt_h"/>
                                          </p:val>
                                        </p:tav>
                                      </p:tavLst>
                                    </p:anim>
                                    <p:animEffect transition="in" filter="fade">
                                      <p:cBhvr>
                                        <p:cTn id="22" dur="500"/>
                                        <p:tgtEl>
                                          <p:spTgt spid="32"/>
                                        </p:tgtEl>
                                      </p:cBhvr>
                                    </p:animEffect>
                                  </p:childTnLst>
                                </p:cTn>
                              </p:par>
                              <p:par>
                                <p:cTn id="23" presetID="6" presetClass="entr" presetSubtype="32"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Effect transition="in" filter="circle(out)">
                                      <p:cBhvr>
                                        <p:cTn id="25"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
          <p:cNvPicPr>
            <a:picLocks noChangeAspect="1" noChangeArrowheads="1"/>
          </p:cNvPicPr>
          <p:nvPr/>
        </p:nvPicPr>
        <p:blipFill>
          <a:blip r:embed="rId2" cstate="print"/>
          <a:srcRect/>
          <a:stretch>
            <a:fillRect/>
          </a:stretch>
        </p:blipFill>
        <p:spPr bwMode="auto">
          <a:xfrm>
            <a:off x="308443" y="6308725"/>
            <a:ext cx="1855792" cy="434975"/>
          </a:xfrm>
          <a:prstGeom prst="rect">
            <a:avLst/>
          </a:prstGeom>
          <a:noFill/>
          <a:ln w="9525">
            <a:noFill/>
            <a:miter lim="800000"/>
            <a:headEnd/>
            <a:tailEnd/>
          </a:ln>
        </p:spPr>
      </p:pic>
      <p:sp>
        <p:nvSpPr>
          <p:cNvPr id="11" name="标题 1"/>
          <p:cNvSpPr txBox="1">
            <a:spLocks/>
          </p:cNvSpPr>
          <p:nvPr/>
        </p:nvSpPr>
        <p:spPr bwMode="auto">
          <a:xfrm>
            <a:off x="91405" y="404664"/>
            <a:ext cx="8225011" cy="919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defRPr/>
            </a:pPr>
            <a:r>
              <a:rPr lang="zh-CN" altLang="en-US" sz="40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搜索引擎的作用范围</a:t>
            </a:r>
            <a:endPar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8" name="Picture 4"/>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9942" y="2343688"/>
            <a:ext cx="1387325" cy="539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AutoShape 5"/>
          <p:cNvSpPr>
            <a:spLocks noChangeArrowheads="1"/>
          </p:cNvSpPr>
          <p:nvPr/>
        </p:nvSpPr>
        <p:spPr bwMode="auto">
          <a:xfrm>
            <a:off x="451445" y="2327694"/>
            <a:ext cx="1857388" cy="571504"/>
          </a:xfrm>
          <a:prstGeom prst="roundRect">
            <a:avLst>
              <a:gd name="adj" fmla="val 16667"/>
            </a:avLst>
          </a:prstGeom>
          <a:noFill/>
          <a:ln w="38100" cap="flat" cmpd="sng">
            <a:solidFill>
              <a:srgbClr val="00B050"/>
            </a:solidFill>
            <a:round/>
            <a:headEnd/>
            <a:tailEnd/>
          </a:ln>
          <a:effectLst/>
        </p:spPr>
        <p:txBody>
          <a:bodyPr anchor="ctr"/>
          <a:lstStyle/>
          <a:p>
            <a:pPr algn="ctr"/>
            <a:r>
              <a:rPr lang="en-US" altLang="zh-CN" sz="2800" b="1" dirty="0" err="1">
                <a:solidFill>
                  <a:srgbClr val="0000FF"/>
                </a:solidFill>
                <a:latin typeface="华文中宋" pitchFamily="2" charset="-122"/>
                <a:ea typeface="华文中宋" pitchFamily="2" charset="-122"/>
              </a:rPr>
              <a:t>t</a:t>
            </a:r>
            <a:r>
              <a:rPr lang="en-US" altLang="zh-CN" sz="2800" b="1" dirty="0" err="1" smtClean="0">
                <a:solidFill>
                  <a:srgbClr val="0000FF"/>
                </a:solidFill>
                <a:latin typeface="华文中宋" pitchFamily="2" charset="-122"/>
                <a:ea typeface="华文中宋" pitchFamily="2" charset="-122"/>
              </a:rPr>
              <a:t>witinfo</a:t>
            </a:r>
            <a:endParaRPr lang="zh-CN" altLang="en-US" sz="2800" b="1" dirty="0">
              <a:solidFill>
                <a:srgbClr val="0000FF"/>
              </a:solidFill>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87749" y="1559649"/>
            <a:ext cx="2541795" cy="501199"/>
          </a:xfrm>
          <a:prstGeom prst="rect">
            <a:avLst/>
          </a:prstGeom>
        </p:spPr>
      </p:pic>
      <p:grpSp>
        <p:nvGrpSpPr>
          <p:cNvPr id="16" name="组合 15"/>
          <p:cNvGrpSpPr/>
          <p:nvPr/>
        </p:nvGrpSpPr>
        <p:grpSpPr>
          <a:xfrm>
            <a:off x="2629134" y="2348880"/>
            <a:ext cx="1448291" cy="504001"/>
            <a:chOff x="611560" y="1340823"/>
            <a:chExt cx="1448291" cy="504001"/>
          </a:xfrm>
        </p:grpSpPr>
        <p:pic>
          <p:nvPicPr>
            <p:cNvPr id="1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1340824"/>
              <a:ext cx="668945" cy="5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1259632" y="1340823"/>
              <a:ext cx="800219" cy="504000"/>
            </a:xfrm>
            <a:prstGeom prst="rect">
              <a:avLst/>
            </a:prstGeom>
            <a:solidFill>
              <a:schemeClr val="tx1"/>
            </a:solidFill>
          </p:spPr>
          <p:txBody>
            <a:bodyPr wrap="none" rtlCol="0">
              <a:spAutoFit/>
            </a:bodyPr>
            <a:lstStyle/>
            <a:p>
              <a:r>
                <a:rPr lang="zh-CN" altLang="en-US" sz="2400" dirty="0" smtClean="0">
                  <a:solidFill>
                    <a:schemeClr val="bg1"/>
                  </a:solidFill>
                  <a:latin typeface="华文琥珀" pitchFamily="2" charset="-122"/>
                  <a:ea typeface="华文琥珀" pitchFamily="2" charset="-122"/>
                </a:rPr>
                <a:t>鹰击</a:t>
              </a:r>
              <a:endParaRPr lang="zh-CN" altLang="en-US" sz="2400" dirty="0">
                <a:solidFill>
                  <a:schemeClr val="bg1"/>
                </a:solidFill>
                <a:latin typeface="华文琥珀" pitchFamily="2" charset="-122"/>
                <a:ea typeface="华文琥珀" pitchFamily="2" charset="-122"/>
              </a:endParaRPr>
            </a:p>
          </p:txBody>
        </p:sp>
      </p:grpSp>
      <p:grpSp>
        <p:nvGrpSpPr>
          <p:cNvPr id="19" name="组合 18"/>
          <p:cNvGrpSpPr/>
          <p:nvPr/>
        </p:nvGrpSpPr>
        <p:grpSpPr>
          <a:xfrm>
            <a:off x="379437" y="1448856"/>
            <a:ext cx="2670934" cy="684000"/>
            <a:chOff x="577979" y="1340768"/>
            <a:chExt cx="2670934" cy="684000"/>
          </a:xfrm>
        </p:grpSpPr>
        <p:pic>
          <p:nvPicPr>
            <p:cNvPr id="2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979" y="1340768"/>
              <a:ext cx="776432" cy="6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31640" y="1340768"/>
              <a:ext cx="1917273" cy="6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2"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8941" y="4275102"/>
            <a:ext cx="1666875" cy="738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图片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93729" y="4270356"/>
            <a:ext cx="2098953" cy="571500"/>
          </a:xfrm>
          <a:prstGeom prst="rect">
            <a:avLst/>
          </a:prstGeom>
        </p:spPr>
      </p:pic>
      <p:sp>
        <p:nvSpPr>
          <p:cNvPr id="24" name="AutoShape 5"/>
          <p:cNvSpPr>
            <a:spLocks noChangeArrowheads="1"/>
          </p:cNvSpPr>
          <p:nvPr/>
        </p:nvSpPr>
        <p:spPr bwMode="auto">
          <a:xfrm>
            <a:off x="248428" y="5072473"/>
            <a:ext cx="1857388" cy="571504"/>
          </a:xfrm>
          <a:prstGeom prst="roundRect">
            <a:avLst>
              <a:gd name="adj" fmla="val 16667"/>
            </a:avLst>
          </a:prstGeom>
          <a:noFill/>
          <a:ln w="38100" cap="flat" cmpd="sng">
            <a:solidFill>
              <a:srgbClr val="00B0F0"/>
            </a:solidFill>
            <a:round/>
            <a:headEnd/>
            <a:tailEnd/>
          </a:ln>
          <a:effectLst/>
        </p:spPr>
        <p:txBody>
          <a:bodyPr anchor="ctr"/>
          <a:lstStyle/>
          <a:p>
            <a:pPr algn="ctr"/>
            <a:r>
              <a:rPr lang="en-US" altLang="zh-CN" sz="2000" b="1" dirty="0" err="1" smtClean="0">
                <a:solidFill>
                  <a:srgbClr val="FF0000"/>
                </a:solidFill>
              </a:rPr>
              <a:t>Arnetminer</a:t>
            </a:r>
            <a:endParaRPr lang="zh-CN" altLang="en-US" sz="2000" b="1" dirty="0">
              <a:solidFill>
                <a:srgbClr val="FF0000"/>
              </a:solidFill>
            </a:endParaRPr>
          </a:p>
        </p:txBody>
      </p:sp>
      <p:grpSp>
        <p:nvGrpSpPr>
          <p:cNvPr id="25" name="组合 24"/>
          <p:cNvGrpSpPr/>
          <p:nvPr/>
        </p:nvGrpSpPr>
        <p:grpSpPr>
          <a:xfrm>
            <a:off x="2668992" y="5072473"/>
            <a:ext cx="1876276" cy="540000"/>
            <a:chOff x="251520" y="1376832"/>
            <a:chExt cx="1737469" cy="540000"/>
          </a:xfrm>
        </p:grpSpPr>
        <p:pic>
          <p:nvPicPr>
            <p:cNvPr id="26" name="图片 2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51520" y="1376832"/>
              <a:ext cx="540000" cy="540000"/>
            </a:xfrm>
            <a:prstGeom prst="rect">
              <a:avLst/>
            </a:prstGeom>
          </p:spPr>
        </p:pic>
        <p:sp>
          <p:nvSpPr>
            <p:cNvPr id="27" name="TextBox 26"/>
            <p:cNvSpPr txBox="1"/>
            <p:nvPr/>
          </p:nvSpPr>
          <p:spPr>
            <a:xfrm>
              <a:off x="788867" y="1376832"/>
              <a:ext cx="1200122" cy="540000"/>
            </a:xfrm>
            <a:prstGeom prst="rect">
              <a:avLst/>
            </a:prstGeom>
            <a:solidFill>
              <a:srgbClr val="00B050"/>
            </a:solidFill>
          </p:spPr>
          <p:txBody>
            <a:bodyPr wrap="square" rtlCol="0">
              <a:spAutoFit/>
            </a:bodyPr>
            <a:lstStyle/>
            <a:p>
              <a:pPr algn="ctr"/>
              <a:r>
                <a:rPr lang="zh-CN" altLang="en-US" sz="2800" dirty="0">
                  <a:solidFill>
                    <a:schemeClr val="bg1"/>
                  </a:solidFill>
                  <a:latin typeface="华文琥珀" pitchFamily="2" charset="-122"/>
                  <a:ea typeface="华文琥珀" pitchFamily="2" charset="-122"/>
                </a:rPr>
                <a:t>摇一摇</a:t>
              </a:r>
            </a:p>
          </p:txBody>
        </p:sp>
      </p:grpSp>
      <p:pic>
        <p:nvPicPr>
          <p:cNvPr id="31" name="内容占位符 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588224" y="1536475"/>
            <a:ext cx="1656184" cy="547546"/>
          </a:xfrm>
          <a:prstGeom prst="rect">
            <a:avLst/>
          </a:prstGeom>
        </p:spPr>
        <p:style>
          <a:lnRef idx="0">
            <a:schemeClr val="accent1"/>
          </a:lnRef>
          <a:fillRef idx="3">
            <a:schemeClr val="accent1"/>
          </a:fillRef>
          <a:effectRef idx="3">
            <a:schemeClr val="accent1"/>
          </a:effectRef>
          <a:fontRef idx="minor">
            <a:schemeClr val="lt1"/>
          </a:fontRef>
        </p:style>
      </p:pic>
      <p:pic>
        <p:nvPicPr>
          <p:cNvPr id="102402"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01916" y="2289624"/>
            <a:ext cx="18288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4" name="组合 33"/>
          <p:cNvGrpSpPr/>
          <p:nvPr/>
        </p:nvGrpSpPr>
        <p:grpSpPr>
          <a:xfrm>
            <a:off x="5004048" y="4297086"/>
            <a:ext cx="2200350" cy="500066"/>
            <a:chOff x="427434" y="1416766"/>
            <a:chExt cx="2200350" cy="500066"/>
          </a:xfrm>
        </p:grpSpPr>
        <p:sp>
          <p:nvSpPr>
            <p:cNvPr id="35" name="圆角矩形 34"/>
            <p:cNvSpPr/>
            <p:nvPr/>
          </p:nvSpPr>
          <p:spPr bwMode="auto">
            <a:xfrm>
              <a:off x="427434" y="1416766"/>
              <a:ext cx="2200350" cy="500066"/>
            </a:xfrm>
            <a:prstGeom prst="round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36" name="图片 3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11560" y="1483096"/>
              <a:ext cx="1800200" cy="375042"/>
            </a:xfrm>
            <a:prstGeom prst="rect">
              <a:avLst/>
            </a:prstGeom>
          </p:spPr>
        </p:pic>
      </p:grpSp>
      <p:pic>
        <p:nvPicPr>
          <p:cNvPr id="37" name="图片 36"/>
          <p:cNvPicPr>
            <a:picLocks noChangeAspect="1"/>
          </p:cNvPicPr>
          <p:nvPr/>
        </p:nvPicPr>
        <p:blipFill>
          <a:blip r:embed="rId14"/>
          <a:stretch>
            <a:fillRect/>
          </a:stretch>
        </p:blipFill>
        <p:spPr>
          <a:xfrm>
            <a:off x="5004049" y="4970952"/>
            <a:ext cx="1497868" cy="690296"/>
          </a:xfrm>
          <a:prstGeom prst="rect">
            <a:avLst/>
          </a:prstGeom>
        </p:spPr>
      </p:pic>
      <p:pic>
        <p:nvPicPr>
          <p:cNvPr id="38" name="图片 37"/>
          <p:cNvPicPr>
            <a:picLocks noChangeAspect="1"/>
          </p:cNvPicPr>
          <p:nvPr/>
        </p:nvPicPr>
        <p:blipFill>
          <a:blip r:embed="rId15"/>
          <a:stretch>
            <a:fillRect/>
          </a:stretch>
        </p:blipFill>
        <p:spPr>
          <a:xfrm>
            <a:off x="6582099" y="4941168"/>
            <a:ext cx="1086245" cy="648072"/>
          </a:xfrm>
          <a:prstGeom prst="rect">
            <a:avLst/>
          </a:prstGeom>
        </p:spPr>
      </p:pic>
      <p:pic>
        <p:nvPicPr>
          <p:cNvPr id="39" name="图片 38"/>
          <p:cNvPicPr>
            <a:picLocks noChangeAspect="1"/>
          </p:cNvPicPr>
          <p:nvPr/>
        </p:nvPicPr>
        <p:blipFill>
          <a:blip r:embed="rId16"/>
          <a:stretch>
            <a:fillRect/>
          </a:stretch>
        </p:blipFill>
        <p:spPr>
          <a:xfrm>
            <a:off x="7704856" y="4869160"/>
            <a:ext cx="1187624" cy="698500"/>
          </a:xfrm>
          <a:prstGeom prst="rect">
            <a:avLst/>
          </a:prstGeom>
        </p:spPr>
      </p:pic>
      <p:pic>
        <p:nvPicPr>
          <p:cNvPr id="40" name="图片 39" descr="Screen Shot 2013-11-16 at 下午3.37.26.png"/>
          <p:cNvPicPr>
            <a:picLocks noChangeAspect="1"/>
          </p:cNvPicPr>
          <p:nvPr/>
        </p:nvPicPr>
        <p:blipFill>
          <a:blip r:embed="rId17">
            <a:clrChange>
              <a:clrFrom>
                <a:srgbClr val="F8F9F8"/>
              </a:clrFrom>
              <a:clrTo>
                <a:srgbClr val="F8F9F8">
                  <a:alpha val="0"/>
                </a:srgbClr>
              </a:clrTo>
            </a:clrChange>
            <a:alphaModFix/>
            <a:extLst>
              <a:ext uri="{28A0092B-C50C-407E-A947-70E740481C1C}">
                <a14:useLocalDpi xmlns:a14="http://schemas.microsoft.com/office/drawing/2010/main" val="0"/>
              </a:ext>
            </a:extLst>
          </a:blip>
          <a:stretch>
            <a:fillRect/>
          </a:stretch>
        </p:blipFill>
        <p:spPr>
          <a:xfrm>
            <a:off x="7308304" y="4221088"/>
            <a:ext cx="1585630" cy="563202"/>
          </a:xfrm>
          <a:prstGeom prst="rect">
            <a:avLst/>
          </a:prstGeom>
        </p:spPr>
      </p:pic>
      <p:sp>
        <p:nvSpPr>
          <p:cNvPr id="45" name="椭圆 44"/>
          <p:cNvSpPr/>
          <p:nvPr/>
        </p:nvSpPr>
        <p:spPr bwMode="auto">
          <a:xfrm>
            <a:off x="426065" y="3656128"/>
            <a:ext cx="2273727" cy="1141024"/>
          </a:xfrm>
          <a:prstGeom prst="ellipse">
            <a:avLst/>
          </a:prstGeom>
          <a:solidFill>
            <a:schemeClr val="accent2">
              <a:lumMod val="20000"/>
              <a:lumOff val="80000"/>
            </a:schemeClr>
          </a:solidFill>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rgbClr val="FF0000"/>
                </a:solidFill>
                <a:effectLst/>
                <a:latin typeface="Arial" pitchFamily="34" charset="0"/>
                <a:ea typeface="宋体" pitchFamily="2" charset="-122"/>
              </a:rPr>
              <a:t>互联网</a:t>
            </a:r>
            <a:endParaRPr kumimoji="0" lang="en-US" altLang="zh-CN" sz="2400" b="0" i="0" u="none" strike="noStrike" cap="none" normalizeH="0" baseline="0" dirty="0" smtClean="0">
              <a:ln>
                <a:noFill/>
              </a:ln>
              <a:solidFill>
                <a:srgbClr val="FF0000"/>
              </a:solidFill>
              <a:effectLst/>
              <a:latin typeface="Arial" pitchFamily="34" charset="0"/>
              <a:ea typeface="宋体" pitchFamily="2" charset="-122"/>
            </a:endParaRPr>
          </a:p>
        </p:txBody>
      </p:sp>
      <p:sp>
        <p:nvSpPr>
          <p:cNvPr id="43" name="椭圆 42"/>
          <p:cNvSpPr/>
          <p:nvPr/>
        </p:nvSpPr>
        <p:spPr bwMode="auto">
          <a:xfrm>
            <a:off x="2339702" y="3707505"/>
            <a:ext cx="2304306" cy="1163081"/>
          </a:xfrm>
          <a:prstGeom prst="ellipse">
            <a:avLst/>
          </a:prstGeom>
          <a:solidFill>
            <a:schemeClr val="accent1">
              <a:lumMod val="20000"/>
              <a:lumOff val="80000"/>
            </a:schemeClr>
          </a:solidFill>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hangingPunct="0"/>
            <a:r>
              <a:rPr lang="zh-CN" altLang="en-US" sz="2400" dirty="0" smtClean="0">
                <a:solidFill>
                  <a:srgbClr val="FF0000"/>
                </a:solidFill>
                <a:latin typeface="Arial" pitchFamily="34" charset="0"/>
                <a:ea typeface="宋体" pitchFamily="2" charset="-122"/>
              </a:rPr>
              <a:t>物联网</a:t>
            </a:r>
            <a:endParaRPr lang="zh-CN" altLang="en-US" sz="1600" dirty="0">
              <a:solidFill>
                <a:srgbClr val="FF0000"/>
              </a:solidFill>
              <a:latin typeface="Arial" pitchFamily="34" charset="0"/>
              <a:ea typeface="宋体" pitchFamily="2" charset="-122"/>
            </a:endParaRPr>
          </a:p>
        </p:txBody>
      </p:sp>
      <p:sp>
        <p:nvSpPr>
          <p:cNvPr id="44" name="椭圆 43"/>
          <p:cNvSpPr/>
          <p:nvPr/>
        </p:nvSpPr>
        <p:spPr bwMode="auto">
          <a:xfrm>
            <a:off x="1187624" y="4499594"/>
            <a:ext cx="2520280" cy="1161654"/>
          </a:xfrm>
          <a:prstGeom prst="ellipse">
            <a:avLst/>
          </a:prstGeom>
          <a:solidFill>
            <a:schemeClr val="accent6">
              <a:lumMod val="20000"/>
              <a:lumOff val="80000"/>
            </a:schemeClr>
          </a:solidFill>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algn="ctr" eaLnBrk="0" hangingPunct="0"/>
            <a:r>
              <a:rPr lang="zh-CN" altLang="en-US" sz="2400" dirty="0">
                <a:solidFill>
                  <a:srgbClr val="FF0000"/>
                </a:solidFill>
                <a:latin typeface="Arial" pitchFamily="34" charset="0"/>
                <a:ea typeface="宋体" pitchFamily="2" charset="-122"/>
              </a:rPr>
              <a:t>电信</a:t>
            </a:r>
            <a:r>
              <a:rPr lang="zh-CN" altLang="en-US" sz="2400" dirty="0" smtClean="0">
                <a:solidFill>
                  <a:srgbClr val="FF0000"/>
                </a:solidFill>
                <a:latin typeface="Arial" pitchFamily="34" charset="0"/>
                <a:ea typeface="宋体" pitchFamily="2" charset="-122"/>
              </a:rPr>
              <a:t>网</a:t>
            </a:r>
            <a:endParaRPr lang="en-US" altLang="zh-CN" sz="2400" dirty="0" smtClean="0">
              <a:solidFill>
                <a:srgbClr val="FF0000"/>
              </a:solidFill>
              <a:latin typeface="Arial" pitchFamily="34" charset="0"/>
              <a:ea typeface="宋体" pitchFamily="2" charset="-122"/>
            </a:endParaRPr>
          </a:p>
        </p:txBody>
      </p:sp>
      <p:sp>
        <p:nvSpPr>
          <p:cNvPr id="46" name="椭圆 45"/>
          <p:cNvSpPr/>
          <p:nvPr/>
        </p:nvSpPr>
        <p:spPr bwMode="auto">
          <a:xfrm>
            <a:off x="308443" y="3476108"/>
            <a:ext cx="4349438" cy="2185140"/>
          </a:xfrm>
          <a:prstGeom prst="ellipse">
            <a:avLst/>
          </a:prstGeom>
          <a:solidFill>
            <a:schemeClr val="accent4">
              <a:lumMod val="20000"/>
              <a:lumOff val="80000"/>
            </a:schemeClr>
          </a:solidFill>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3200" dirty="0" smtClean="0">
                <a:solidFill>
                  <a:srgbClr val="FF0000"/>
                </a:solidFill>
                <a:latin typeface="Arial" pitchFamily="34" charset="0"/>
                <a:ea typeface="宋体" pitchFamily="2" charset="-122"/>
              </a:rPr>
              <a:t>网络空间</a:t>
            </a:r>
            <a:endParaRPr lang="en-US" altLang="zh-CN" sz="3200" dirty="0" smtClean="0">
              <a:solidFill>
                <a:srgbClr val="FF0000"/>
              </a:solidFill>
              <a:latin typeface="Arial" pitchFamily="34" charset="0"/>
              <a:ea typeface="宋体" pitchFamily="2" charset="-122"/>
            </a:endParaRPr>
          </a:p>
          <a:p>
            <a:pPr marL="0" marR="0" indent="0" algn="ctr" defTabSz="914400" rtl="0" eaLnBrk="0" fontAlgn="base" latinLnBrk="0" hangingPunct="0">
              <a:lnSpc>
                <a:spcPct val="100000"/>
              </a:lnSpc>
              <a:spcBef>
                <a:spcPct val="0"/>
              </a:spcBef>
              <a:spcAft>
                <a:spcPct val="0"/>
              </a:spcAft>
              <a:buClrTx/>
              <a:buSzTx/>
              <a:buFontTx/>
              <a:buNone/>
              <a:tabLst/>
            </a:pPr>
            <a:r>
              <a:rPr lang="zh-CN" altLang="en-US" sz="3200" dirty="0" smtClean="0">
                <a:solidFill>
                  <a:srgbClr val="FF0000"/>
                </a:solidFill>
                <a:latin typeface="Arial" pitchFamily="34" charset="0"/>
                <a:ea typeface="宋体" pitchFamily="2" charset="-122"/>
              </a:rPr>
              <a:t>（泛在物联</a:t>
            </a:r>
            <a:r>
              <a:rPr kumimoji="0" lang="zh-CN" altLang="en-US" sz="3200" b="0" i="0" u="none" strike="noStrike" cap="none" normalizeH="0" baseline="0" dirty="0" smtClean="0">
                <a:ln>
                  <a:noFill/>
                </a:ln>
                <a:solidFill>
                  <a:srgbClr val="FF0000"/>
                </a:solidFill>
                <a:effectLst/>
                <a:latin typeface="Arial" pitchFamily="34" charset="0"/>
                <a:ea typeface="宋体" pitchFamily="2" charset="-122"/>
              </a:rPr>
              <a:t>网）</a:t>
            </a:r>
            <a:endParaRPr kumimoji="0" lang="en-US" altLang="zh-CN" sz="3200" b="0" i="0" u="none" strike="noStrike" cap="none" normalizeH="0" baseline="0" dirty="0" smtClean="0">
              <a:ln>
                <a:noFill/>
              </a:ln>
              <a:solidFill>
                <a:srgbClr val="FF0000"/>
              </a:solidFill>
              <a:effectLst/>
              <a:latin typeface="Arial" pitchFamily="34" charset="0"/>
              <a:ea typeface="宋体" pitchFamily="2" charset="-122"/>
            </a:endParaRPr>
          </a:p>
        </p:txBody>
      </p:sp>
      <p:sp>
        <p:nvSpPr>
          <p:cNvPr id="47" name="Rectangle 5"/>
          <p:cNvSpPr>
            <a:spLocks noChangeArrowheads="1"/>
          </p:cNvSpPr>
          <p:nvPr/>
        </p:nvSpPr>
        <p:spPr bwMode="auto">
          <a:xfrm>
            <a:off x="426065" y="1414358"/>
            <a:ext cx="4073977" cy="2061750"/>
          </a:xfrm>
          <a:prstGeom prst="rect">
            <a:avLst/>
          </a:prstGeom>
          <a:ln w="76200" cmpd="thickThi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r>
              <a:rPr lang="zh-CN" altLang="en-US" sz="2000" dirty="0" smtClean="0">
                <a:latin typeface="华文中宋"/>
                <a:ea typeface="华文中宋"/>
                <a:cs typeface="华文中宋"/>
              </a:rPr>
              <a:t>传统的搜索引擎的</a:t>
            </a:r>
            <a:r>
              <a:rPr lang="zh-CN" altLang="en-US" sz="2000" dirty="0">
                <a:latin typeface="华文中宋"/>
                <a:ea typeface="华文中宋"/>
                <a:cs typeface="华文中宋"/>
              </a:rPr>
              <a:t>搜索</a:t>
            </a:r>
            <a:r>
              <a:rPr lang="zh-CN" altLang="en-US" sz="2000" dirty="0" smtClean="0">
                <a:latin typeface="华文中宋"/>
                <a:ea typeface="华文中宋"/>
                <a:cs typeface="华文中宋"/>
              </a:rPr>
              <a:t>范围由互联网</a:t>
            </a:r>
            <a:r>
              <a:rPr lang="en-US" altLang="zh-CN" sz="2000" dirty="0" smtClean="0">
                <a:latin typeface="华文中宋"/>
                <a:ea typeface="华文中宋"/>
                <a:cs typeface="华文中宋"/>
              </a:rPr>
              <a:t>(WWW)</a:t>
            </a:r>
            <a:r>
              <a:rPr lang="zh-CN" altLang="en-US" sz="2000" dirty="0" smtClean="0">
                <a:latin typeface="华文中宋"/>
                <a:ea typeface="华文中宋"/>
                <a:cs typeface="华文中宋"/>
              </a:rPr>
              <a:t>扩张到</a:t>
            </a:r>
            <a:r>
              <a:rPr lang="zh-CN" altLang="en-US" sz="2000" dirty="0" smtClean="0">
                <a:solidFill>
                  <a:srgbClr val="FF0000"/>
                </a:solidFill>
                <a:latin typeface="华文中宋"/>
                <a:ea typeface="华文中宋"/>
                <a:cs typeface="华文中宋"/>
              </a:rPr>
              <a:t>互联网</a:t>
            </a:r>
            <a:r>
              <a:rPr lang="en-US" altLang="zh-CN" sz="2000" dirty="0" smtClean="0">
                <a:latin typeface="华文中宋"/>
                <a:ea typeface="华文中宋"/>
                <a:cs typeface="华文中宋"/>
              </a:rPr>
              <a:t>+</a:t>
            </a:r>
            <a:r>
              <a:rPr lang="zh-CN" altLang="en-US" sz="2000" dirty="0">
                <a:solidFill>
                  <a:srgbClr val="FF0000"/>
                </a:solidFill>
                <a:latin typeface="华文中宋"/>
                <a:ea typeface="华文中宋"/>
                <a:cs typeface="华文中宋"/>
              </a:rPr>
              <a:t>电信</a:t>
            </a:r>
            <a:r>
              <a:rPr lang="zh-CN" altLang="en-US" sz="2000" dirty="0" smtClean="0">
                <a:solidFill>
                  <a:srgbClr val="FF0000"/>
                </a:solidFill>
                <a:latin typeface="华文中宋"/>
                <a:ea typeface="华文中宋"/>
                <a:cs typeface="华文中宋"/>
              </a:rPr>
              <a:t>网</a:t>
            </a:r>
            <a:r>
              <a:rPr lang="en-US" altLang="zh-CN" sz="2000" dirty="0" smtClean="0">
                <a:latin typeface="华文中宋"/>
                <a:ea typeface="华文中宋"/>
                <a:cs typeface="华文中宋"/>
              </a:rPr>
              <a:t>+</a:t>
            </a:r>
            <a:r>
              <a:rPr lang="zh-CN" altLang="en-US" sz="2000" dirty="0" smtClean="0">
                <a:solidFill>
                  <a:srgbClr val="FF0000"/>
                </a:solidFill>
                <a:latin typeface="华文中宋"/>
                <a:ea typeface="华文中宋"/>
                <a:cs typeface="华文中宋"/>
              </a:rPr>
              <a:t>传感网</a:t>
            </a:r>
            <a:r>
              <a:rPr lang="zh-CN" altLang="en-US" sz="2000" dirty="0" smtClean="0">
                <a:latin typeface="华文中宋"/>
                <a:ea typeface="华文中宋"/>
                <a:cs typeface="华文中宋"/>
              </a:rPr>
              <a:t>所形成的</a:t>
            </a:r>
            <a:r>
              <a:rPr lang="zh-CN" altLang="en-US" sz="2000" dirty="0" smtClean="0">
                <a:solidFill>
                  <a:srgbClr val="FF0000"/>
                </a:solidFill>
                <a:latin typeface="华文中宋"/>
                <a:ea typeface="华文中宋"/>
                <a:cs typeface="华文中宋"/>
              </a:rPr>
              <a:t>网络空间（</a:t>
            </a:r>
            <a:r>
              <a:rPr lang="en-US" altLang="zh-CN" sz="2000" dirty="0" smtClean="0">
                <a:solidFill>
                  <a:srgbClr val="FF0000"/>
                </a:solidFill>
                <a:latin typeface="华文中宋"/>
                <a:ea typeface="华文中宋"/>
                <a:cs typeface="华文中宋"/>
              </a:rPr>
              <a:t>Cyberspace</a:t>
            </a:r>
            <a:r>
              <a:rPr lang="zh-CN" altLang="en-US" sz="2000" dirty="0" smtClean="0">
                <a:solidFill>
                  <a:srgbClr val="FF0000"/>
                </a:solidFill>
                <a:latin typeface="华文中宋"/>
                <a:ea typeface="华文中宋"/>
                <a:cs typeface="华文中宋"/>
              </a:rPr>
              <a:t>），可看做是泛在互联网 </a:t>
            </a:r>
            <a:r>
              <a:rPr lang="en-US" altLang="zh-CN" sz="2000" dirty="0" smtClean="0">
                <a:solidFill>
                  <a:srgbClr val="FF0000"/>
                </a:solidFill>
                <a:latin typeface="华文中宋"/>
                <a:ea typeface="华文中宋"/>
                <a:cs typeface="华文中宋"/>
              </a:rPr>
              <a:t>(Internet</a:t>
            </a:r>
            <a:r>
              <a:rPr lang="zh-CN" altLang="en-US" sz="2000" dirty="0">
                <a:solidFill>
                  <a:srgbClr val="FF0000"/>
                </a:solidFill>
                <a:latin typeface="华文中宋"/>
                <a:ea typeface="华文中宋"/>
                <a:cs typeface="华文中宋"/>
              </a:rPr>
              <a:t> </a:t>
            </a:r>
            <a:r>
              <a:rPr lang="en-US" altLang="zh-CN" sz="2000" dirty="0" smtClean="0">
                <a:solidFill>
                  <a:srgbClr val="FF0000"/>
                </a:solidFill>
                <a:latin typeface="华文中宋"/>
                <a:ea typeface="华文中宋"/>
                <a:cs typeface="华文中宋"/>
              </a:rPr>
              <a:t>of Things)</a:t>
            </a:r>
          </a:p>
        </p:txBody>
      </p:sp>
    </p:spTree>
    <p:extLst>
      <p:ext uri="{BB962C8B-B14F-4D97-AF65-F5344CB8AC3E}">
        <p14:creationId xmlns:p14="http://schemas.microsoft.com/office/powerpoint/2010/main" val="257732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9"/>
                                        </p:tgtEl>
                                      </p:cBhvr>
                                    </p:animEffect>
                                    <p:animScale>
                                      <p:cBhvr>
                                        <p:cTn id="10" dur="250" autoRev="1" fill="hold"/>
                                        <p:tgtEl>
                                          <p:spTgt spid="9"/>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16"/>
                                        </p:tgtEl>
                                      </p:cBhvr>
                                    </p:animEffect>
                                    <p:animScale>
                                      <p:cBhvr>
                                        <p:cTn id="13" dur="250" autoRev="1" fill="hold"/>
                                        <p:tgtEl>
                                          <p:spTgt spid="16"/>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8"/>
                                        </p:tgtEl>
                                      </p:cBhvr>
                                    </p:animEffect>
                                    <p:animScale>
                                      <p:cBhvr>
                                        <p:cTn id="16" dur="250" autoRev="1" fill="hold"/>
                                        <p:tgtEl>
                                          <p:spTgt spid="8"/>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31"/>
                                        </p:tgtEl>
                                      </p:cBhvr>
                                    </p:animEffect>
                                    <p:animScale>
                                      <p:cBhvr>
                                        <p:cTn id="19" dur="250" autoRev="1" fill="hold"/>
                                        <p:tgtEl>
                                          <p:spTgt spid="31"/>
                                        </p:tgtEl>
                                      </p:cBhvr>
                                      <p:by x="105000" y="105000"/>
                                    </p:animScale>
                                  </p:childTnLst>
                                </p:cTn>
                              </p:par>
                              <p:par>
                                <p:cTn id="20" presetID="26" presetClass="emph" presetSubtype="0" fill="hold" nodeType="withEffect">
                                  <p:stCondLst>
                                    <p:cond delay="0"/>
                                  </p:stCondLst>
                                  <p:childTnLst>
                                    <p:animEffect transition="out" filter="fade">
                                      <p:cBhvr>
                                        <p:cTn id="21" dur="500" tmFilter="0, 0; .2, .5; .8, .5; 1, 0"/>
                                        <p:tgtEl>
                                          <p:spTgt spid="102402"/>
                                        </p:tgtEl>
                                      </p:cBhvr>
                                    </p:animEffect>
                                    <p:animScale>
                                      <p:cBhvr>
                                        <p:cTn id="22" dur="250" autoRev="1" fill="hold"/>
                                        <p:tgtEl>
                                          <p:spTgt spid="102402"/>
                                        </p:tgtEl>
                                      </p:cBhvr>
                                      <p:by x="105000" y="105000"/>
                                    </p:animScale>
                                  </p:childTnLst>
                                </p:cTn>
                              </p:par>
                              <p:par>
                                <p:cTn id="23" presetID="26" presetClass="emph" presetSubtype="0" fill="hold" nodeType="withEffect">
                                  <p:stCondLst>
                                    <p:cond delay="0"/>
                                  </p:stCondLst>
                                  <p:childTnLst>
                                    <p:animEffect transition="out" filter="fade">
                                      <p:cBhvr>
                                        <p:cTn id="24" dur="500" tmFilter="0, 0; .2, .5; .8, .5; 1, 0"/>
                                        <p:tgtEl>
                                          <p:spTgt spid="22"/>
                                        </p:tgtEl>
                                      </p:cBhvr>
                                    </p:animEffect>
                                    <p:animScale>
                                      <p:cBhvr>
                                        <p:cTn id="25" dur="250" autoRev="1" fill="hold"/>
                                        <p:tgtEl>
                                          <p:spTgt spid="22"/>
                                        </p:tgtEl>
                                      </p:cBhvr>
                                      <p:by x="105000" y="105000"/>
                                    </p:animScale>
                                  </p:childTnLst>
                                </p:cTn>
                              </p:par>
                              <p:par>
                                <p:cTn id="26" presetID="26" presetClass="emph" presetSubtype="0" fill="hold" grpId="0" nodeType="withEffect">
                                  <p:stCondLst>
                                    <p:cond delay="0"/>
                                  </p:stCondLst>
                                  <p:childTnLst>
                                    <p:animEffect transition="out" filter="fade">
                                      <p:cBhvr>
                                        <p:cTn id="27" dur="500" tmFilter="0, 0; .2, .5; .8, .5; 1, 0"/>
                                        <p:tgtEl>
                                          <p:spTgt spid="24"/>
                                        </p:tgtEl>
                                      </p:cBhvr>
                                    </p:animEffect>
                                    <p:animScale>
                                      <p:cBhvr>
                                        <p:cTn id="28" dur="250" autoRev="1" fill="hold"/>
                                        <p:tgtEl>
                                          <p:spTgt spid="24"/>
                                        </p:tgtEl>
                                      </p:cBhvr>
                                      <p:by x="105000" y="105000"/>
                                    </p:animScale>
                                  </p:childTnLst>
                                </p:cTn>
                              </p:par>
                              <p:par>
                                <p:cTn id="29" presetID="26" presetClass="emph" presetSubtype="0" fill="hold" nodeType="withEffect">
                                  <p:stCondLst>
                                    <p:cond delay="0"/>
                                  </p:stCondLst>
                                  <p:childTnLst>
                                    <p:animEffect transition="out" filter="fade">
                                      <p:cBhvr>
                                        <p:cTn id="30" dur="500" tmFilter="0, 0; .2, .5; .8, .5; 1, 0"/>
                                        <p:tgtEl>
                                          <p:spTgt spid="23"/>
                                        </p:tgtEl>
                                      </p:cBhvr>
                                    </p:animEffect>
                                    <p:animScale>
                                      <p:cBhvr>
                                        <p:cTn id="31" dur="250" autoRev="1" fill="hold"/>
                                        <p:tgtEl>
                                          <p:spTgt spid="23"/>
                                        </p:tgtEl>
                                      </p:cBhvr>
                                      <p:by x="105000" y="105000"/>
                                    </p:animScale>
                                  </p:childTnLst>
                                </p:cTn>
                              </p:par>
                            </p:childTnLst>
                          </p:cTn>
                        </p:par>
                        <p:par>
                          <p:cTn id="32" fill="hold">
                            <p:stCondLst>
                              <p:cond delay="500"/>
                            </p:stCondLst>
                            <p:childTnLst>
                              <p:par>
                                <p:cTn id="33" presetID="42" presetClass="path" presetSubtype="0" accel="50000" decel="50000" fill="hold" nodeType="afterEffect">
                                  <p:stCondLst>
                                    <p:cond delay="0"/>
                                  </p:stCondLst>
                                  <p:childTnLst>
                                    <p:animMotion origin="layout" path="M 0 4.24011E-6 L -0.31823 0.37242 " pathEditMode="relative" rAng="0" ptsTypes="AA">
                                      <p:cBhvr>
                                        <p:cTn id="34" dur="2000" fill="hold"/>
                                        <p:tgtEl>
                                          <p:spTgt spid="10"/>
                                        </p:tgtEl>
                                        <p:attrNameLst>
                                          <p:attrName>ppt_x</p:attrName>
                                          <p:attrName>ppt_y</p:attrName>
                                        </p:attrNameLst>
                                      </p:cBhvr>
                                      <p:rCtr x="-15920" y="18621"/>
                                    </p:animMotion>
                                  </p:childTnLst>
                                </p:cTn>
                              </p:par>
                              <p:par>
                                <p:cTn id="35" presetID="42" presetClass="path" presetSubtype="0" accel="50000" decel="50000" fill="hold" grpId="1" nodeType="withEffect">
                                  <p:stCondLst>
                                    <p:cond delay="0"/>
                                  </p:stCondLst>
                                  <p:childTnLst>
                                    <p:animMotion origin="layout" path="M 1.94444E-6 0.00347 L 0.02621 0.2378 " pathEditMode="relative" rAng="0" ptsTypes="AA">
                                      <p:cBhvr>
                                        <p:cTn id="36" dur="2000" fill="hold"/>
                                        <p:tgtEl>
                                          <p:spTgt spid="9"/>
                                        </p:tgtEl>
                                        <p:attrNameLst>
                                          <p:attrName>ppt_x</p:attrName>
                                          <p:attrName>ppt_y</p:attrName>
                                        </p:attrNameLst>
                                      </p:cBhvr>
                                      <p:rCtr x="1302" y="11705"/>
                                    </p:animMotion>
                                  </p:childTnLst>
                                </p:cTn>
                              </p:par>
                              <p:par>
                                <p:cTn id="37" presetID="42" presetClass="path" presetSubtype="0" accel="50000" decel="50000" fill="hold" nodeType="withEffect">
                                  <p:stCondLst>
                                    <p:cond delay="0"/>
                                  </p:stCondLst>
                                  <p:childTnLst>
                                    <p:animMotion origin="layout" path="M 3.33333E-6 -3.53921E-6 L -0.18959 0.24659 " pathEditMode="relative" rAng="0" ptsTypes="AA">
                                      <p:cBhvr>
                                        <p:cTn id="38" dur="2000" fill="hold"/>
                                        <p:tgtEl>
                                          <p:spTgt spid="16"/>
                                        </p:tgtEl>
                                        <p:attrNameLst>
                                          <p:attrName>ppt_x</p:attrName>
                                          <p:attrName>ppt_y</p:attrName>
                                        </p:attrNameLst>
                                      </p:cBhvr>
                                      <p:rCtr x="-9479" y="12329"/>
                                    </p:animMotion>
                                  </p:childTnLst>
                                </p:cTn>
                              </p:par>
                              <p:par>
                                <p:cTn id="39" presetID="42" presetClass="path" presetSubtype="0" accel="50000" decel="50000" fill="hold" nodeType="withEffect">
                                  <p:stCondLst>
                                    <p:cond delay="0"/>
                                  </p:stCondLst>
                                  <p:childTnLst>
                                    <p:animMotion origin="layout" path="M -4.44444E-6 0.00347 L -0.35486 0.24821 " pathEditMode="relative" rAng="0" ptsTypes="AA">
                                      <p:cBhvr>
                                        <p:cTn id="40" dur="2000" fill="hold"/>
                                        <p:tgtEl>
                                          <p:spTgt spid="8"/>
                                        </p:tgtEl>
                                        <p:attrNameLst>
                                          <p:attrName>ppt_x</p:attrName>
                                          <p:attrName>ppt_y</p:attrName>
                                        </p:attrNameLst>
                                      </p:cBhvr>
                                      <p:rCtr x="-17743" y="12237"/>
                                    </p:animMotion>
                                  </p:childTnLst>
                                </p:cTn>
                              </p:par>
                              <p:par>
                                <p:cTn id="41" presetID="42" presetClass="path" presetSubtype="0" accel="50000" decel="50000" fill="hold" nodeType="withEffect">
                                  <p:stCondLst>
                                    <p:cond delay="0"/>
                                  </p:stCondLst>
                                  <p:childTnLst>
                                    <p:animMotion origin="layout" path="M 0.00399 0.00508 L -0.62986 0.36687 " pathEditMode="relative" rAng="0" ptsTypes="AA">
                                      <p:cBhvr>
                                        <p:cTn id="42" dur="2000" fill="hold"/>
                                        <p:tgtEl>
                                          <p:spTgt spid="31"/>
                                        </p:tgtEl>
                                        <p:attrNameLst>
                                          <p:attrName>ppt_x</p:attrName>
                                          <p:attrName>ppt_y</p:attrName>
                                        </p:attrNameLst>
                                      </p:cBhvr>
                                      <p:rCtr x="-31701" y="18089"/>
                                    </p:animMotion>
                                  </p:childTnLst>
                                </p:cTn>
                              </p:par>
                              <p:par>
                                <p:cTn id="43" presetID="42" presetClass="path" presetSubtype="0" accel="50000" decel="50000" fill="hold" nodeType="withEffect">
                                  <p:stCondLst>
                                    <p:cond delay="0"/>
                                  </p:stCondLst>
                                  <p:childTnLst>
                                    <p:animMotion origin="layout" path="M -0.00399 -0.00787 L -0.63802 0.23618 " pathEditMode="relative" rAng="0" ptsTypes="AA">
                                      <p:cBhvr>
                                        <p:cTn id="44" dur="2000" fill="hold"/>
                                        <p:tgtEl>
                                          <p:spTgt spid="102402"/>
                                        </p:tgtEl>
                                        <p:attrNameLst>
                                          <p:attrName>ppt_x</p:attrName>
                                          <p:attrName>ppt_y</p:attrName>
                                        </p:attrNameLst>
                                      </p:cBhvr>
                                      <p:rCtr x="-31701" y="12191"/>
                                    </p:animMotion>
                                  </p:childTnLst>
                                </p:cTn>
                              </p:par>
                              <p:par>
                                <p:cTn id="45" presetID="42" presetClass="path" presetSubtype="0" accel="50000" decel="50000" fill="hold" nodeType="withEffect">
                                  <p:stCondLst>
                                    <p:cond delay="0"/>
                                  </p:stCondLst>
                                  <p:childTnLst>
                                    <p:animMotion origin="layout" path="M -0.00139 0.00139 L 0.03663 -0.04973 " pathEditMode="relative" rAng="0" ptsTypes="AA">
                                      <p:cBhvr>
                                        <p:cTn id="46" dur="2000" fill="hold"/>
                                        <p:tgtEl>
                                          <p:spTgt spid="22"/>
                                        </p:tgtEl>
                                        <p:attrNameLst>
                                          <p:attrName>ppt_x</p:attrName>
                                          <p:attrName>ppt_y</p:attrName>
                                        </p:attrNameLst>
                                      </p:cBhvr>
                                      <p:rCtr x="1892" y="-2568"/>
                                    </p:animMotion>
                                  </p:childTnLst>
                                </p:cTn>
                              </p:par>
                              <p:par>
                                <p:cTn id="47" presetID="42" presetClass="path" presetSubtype="0" accel="50000" decel="50000" fill="hold" grpId="1" nodeType="withEffect">
                                  <p:stCondLst>
                                    <p:cond delay="0"/>
                                  </p:stCondLst>
                                  <p:childTnLst>
                                    <p:animMotion origin="layout" path="M 4.16667E-6 0.01064 L 0.04062 -0.14458 " pathEditMode="relative" rAng="0" ptsTypes="AA">
                                      <p:cBhvr>
                                        <p:cTn id="48" dur="2000" fill="hold"/>
                                        <p:tgtEl>
                                          <p:spTgt spid="24"/>
                                        </p:tgtEl>
                                        <p:attrNameLst>
                                          <p:attrName>ppt_x</p:attrName>
                                          <p:attrName>ppt_y</p:attrName>
                                        </p:attrNameLst>
                                      </p:cBhvr>
                                      <p:rCtr x="2031" y="-7772"/>
                                    </p:animMotion>
                                  </p:childTnLst>
                                </p:cTn>
                              </p:par>
                              <p:par>
                                <p:cTn id="49" presetID="42" presetClass="path" presetSubtype="0" accel="50000" decel="50000" fill="hold" nodeType="withEffect">
                                  <p:stCondLst>
                                    <p:cond delay="0"/>
                                  </p:stCondLst>
                                  <p:childTnLst>
                                    <p:animMotion origin="layout" path="M 0.00226 -8.16563E-7 L -0.20816 -0.02776 " pathEditMode="relative" rAng="0" ptsTypes="AA">
                                      <p:cBhvr>
                                        <p:cTn id="50" dur="2000" fill="hold"/>
                                        <p:tgtEl>
                                          <p:spTgt spid="23"/>
                                        </p:tgtEl>
                                        <p:attrNameLst>
                                          <p:attrName>ppt_x</p:attrName>
                                          <p:attrName>ppt_y</p:attrName>
                                        </p:attrNameLst>
                                      </p:cBhvr>
                                      <p:rCtr x="-10521" y="-1388"/>
                                    </p:animMotion>
                                  </p:childTnLst>
                                </p:cTn>
                              </p:par>
                              <p:par>
                                <p:cTn id="51" presetID="6" presetClass="emph" presetSubtype="0" fill="hold" nodeType="withEffect">
                                  <p:stCondLst>
                                    <p:cond delay="0"/>
                                  </p:stCondLst>
                                  <p:childTnLst>
                                    <p:animScale>
                                      <p:cBhvr>
                                        <p:cTn id="52" dur="2000" fill="hold"/>
                                        <p:tgtEl>
                                          <p:spTgt spid="10"/>
                                        </p:tgtEl>
                                      </p:cBhvr>
                                      <p:by x="50000" y="50000"/>
                                    </p:animScale>
                                  </p:childTnLst>
                                  <p:subTnLst>
                                    <p:set>
                                      <p:cBhvr override="childStyle">
                                        <p:cTn dur="1" fill="hold" display="0" masterRel="sameClick" afterEffect="1">
                                          <p:stCondLst>
                                            <p:cond evt="end" delay="0">
                                              <p:tn val="51"/>
                                            </p:cond>
                                          </p:stCondLst>
                                        </p:cTn>
                                        <p:tgtEl>
                                          <p:spTgt spid="10"/>
                                        </p:tgtEl>
                                        <p:attrNameLst>
                                          <p:attrName>style.visibility</p:attrName>
                                        </p:attrNameLst>
                                      </p:cBhvr>
                                      <p:to>
                                        <p:strVal val="hidden"/>
                                      </p:to>
                                    </p:set>
                                  </p:subTnLst>
                                </p:cTn>
                              </p:par>
                              <p:par>
                                <p:cTn id="53" presetID="6" presetClass="emph" presetSubtype="0" fill="hold" grpId="2" nodeType="withEffect">
                                  <p:stCondLst>
                                    <p:cond delay="0"/>
                                  </p:stCondLst>
                                  <p:childTnLst>
                                    <p:animScale>
                                      <p:cBhvr>
                                        <p:cTn id="54" dur="2000" fill="hold"/>
                                        <p:tgtEl>
                                          <p:spTgt spid="9"/>
                                        </p:tgtEl>
                                      </p:cBhvr>
                                      <p:by x="50000" y="50000"/>
                                    </p:animScale>
                                  </p:childTnLst>
                                  <p:subTnLst>
                                    <p:set>
                                      <p:cBhvr override="childStyle">
                                        <p:cTn dur="1" fill="hold" display="0" masterRel="sameClick" afterEffect="1">
                                          <p:stCondLst>
                                            <p:cond evt="end" delay="0">
                                              <p:tn val="53"/>
                                            </p:cond>
                                          </p:stCondLst>
                                        </p:cTn>
                                        <p:tgtEl>
                                          <p:spTgt spid="9"/>
                                        </p:tgtEl>
                                        <p:attrNameLst>
                                          <p:attrName>style.visibility</p:attrName>
                                        </p:attrNameLst>
                                      </p:cBhvr>
                                      <p:to>
                                        <p:strVal val="hidden"/>
                                      </p:to>
                                    </p:set>
                                  </p:subTnLst>
                                </p:cTn>
                              </p:par>
                              <p:par>
                                <p:cTn id="55" presetID="6" presetClass="emph" presetSubtype="0" fill="hold" nodeType="withEffect">
                                  <p:stCondLst>
                                    <p:cond delay="0"/>
                                  </p:stCondLst>
                                  <p:childTnLst>
                                    <p:animScale>
                                      <p:cBhvr>
                                        <p:cTn id="56" dur="2000" fill="hold"/>
                                        <p:tgtEl>
                                          <p:spTgt spid="16"/>
                                        </p:tgtEl>
                                      </p:cBhvr>
                                      <p:by x="50000" y="50000"/>
                                    </p:animScale>
                                  </p:childTnLst>
                                  <p:subTnLst>
                                    <p:set>
                                      <p:cBhvr override="childStyle">
                                        <p:cTn dur="1" fill="hold" display="0" masterRel="sameClick" afterEffect="1">
                                          <p:stCondLst>
                                            <p:cond evt="end" delay="0">
                                              <p:tn val="55"/>
                                            </p:cond>
                                          </p:stCondLst>
                                        </p:cTn>
                                        <p:tgtEl>
                                          <p:spTgt spid="16"/>
                                        </p:tgtEl>
                                        <p:attrNameLst>
                                          <p:attrName>style.visibility</p:attrName>
                                        </p:attrNameLst>
                                      </p:cBhvr>
                                      <p:to>
                                        <p:strVal val="hidden"/>
                                      </p:to>
                                    </p:set>
                                  </p:subTnLst>
                                </p:cTn>
                              </p:par>
                              <p:par>
                                <p:cTn id="57" presetID="6" presetClass="emph" presetSubtype="0" fill="hold" nodeType="withEffect">
                                  <p:stCondLst>
                                    <p:cond delay="0"/>
                                  </p:stCondLst>
                                  <p:childTnLst>
                                    <p:animScale>
                                      <p:cBhvr>
                                        <p:cTn id="58" dur="2000" fill="hold"/>
                                        <p:tgtEl>
                                          <p:spTgt spid="8"/>
                                        </p:tgtEl>
                                      </p:cBhvr>
                                      <p:by x="50000" y="50000"/>
                                    </p:animScale>
                                  </p:childTnLst>
                                  <p:subTnLst>
                                    <p:set>
                                      <p:cBhvr override="childStyle">
                                        <p:cTn dur="1" fill="hold" display="0" masterRel="sameClick" afterEffect="1">
                                          <p:stCondLst>
                                            <p:cond evt="end" delay="0">
                                              <p:tn val="57"/>
                                            </p:cond>
                                          </p:stCondLst>
                                        </p:cTn>
                                        <p:tgtEl>
                                          <p:spTgt spid="8"/>
                                        </p:tgtEl>
                                        <p:attrNameLst>
                                          <p:attrName>style.visibility</p:attrName>
                                        </p:attrNameLst>
                                      </p:cBhvr>
                                      <p:to>
                                        <p:strVal val="hidden"/>
                                      </p:to>
                                    </p:set>
                                  </p:subTnLst>
                                </p:cTn>
                              </p:par>
                              <p:par>
                                <p:cTn id="59" presetID="6" presetClass="emph" presetSubtype="0" fill="hold" nodeType="withEffect">
                                  <p:stCondLst>
                                    <p:cond delay="0"/>
                                  </p:stCondLst>
                                  <p:childTnLst>
                                    <p:animScale>
                                      <p:cBhvr>
                                        <p:cTn id="60" dur="2000" fill="hold"/>
                                        <p:tgtEl>
                                          <p:spTgt spid="31"/>
                                        </p:tgtEl>
                                      </p:cBhvr>
                                      <p:by x="50000" y="50000"/>
                                    </p:animScale>
                                  </p:childTnLst>
                                  <p:subTnLst>
                                    <p:set>
                                      <p:cBhvr override="childStyle">
                                        <p:cTn dur="1" fill="hold" display="0" masterRel="sameClick" afterEffect="1">
                                          <p:stCondLst>
                                            <p:cond evt="end" delay="0">
                                              <p:tn val="59"/>
                                            </p:cond>
                                          </p:stCondLst>
                                        </p:cTn>
                                        <p:tgtEl>
                                          <p:spTgt spid="31"/>
                                        </p:tgtEl>
                                        <p:attrNameLst>
                                          <p:attrName>style.visibility</p:attrName>
                                        </p:attrNameLst>
                                      </p:cBhvr>
                                      <p:to>
                                        <p:strVal val="hidden"/>
                                      </p:to>
                                    </p:set>
                                  </p:subTnLst>
                                </p:cTn>
                              </p:par>
                              <p:par>
                                <p:cTn id="61" presetID="6" presetClass="emph" presetSubtype="0" fill="hold" nodeType="withEffect">
                                  <p:stCondLst>
                                    <p:cond delay="0"/>
                                  </p:stCondLst>
                                  <p:childTnLst>
                                    <p:animScale>
                                      <p:cBhvr>
                                        <p:cTn id="62" dur="2000" fill="hold"/>
                                        <p:tgtEl>
                                          <p:spTgt spid="102402"/>
                                        </p:tgtEl>
                                      </p:cBhvr>
                                      <p:by x="50000" y="50000"/>
                                    </p:animScale>
                                  </p:childTnLst>
                                  <p:subTnLst>
                                    <p:set>
                                      <p:cBhvr override="childStyle">
                                        <p:cTn dur="1" fill="hold" display="0" masterRel="sameClick" afterEffect="1">
                                          <p:stCondLst>
                                            <p:cond evt="end" delay="0">
                                              <p:tn val="61"/>
                                            </p:cond>
                                          </p:stCondLst>
                                        </p:cTn>
                                        <p:tgtEl>
                                          <p:spTgt spid="102402"/>
                                        </p:tgtEl>
                                        <p:attrNameLst>
                                          <p:attrName>style.visibility</p:attrName>
                                        </p:attrNameLst>
                                      </p:cBhvr>
                                      <p:to>
                                        <p:strVal val="hidden"/>
                                      </p:to>
                                    </p:set>
                                  </p:subTnLst>
                                </p:cTn>
                              </p:par>
                              <p:par>
                                <p:cTn id="63" presetID="6" presetClass="emph" presetSubtype="0" fill="hold" nodeType="withEffect">
                                  <p:stCondLst>
                                    <p:cond delay="0"/>
                                  </p:stCondLst>
                                  <p:childTnLst>
                                    <p:animScale>
                                      <p:cBhvr>
                                        <p:cTn id="64" dur="2000" fill="hold"/>
                                        <p:tgtEl>
                                          <p:spTgt spid="22"/>
                                        </p:tgtEl>
                                      </p:cBhvr>
                                      <p:by x="50000" y="50000"/>
                                    </p:animScale>
                                  </p:childTnLst>
                                  <p:subTnLst>
                                    <p:set>
                                      <p:cBhvr override="childStyle">
                                        <p:cTn dur="1" fill="hold" display="0" masterRel="sameClick" afterEffect="1">
                                          <p:stCondLst>
                                            <p:cond evt="end" delay="0">
                                              <p:tn val="63"/>
                                            </p:cond>
                                          </p:stCondLst>
                                        </p:cTn>
                                        <p:tgtEl>
                                          <p:spTgt spid="22"/>
                                        </p:tgtEl>
                                        <p:attrNameLst>
                                          <p:attrName>style.visibility</p:attrName>
                                        </p:attrNameLst>
                                      </p:cBhvr>
                                      <p:to>
                                        <p:strVal val="hidden"/>
                                      </p:to>
                                    </p:set>
                                  </p:subTnLst>
                                </p:cTn>
                              </p:par>
                              <p:par>
                                <p:cTn id="65" presetID="6" presetClass="emph" presetSubtype="0" fill="hold" grpId="2" nodeType="withEffect">
                                  <p:stCondLst>
                                    <p:cond delay="0"/>
                                  </p:stCondLst>
                                  <p:childTnLst>
                                    <p:animScale>
                                      <p:cBhvr>
                                        <p:cTn id="66" dur="2000" fill="hold"/>
                                        <p:tgtEl>
                                          <p:spTgt spid="24"/>
                                        </p:tgtEl>
                                      </p:cBhvr>
                                      <p:by x="50000" y="50000"/>
                                    </p:animScale>
                                  </p:childTnLst>
                                  <p:subTnLst>
                                    <p:set>
                                      <p:cBhvr override="childStyle">
                                        <p:cTn dur="1" fill="hold" display="0" masterRel="sameClick" afterEffect="1">
                                          <p:stCondLst>
                                            <p:cond evt="end" delay="0">
                                              <p:tn val="65"/>
                                            </p:cond>
                                          </p:stCondLst>
                                        </p:cTn>
                                        <p:tgtEl>
                                          <p:spTgt spid="24"/>
                                        </p:tgtEl>
                                        <p:attrNameLst>
                                          <p:attrName>style.visibility</p:attrName>
                                        </p:attrNameLst>
                                      </p:cBhvr>
                                      <p:to>
                                        <p:strVal val="hidden"/>
                                      </p:to>
                                    </p:set>
                                  </p:subTnLst>
                                </p:cTn>
                              </p:par>
                              <p:par>
                                <p:cTn id="67" presetID="6" presetClass="emph" presetSubtype="0" fill="hold" nodeType="withEffect">
                                  <p:stCondLst>
                                    <p:cond delay="0"/>
                                  </p:stCondLst>
                                  <p:childTnLst>
                                    <p:animScale>
                                      <p:cBhvr>
                                        <p:cTn id="68" dur="2000" fill="hold"/>
                                        <p:tgtEl>
                                          <p:spTgt spid="23"/>
                                        </p:tgtEl>
                                      </p:cBhvr>
                                      <p:by x="50000" y="50000"/>
                                    </p:animScale>
                                  </p:childTnLst>
                                  <p:subTnLst>
                                    <p:set>
                                      <p:cBhvr override="childStyle">
                                        <p:cTn dur="1" fill="hold" display="0" masterRel="sameClick" afterEffect="1">
                                          <p:stCondLst>
                                            <p:cond evt="end" delay="0">
                                              <p:tn val="67"/>
                                            </p:cond>
                                          </p:stCondLst>
                                        </p:cTn>
                                        <p:tgtEl>
                                          <p:spTgt spid="23"/>
                                        </p:tgtEl>
                                        <p:attrNameLst>
                                          <p:attrName>style.visibility</p:attrName>
                                        </p:attrNameLst>
                                      </p:cBhvr>
                                      <p:to>
                                        <p:strVal val="hidden"/>
                                      </p:to>
                                    </p:set>
                                  </p:subTnLst>
                                </p:cTn>
                              </p:par>
                              <p:par>
                                <p:cTn id="69" presetID="9" presetClass="entr" presetSubtype="0" fill="hold" grpId="0" nodeType="withEffect">
                                  <p:stCondLst>
                                    <p:cond delay="1750"/>
                                  </p:stCondLst>
                                  <p:childTnLst>
                                    <p:set>
                                      <p:cBhvr>
                                        <p:cTn id="70" dur="1" fill="hold">
                                          <p:stCondLst>
                                            <p:cond delay="0"/>
                                          </p:stCondLst>
                                        </p:cTn>
                                        <p:tgtEl>
                                          <p:spTgt spid="45"/>
                                        </p:tgtEl>
                                        <p:attrNameLst>
                                          <p:attrName>style.visibility</p:attrName>
                                        </p:attrNameLst>
                                      </p:cBhvr>
                                      <p:to>
                                        <p:strVal val="visible"/>
                                      </p:to>
                                    </p:set>
                                    <p:animEffect transition="in" filter="dissolve">
                                      <p:cBhvr>
                                        <p:cTn id="71" dur="500"/>
                                        <p:tgtEl>
                                          <p:spTgt spid="45"/>
                                        </p:tgtEl>
                                      </p:cBhvr>
                                    </p:animEffect>
                                  </p:childTnLst>
                                </p:cTn>
                              </p:par>
                            </p:childTnLst>
                          </p:cTn>
                        </p:par>
                      </p:childTnLst>
                    </p:cTn>
                  </p:par>
                  <p:par>
                    <p:cTn id="72" fill="hold">
                      <p:stCondLst>
                        <p:cond delay="indefinite"/>
                      </p:stCondLst>
                      <p:childTnLst>
                        <p:par>
                          <p:cTn id="73" fill="hold">
                            <p:stCondLst>
                              <p:cond delay="0"/>
                            </p:stCondLst>
                            <p:childTnLst>
                              <p:par>
                                <p:cTn id="74" presetID="26" presetClass="emph" presetSubtype="0" fill="hold" nodeType="clickEffect">
                                  <p:stCondLst>
                                    <p:cond delay="0"/>
                                  </p:stCondLst>
                                  <p:childTnLst>
                                    <p:animEffect transition="out" filter="fade">
                                      <p:cBhvr>
                                        <p:cTn id="75" dur="500" tmFilter="0, 0; .2, .5; .8, .5; 1, 0"/>
                                        <p:tgtEl>
                                          <p:spTgt spid="34"/>
                                        </p:tgtEl>
                                      </p:cBhvr>
                                    </p:animEffect>
                                    <p:animScale>
                                      <p:cBhvr>
                                        <p:cTn id="76" dur="250" autoRev="1" fill="hold"/>
                                        <p:tgtEl>
                                          <p:spTgt spid="34"/>
                                        </p:tgtEl>
                                      </p:cBhvr>
                                      <p:by x="105000" y="105000"/>
                                    </p:animScale>
                                  </p:childTnLst>
                                </p:cTn>
                              </p:par>
                              <p:par>
                                <p:cTn id="77" presetID="26" presetClass="emph" presetSubtype="0" fill="hold" nodeType="withEffect">
                                  <p:stCondLst>
                                    <p:cond delay="0"/>
                                  </p:stCondLst>
                                  <p:childTnLst>
                                    <p:animEffect transition="out" filter="fade">
                                      <p:cBhvr>
                                        <p:cTn id="78" dur="500" tmFilter="0, 0; .2, .5; .8, .5; 1, 0"/>
                                        <p:tgtEl>
                                          <p:spTgt spid="37"/>
                                        </p:tgtEl>
                                      </p:cBhvr>
                                    </p:animEffect>
                                    <p:animScale>
                                      <p:cBhvr>
                                        <p:cTn id="79" dur="250" autoRev="1" fill="hold"/>
                                        <p:tgtEl>
                                          <p:spTgt spid="37"/>
                                        </p:tgtEl>
                                      </p:cBhvr>
                                      <p:by x="105000" y="105000"/>
                                    </p:animScale>
                                  </p:childTnLst>
                                </p:cTn>
                              </p:par>
                              <p:par>
                                <p:cTn id="80" presetID="26" presetClass="emph" presetSubtype="0" fill="hold" nodeType="withEffect">
                                  <p:stCondLst>
                                    <p:cond delay="0"/>
                                  </p:stCondLst>
                                  <p:childTnLst>
                                    <p:animEffect transition="out" filter="fade">
                                      <p:cBhvr>
                                        <p:cTn id="81" dur="500" tmFilter="0, 0; .2, .5; .8, .5; 1, 0"/>
                                        <p:tgtEl>
                                          <p:spTgt spid="40"/>
                                        </p:tgtEl>
                                      </p:cBhvr>
                                    </p:animEffect>
                                    <p:animScale>
                                      <p:cBhvr>
                                        <p:cTn id="82" dur="250" autoRev="1" fill="hold"/>
                                        <p:tgtEl>
                                          <p:spTgt spid="40"/>
                                        </p:tgtEl>
                                      </p:cBhvr>
                                      <p:by x="105000" y="105000"/>
                                    </p:animScale>
                                  </p:childTnLst>
                                </p:cTn>
                              </p:par>
                              <p:par>
                                <p:cTn id="83" presetID="26" presetClass="emph" presetSubtype="0" fill="hold" nodeType="withEffect">
                                  <p:stCondLst>
                                    <p:cond delay="0"/>
                                  </p:stCondLst>
                                  <p:childTnLst>
                                    <p:animEffect transition="out" filter="fade">
                                      <p:cBhvr>
                                        <p:cTn id="84" dur="500" tmFilter="0, 0; .2, .5; .8, .5; 1, 0"/>
                                        <p:tgtEl>
                                          <p:spTgt spid="19"/>
                                        </p:tgtEl>
                                      </p:cBhvr>
                                    </p:animEffect>
                                    <p:animScale>
                                      <p:cBhvr>
                                        <p:cTn id="85" dur="250" autoRev="1" fill="hold"/>
                                        <p:tgtEl>
                                          <p:spTgt spid="19"/>
                                        </p:tgtEl>
                                      </p:cBhvr>
                                      <p:by x="105000" y="105000"/>
                                    </p:animScale>
                                  </p:childTnLst>
                                </p:cTn>
                              </p:par>
                            </p:childTnLst>
                          </p:cTn>
                        </p:par>
                        <p:par>
                          <p:cTn id="86" fill="hold">
                            <p:stCondLst>
                              <p:cond delay="500"/>
                            </p:stCondLst>
                            <p:childTnLst>
                              <p:par>
                                <p:cTn id="87" presetID="42" presetClass="path" presetSubtype="0" accel="50000" decel="50000" fill="hold" nodeType="afterEffect">
                                  <p:stCondLst>
                                    <p:cond delay="0"/>
                                  </p:stCondLst>
                                  <p:childTnLst>
                                    <p:animMotion origin="layout" path="M -4.72222E-6 -2.89151E-6 L -0.28559 -0.03701 " pathEditMode="relative" rAng="0" ptsTypes="AA">
                                      <p:cBhvr>
                                        <p:cTn id="88" dur="2000" fill="hold"/>
                                        <p:tgtEl>
                                          <p:spTgt spid="34"/>
                                        </p:tgtEl>
                                        <p:attrNameLst>
                                          <p:attrName>ppt_x</p:attrName>
                                          <p:attrName>ppt_y</p:attrName>
                                        </p:attrNameLst>
                                      </p:cBhvr>
                                      <p:rCtr x="-14288" y="-1851"/>
                                    </p:animMotion>
                                  </p:childTnLst>
                                </p:cTn>
                              </p:par>
                              <p:par>
                                <p:cTn id="89" presetID="42" presetClass="path" presetSubtype="0" accel="50000" decel="50000" fill="hold" nodeType="withEffect">
                                  <p:stCondLst>
                                    <p:cond delay="0"/>
                                  </p:stCondLst>
                                  <p:childTnLst>
                                    <p:animMotion origin="layout" path="M 3.33333E-6 -2.17904E-6 L -0.25521 -0.13833 " pathEditMode="relative" rAng="0" ptsTypes="AA">
                                      <p:cBhvr>
                                        <p:cTn id="90" dur="2000" fill="hold"/>
                                        <p:tgtEl>
                                          <p:spTgt spid="37"/>
                                        </p:tgtEl>
                                        <p:attrNameLst>
                                          <p:attrName>ppt_x</p:attrName>
                                          <p:attrName>ppt_y</p:attrName>
                                        </p:attrNameLst>
                                      </p:cBhvr>
                                      <p:rCtr x="-12760" y="-6916"/>
                                    </p:animMotion>
                                  </p:childTnLst>
                                </p:cTn>
                              </p:par>
                              <p:par>
                                <p:cTn id="91" presetID="42" presetClass="path" presetSubtype="0" accel="50000" decel="50000" fill="hold" nodeType="withEffect">
                                  <p:stCondLst>
                                    <p:cond delay="0"/>
                                  </p:stCondLst>
                                  <p:childTnLst>
                                    <p:animMotion origin="layout" path="M 2.5E-6 0.01156 L -0.504 -0.01897 " pathEditMode="relative" rAng="0" ptsTypes="AA">
                                      <p:cBhvr>
                                        <p:cTn id="92" dur="2000" fill="hold"/>
                                        <p:tgtEl>
                                          <p:spTgt spid="40"/>
                                        </p:tgtEl>
                                        <p:attrNameLst>
                                          <p:attrName>ppt_x</p:attrName>
                                          <p:attrName>ppt_y</p:attrName>
                                        </p:attrNameLst>
                                      </p:cBhvr>
                                      <p:rCtr x="-25208" y="-1527"/>
                                    </p:animMotion>
                                  </p:childTnLst>
                                </p:cTn>
                              </p:par>
                              <p:par>
                                <p:cTn id="93" presetID="42" presetClass="path" presetSubtype="0" accel="50000" decel="50000" fill="hold" nodeType="withEffect">
                                  <p:stCondLst>
                                    <p:cond delay="0"/>
                                  </p:stCondLst>
                                  <p:childTnLst>
                                    <p:animMotion origin="layout" path="M -0.00243 -0.01319 L 0.19201 0.36202 " pathEditMode="relative" rAng="0" ptsTypes="AA">
                                      <p:cBhvr>
                                        <p:cTn id="94" dur="2000" fill="hold"/>
                                        <p:tgtEl>
                                          <p:spTgt spid="19"/>
                                        </p:tgtEl>
                                        <p:attrNameLst>
                                          <p:attrName>ppt_x</p:attrName>
                                          <p:attrName>ppt_y</p:attrName>
                                        </p:attrNameLst>
                                      </p:cBhvr>
                                      <p:rCtr x="9722" y="18760"/>
                                    </p:animMotion>
                                  </p:childTnLst>
                                </p:cTn>
                              </p:par>
                              <p:par>
                                <p:cTn id="95" presetID="6" presetClass="emph" presetSubtype="0" fill="hold" nodeType="withEffect">
                                  <p:stCondLst>
                                    <p:cond delay="0"/>
                                  </p:stCondLst>
                                  <p:childTnLst>
                                    <p:animScale>
                                      <p:cBhvr>
                                        <p:cTn id="96" dur="2000" fill="hold"/>
                                        <p:tgtEl>
                                          <p:spTgt spid="34"/>
                                        </p:tgtEl>
                                      </p:cBhvr>
                                      <p:by x="50000" y="50000"/>
                                    </p:animScale>
                                  </p:childTnLst>
                                  <p:subTnLst>
                                    <p:set>
                                      <p:cBhvr override="childStyle">
                                        <p:cTn dur="1" fill="hold" display="0" masterRel="sameClick" afterEffect="1">
                                          <p:stCondLst>
                                            <p:cond evt="end" delay="0">
                                              <p:tn val="95"/>
                                            </p:cond>
                                          </p:stCondLst>
                                        </p:cTn>
                                        <p:tgtEl>
                                          <p:spTgt spid="34"/>
                                        </p:tgtEl>
                                        <p:attrNameLst>
                                          <p:attrName>style.visibility</p:attrName>
                                        </p:attrNameLst>
                                      </p:cBhvr>
                                      <p:to>
                                        <p:strVal val="hidden"/>
                                      </p:to>
                                    </p:set>
                                  </p:subTnLst>
                                </p:cTn>
                              </p:par>
                              <p:par>
                                <p:cTn id="97" presetID="6" presetClass="emph" presetSubtype="0" fill="hold" nodeType="withEffect">
                                  <p:stCondLst>
                                    <p:cond delay="0"/>
                                  </p:stCondLst>
                                  <p:childTnLst>
                                    <p:animScale>
                                      <p:cBhvr>
                                        <p:cTn id="98" dur="2000" fill="hold"/>
                                        <p:tgtEl>
                                          <p:spTgt spid="37"/>
                                        </p:tgtEl>
                                      </p:cBhvr>
                                      <p:by x="50000" y="50000"/>
                                    </p:animScale>
                                  </p:childTnLst>
                                  <p:subTnLst>
                                    <p:set>
                                      <p:cBhvr override="childStyle">
                                        <p:cTn dur="1" fill="hold" display="0" masterRel="sameClick" afterEffect="1">
                                          <p:stCondLst>
                                            <p:cond evt="end" delay="0">
                                              <p:tn val="97"/>
                                            </p:cond>
                                          </p:stCondLst>
                                        </p:cTn>
                                        <p:tgtEl>
                                          <p:spTgt spid="37"/>
                                        </p:tgtEl>
                                        <p:attrNameLst>
                                          <p:attrName>style.visibility</p:attrName>
                                        </p:attrNameLst>
                                      </p:cBhvr>
                                      <p:to>
                                        <p:strVal val="hidden"/>
                                      </p:to>
                                    </p:set>
                                  </p:subTnLst>
                                </p:cTn>
                              </p:par>
                              <p:par>
                                <p:cTn id="99" presetID="6" presetClass="emph" presetSubtype="0" fill="hold" nodeType="withEffect">
                                  <p:stCondLst>
                                    <p:cond delay="0"/>
                                  </p:stCondLst>
                                  <p:childTnLst>
                                    <p:animScale>
                                      <p:cBhvr>
                                        <p:cTn id="100" dur="2000" fill="hold"/>
                                        <p:tgtEl>
                                          <p:spTgt spid="40"/>
                                        </p:tgtEl>
                                      </p:cBhvr>
                                      <p:by x="50000" y="50000"/>
                                    </p:animScale>
                                  </p:childTnLst>
                                  <p:subTnLst>
                                    <p:set>
                                      <p:cBhvr override="childStyle">
                                        <p:cTn dur="1" fill="hold" display="0" masterRel="sameClick" afterEffect="1">
                                          <p:stCondLst>
                                            <p:cond evt="end" delay="0">
                                              <p:tn val="99"/>
                                            </p:cond>
                                          </p:stCondLst>
                                        </p:cTn>
                                        <p:tgtEl>
                                          <p:spTgt spid="40"/>
                                        </p:tgtEl>
                                        <p:attrNameLst>
                                          <p:attrName>style.visibility</p:attrName>
                                        </p:attrNameLst>
                                      </p:cBhvr>
                                      <p:to>
                                        <p:strVal val="hidden"/>
                                      </p:to>
                                    </p:set>
                                  </p:subTnLst>
                                </p:cTn>
                              </p:par>
                              <p:par>
                                <p:cTn id="101" presetID="6" presetClass="emph" presetSubtype="0" fill="hold" nodeType="withEffect">
                                  <p:stCondLst>
                                    <p:cond delay="0"/>
                                  </p:stCondLst>
                                  <p:childTnLst>
                                    <p:animScale>
                                      <p:cBhvr>
                                        <p:cTn id="102" dur="2000" fill="hold"/>
                                        <p:tgtEl>
                                          <p:spTgt spid="19"/>
                                        </p:tgtEl>
                                      </p:cBhvr>
                                      <p:by x="50000" y="50000"/>
                                    </p:animScale>
                                  </p:childTnLst>
                                  <p:subTnLst>
                                    <p:set>
                                      <p:cBhvr override="childStyle">
                                        <p:cTn dur="1" fill="hold" display="0" masterRel="sameClick" afterEffect="1">
                                          <p:stCondLst>
                                            <p:cond evt="end" delay="0">
                                              <p:tn val="101"/>
                                            </p:cond>
                                          </p:stCondLst>
                                        </p:cTn>
                                        <p:tgtEl>
                                          <p:spTgt spid="19"/>
                                        </p:tgtEl>
                                        <p:attrNameLst>
                                          <p:attrName>style.visibility</p:attrName>
                                        </p:attrNameLst>
                                      </p:cBhvr>
                                      <p:to>
                                        <p:strVal val="hidden"/>
                                      </p:to>
                                    </p:set>
                                  </p:subTnLst>
                                </p:cTn>
                              </p:par>
                              <p:par>
                                <p:cTn id="103" presetID="9" presetClass="entr" presetSubtype="0" fill="hold" grpId="0" nodeType="withEffect">
                                  <p:stCondLst>
                                    <p:cond delay="1750"/>
                                  </p:stCondLst>
                                  <p:childTnLst>
                                    <p:set>
                                      <p:cBhvr>
                                        <p:cTn id="104" dur="1" fill="hold">
                                          <p:stCondLst>
                                            <p:cond delay="0"/>
                                          </p:stCondLst>
                                        </p:cTn>
                                        <p:tgtEl>
                                          <p:spTgt spid="43"/>
                                        </p:tgtEl>
                                        <p:attrNameLst>
                                          <p:attrName>style.visibility</p:attrName>
                                        </p:attrNameLst>
                                      </p:cBhvr>
                                      <p:to>
                                        <p:strVal val="visible"/>
                                      </p:to>
                                    </p:set>
                                    <p:animEffect transition="in" filter="dissolve">
                                      <p:cBhvr>
                                        <p:cTn id="105" dur="500"/>
                                        <p:tgtEl>
                                          <p:spTgt spid="43"/>
                                        </p:tgtEl>
                                      </p:cBhvr>
                                    </p:animEffect>
                                  </p:childTnLst>
                                </p:cTn>
                              </p:par>
                            </p:childTnLst>
                          </p:cTn>
                        </p:par>
                      </p:childTnLst>
                    </p:cTn>
                  </p:par>
                  <p:par>
                    <p:cTn id="106" fill="hold">
                      <p:stCondLst>
                        <p:cond delay="indefinite"/>
                      </p:stCondLst>
                      <p:childTnLst>
                        <p:par>
                          <p:cTn id="107" fill="hold">
                            <p:stCondLst>
                              <p:cond delay="0"/>
                            </p:stCondLst>
                            <p:childTnLst>
                              <p:par>
                                <p:cTn id="108" presetID="26" presetClass="emph" presetSubtype="0" fill="hold" nodeType="clickEffect">
                                  <p:stCondLst>
                                    <p:cond delay="0"/>
                                  </p:stCondLst>
                                  <p:childTnLst>
                                    <p:animEffect transition="out" filter="fade">
                                      <p:cBhvr>
                                        <p:cTn id="109" dur="500" tmFilter="0, 0; .2, .5; .8, .5; 1, 0"/>
                                        <p:tgtEl>
                                          <p:spTgt spid="25"/>
                                        </p:tgtEl>
                                      </p:cBhvr>
                                    </p:animEffect>
                                    <p:animScale>
                                      <p:cBhvr>
                                        <p:cTn id="110" dur="250" autoRev="1" fill="hold"/>
                                        <p:tgtEl>
                                          <p:spTgt spid="25"/>
                                        </p:tgtEl>
                                      </p:cBhvr>
                                      <p:by x="105000" y="105000"/>
                                    </p:animScale>
                                  </p:childTnLst>
                                </p:cTn>
                              </p:par>
                              <p:par>
                                <p:cTn id="111" presetID="26" presetClass="emph" presetSubtype="0" fill="hold" nodeType="withEffect">
                                  <p:stCondLst>
                                    <p:cond delay="0"/>
                                  </p:stCondLst>
                                  <p:childTnLst>
                                    <p:animEffect transition="out" filter="fade">
                                      <p:cBhvr>
                                        <p:cTn id="112" dur="500" tmFilter="0, 0; .2, .5; .8, .5; 1, 0"/>
                                        <p:tgtEl>
                                          <p:spTgt spid="38"/>
                                        </p:tgtEl>
                                      </p:cBhvr>
                                    </p:animEffect>
                                    <p:animScale>
                                      <p:cBhvr>
                                        <p:cTn id="113" dur="250" autoRev="1" fill="hold"/>
                                        <p:tgtEl>
                                          <p:spTgt spid="38"/>
                                        </p:tgtEl>
                                      </p:cBhvr>
                                      <p:by x="105000" y="105000"/>
                                    </p:animScale>
                                  </p:childTnLst>
                                </p:cTn>
                              </p:par>
                              <p:par>
                                <p:cTn id="114" presetID="26" presetClass="emph" presetSubtype="0" fill="hold" nodeType="withEffect">
                                  <p:stCondLst>
                                    <p:cond delay="0"/>
                                  </p:stCondLst>
                                  <p:childTnLst>
                                    <p:animEffect transition="out" filter="fade">
                                      <p:cBhvr>
                                        <p:cTn id="115" dur="500" tmFilter="0, 0; .2, .5; .8, .5; 1, 0"/>
                                        <p:tgtEl>
                                          <p:spTgt spid="39"/>
                                        </p:tgtEl>
                                      </p:cBhvr>
                                    </p:animEffect>
                                    <p:animScale>
                                      <p:cBhvr>
                                        <p:cTn id="116" dur="250" autoRev="1" fill="hold"/>
                                        <p:tgtEl>
                                          <p:spTgt spid="39"/>
                                        </p:tgtEl>
                                      </p:cBhvr>
                                      <p:by x="105000" y="105000"/>
                                    </p:animScale>
                                  </p:childTnLst>
                                </p:cTn>
                              </p:par>
                            </p:childTnLst>
                          </p:cTn>
                        </p:par>
                        <p:par>
                          <p:cTn id="117" fill="hold">
                            <p:stCondLst>
                              <p:cond delay="500"/>
                            </p:stCondLst>
                            <p:childTnLst>
                              <p:par>
                                <p:cTn id="118" presetID="42" presetClass="path" presetSubtype="0" accel="50000" decel="50000" fill="hold" nodeType="afterEffect">
                                  <p:stCondLst>
                                    <p:cond delay="0"/>
                                  </p:stCondLst>
                                  <p:childTnLst>
                                    <p:animMotion origin="layout" path="M -4.44444E-6 -4.63336E-6 L -0.12274 -0.03747 " pathEditMode="relative" rAng="0" ptsTypes="AA">
                                      <p:cBhvr>
                                        <p:cTn id="119" dur="2000" fill="hold"/>
                                        <p:tgtEl>
                                          <p:spTgt spid="25"/>
                                        </p:tgtEl>
                                        <p:attrNameLst>
                                          <p:attrName>ppt_x</p:attrName>
                                          <p:attrName>ppt_y</p:attrName>
                                        </p:attrNameLst>
                                      </p:cBhvr>
                                      <p:rCtr x="-6146" y="-1874"/>
                                    </p:animMotion>
                                  </p:childTnLst>
                                </p:cTn>
                              </p:par>
                              <p:par>
                                <p:cTn id="120" presetID="42" presetClass="path" presetSubtype="0" accel="50000" decel="50000" fill="hold" nodeType="withEffect">
                                  <p:stCondLst>
                                    <p:cond delay="0"/>
                                  </p:stCondLst>
                                  <p:childTnLst>
                                    <p:animMotion origin="layout" path="M 3.33333E-6 -1.23294E-6 L -0.50747 -0.01573 " pathEditMode="relative" rAng="0" ptsTypes="AA">
                                      <p:cBhvr>
                                        <p:cTn id="121" dur="2000" fill="hold"/>
                                        <p:tgtEl>
                                          <p:spTgt spid="38"/>
                                        </p:tgtEl>
                                        <p:attrNameLst>
                                          <p:attrName>ppt_x</p:attrName>
                                          <p:attrName>ppt_y</p:attrName>
                                        </p:attrNameLst>
                                      </p:cBhvr>
                                      <p:rCtr x="-25382" y="-786"/>
                                    </p:animMotion>
                                  </p:childTnLst>
                                </p:cTn>
                              </p:par>
                              <p:par>
                                <p:cTn id="122" presetID="42" presetClass="path" presetSubtype="0" accel="50000" decel="50000" fill="hold" nodeType="withEffect">
                                  <p:stCondLst>
                                    <p:cond delay="0"/>
                                  </p:stCondLst>
                                  <p:childTnLst>
                                    <p:animMotion origin="layout" path="M 4.72222E-6 -1.60768E-6 L -0.63577 -0.01943 " pathEditMode="relative" rAng="0" ptsTypes="AA">
                                      <p:cBhvr>
                                        <p:cTn id="123" dur="2000" fill="hold"/>
                                        <p:tgtEl>
                                          <p:spTgt spid="39"/>
                                        </p:tgtEl>
                                        <p:attrNameLst>
                                          <p:attrName>ppt_x</p:attrName>
                                          <p:attrName>ppt_y</p:attrName>
                                        </p:attrNameLst>
                                      </p:cBhvr>
                                      <p:rCtr x="-31788" y="-972"/>
                                    </p:animMotion>
                                  </p:childTnLst>
                                </p:cTn>
                              </p:par>
                              <p:par>
                                <p:cTn id="124" presetID="6" presetClass="emph" presetSubtype="0" fill="hold" nodeType="withEffect">
                                  <p:stCondLst>
                                    <p:cond delay="0"/>
                                  </p:stCondLst>
                                  <p:childTnLst>
                                    <p:animScale>
                                      <p:cBhvr>
                                        <p:cTn id="125" dur="2000" fill="hold"/>
                                        <p:tgtEl>
                                          <p:spTgt spid="25"/>
                                        </p:tgtEl>
                                      </p:cBhvr>
                                      <p:by x="50000" y="50000"/>
                                    </p:animScale>
                                  </p:childTnLst>
                                  <p:subTnLst>
                                    <p:set>
                                      <p:cBhvr override="childStyle">
                                        <p:cTn dur="1" fill="hold" display="0" masterRel="sameClick" afterEffect="1">
                                          <p:stCondLst>
                                            <p:cond evt="end" delay="0">
                                              <p:tn val="124"/>
                                            </p:cond>
                                          </p:stCondLst>
                                        </p:cTn>
                                        <p:tgtEl>
                                          <p:spTgt spid="25"/>
                                        </p:tgtEl>
                                        <p:attrNameLst>
                                          <p:attrName>style.visibility</p:attrName>
                                        </p:attrNameLst>
                                      </p:cBhvr>
                                      <p:to>
                                        <p:strVal val="hidden"/>
                                      </p:to>
                                    </p:set>
                                  </p:subTnLst>
                                </p:cTn>
                              </p:par>
                              <p:par>
                                <p:cTn id="126" presetID="6" presetClass="emph" presetSubtype="0" fill="hold" nodeType="withEffect">
                                  <p:stCondLst>
                                    <p:cond delay="0"/>
                                  </p:stCondLst>
                                  <p:childTnLst>
                                    <p:animScale>
                                      <p:cBhvr>
                                        <p:cTn id="127" dur="2000" fill="hold"/>
                                        <p:tgtEl>
                                          <p:spTgt spid="38"/>
                                        </p:tgtEl>
                                      </p:cBhvr>
                                      <p:by x="50000" y="50000"/>
                                    </p:animScale>
                                  </p:childTnLst>
                                  <p:subTnLst>
                                    <p:set>
                                      <p:cBhvr override="childStyle">
                                        <p:cTn dur="1" fill="hold" display="0" masterRel="sameClick" afterEffect="1">
                                          <p:stCondLst>
                                            <p:cond evt="end" delay="0">
                                              <p:tn val="126"/>
                                            </p:cond>
                                          </p:stCondLst>
                                        </p:cTn>
                                        <p:tgtEl>
                                          <p:spTgt spid="38"/>
                                        </p:tgtEl>
                                        <p:attrNameLst>
                                          <p:attrName>style.visibility</p:attrName>
                                        </p:attrNameLst>
                                      </p:cBhvr>
                                      <p:to>
                                        <p:strVal val="hidden"/>
                                      </p:to>
                                    </p:set>
                                  </p:subTnLst>
                                </p:cTn>
                              </p:par>
                              <p:par>
                                <p:cTn id="128" presetID="6" presetClass="emph" presetSubtype="0" fill="hold" nodeType="withEffect">
                                  <p:stCondLst>
                                    <p:cond delay="0"/>
                                  </p:stCondLst>
                                  <p:childTnLst>
                                    <p:animScale>
                                      <p:cBhvr>
                                        <p:cTn id="129" dur="2000" fill="hold"/>
                                        <p:tgtEl>
                                          <p:spTgt spid="39"/>
                                        </p:tgtEl>
                                      </p:cBhvr>
                                      <p:by x="50000" y="50000"/>
                                    </p:animScale>
                                  </p:childTnLst>
                                  <p:subTnLst>
                                    <p:set>
                                      <p:cBhvr override="childStyle">
                                        <p:cTn dur="1" fill="hold" display="0" masterRel="sameClick" afterEffect="1">
                                          <p:stCondLst>
                                            <p:cond evt="end" delay="0">
                                              <p:tn val="128"/>
                                            </p:cond>
                                          </p:stCondLst>
                                        </p:cTn>
                                        <p:tgtEl>
                                          <p:spTgt spid="39"/>
                                        </p:tgtEl>
                                        <p:attrNameLst>
                                          <p:attrName>style.visibility</p:attrName>
                                        </p:attrNameLst>
                                      </p:cBhvr>
                                      <p:to>
                                        <p:strVal val="hidden"/>
                                      </p:to>
                                    </p:set>
                                  </p:subTnLst>
                                </p:cTn>
                              </p:par>
                              <p:par>
                                <p:cTn id="130" presetID="9" presetClass="entr" presetSubtype="0" fill="hold" grpId="0" nodeType="withEffect">
                                  <p:stCondLst>
                                    <p:cond delay="1750"/>
                                  </p:stCondLst>
                                  <p:childTnLst>
                                    <p:set>
                                      <p:cBhvr>
                                        <p:cTn id="131" dur="1" fill="hold">
                                          <p:stCondLst>
                                            <p:cond delay="0"/>
                                          </p:stCondLst>
                                        </p:cTn>
                                        <p:tgtEl>
                                          <p:spTgt spid="44"/>
                                        </p:tgtEl>
                                        <p:attrNameLst>
                                          <p:attrName>style.visibility</p:attrName>
                                        </p:attrNameLst>
                                      </p:cBhvr>
                                      <p:to>
                                        <p:strVal val="visible"/>
                                      </p:to>
                                    </p:set>
                                    <p:animEffect transition="in" filter="dissolve">
                                      <p:cBhvr>
                                        <p:cTn id="132" dur="500"/>
                                        <p:tgtEl>
                                          <p:spTgt spid="44"/>
                                        </p:tgtEl>
                                      </p:cBhvr>
                                    </p:animEffect>
                                  </p:childTnLst>
                                </p:cTn>
                              </p:par>
                            </p:childTnLst>
                          </p:cTn>
                        </p:par>
                        <p:par>
                          <p:cTn id="133" fill="hold">
                            <p:stCondLst>
                              <p:cond delay="2750"/>
                            </p:stCondLst>
                            <p:childTnLst>
                              <p:par>
                                <p:cTn id="134" presetID="12" presetClass="entr" presetSubtype="4" fill="hold" grpId="0" nodeType="afterEffect">
                                  <p:stCondLst>
                                    <p:cond delay="0"/>
                                  </p:stCondLst>
                                  <p:childTnLst>
                                    <p:set>
                                      <p:cBhvr>
                                        <p:cTn id="135" dur="1" fill="hold">
                                          <p:stCondLst>
                                            <p:cond delay="0"/>
                                          </p:stCondLst>
                                        </p:cTn>
                                        <p:tgtEl>
                                          <p:spTgt spid="47"/>
                                        </p:tgtEl>
                                        <p:attrNameLst>
                                          <p:attrName>style.visibility</p:attrName>
                                        </p:attrNameLst>
                                      </p:cBhvr>
                                      <p:to>
                                        <p:strVal val="visible"/>
                                      </p:to>
                                    </p:set>
                                    <p:anim calcmode="lin" valueType="num">
                                      <p:cBhvr additive="base">
                                        <p:cTn id="136" dur="500"/>
                                        <p:tgtEl>
                                          <p:spTgt spid="47"/>
                                        </p:tgtEl>
                                        <p:attrNameLst>
                                          <p:attrName>ppt_y</p:attrName>
                                        </p:attrNameLst>
                                      </p:cBhvr>
                                      <p:tavLst>
                                        <p:tav tm="0">
                                          <p:val>
                                            <p:strVal val="#ppt_y+#ppt_h*1.125000"/>
                                          </p:val>
                                        </p:tav>
                                        <p:tav tm="100000">
                                          <p:val>
                                            <p:strVal val="#ppt_y"/>
                                          </p:val>
                                        </p:tav>
                                      </p:tavLst>
                                    </p:anim>
                                    <p:animEffect transition="in" filter="wipe(up)">
                                      <p:cBhvr>
                                        <p:cTn id="137" dur="500"/>
                                        <p:tgtEl>
                                          <p:spTgt spid="47"/>
                                        </p:tgtEl>
                                      </p:cBhvr>
                                    </p:animEffect>
                                  </p:childTnLst>
                                </p:cTn>
                              </p:par>
                            </p:childTnLst>
                          </p:cTn>
                        </p:par>
                      </p:childTnLst>
                    </p:cTn>
                  </p:par>
                  <p:par>
                    <p:cTn id="138" fill="hold">
                      <p:stCondLst>
                        <p:cond delay="indefinite"/>
                      </p:stCondLst>
                      <p:childTnLst>
                        <p:par>
                          <p:cTn id="139" fill="hold">
                            <p:stCondLst>
                              <p:cond delay="0"/>
                            </p:stCondLst>
                            <p:childTnLst>
                              <p:par>
                                <p:cTn id="140" presetID="9" presetClass="entr" presetSubtype="0" fill="hold" grpId="0" nodeType="clickEffect">
                                  <p:stCondLst>
                                    <p:cond delay="0"/>
                                  </p:stCondLst>
                                  <p:childTnLst>
                                    <p:set>
                                      <p:cBhvr>
                                        <p:cTn id="141" dur="1" fill="hold">
                                          <p:stCondLst>
                                            <p:cond delay="0"/>
                                          </p:stCondLst>
                                        </p:cTn>
                                        <p:tgtEl>
                                          <p:spTgt spid="46"/>
                                        </p:tgtEl>
                                        <p:attrNameLst>
                                          <p:attrName>style.visibility</p:attrName>
                                        </p:attrNameLst>
                                      </p:cBhvr>
                                      <p:to>
                                        <p:strVal val="visible"/>
                                      </p:to>
                                    </p:set>
                                    <p:animEffect transition="in" filter="dissolve">
                                      <p:cBhvr>
                                        <p:cTn id="142" dur="500"/>
                                        <p:tgtEl>
                                          <p:spTgt spid="46"/>
                                        </p:tgtEl>
                                      </p:cBhvr>
                                    </p:animEffect>
                                  </p:childTnLst>
                                </p:cTn>
                              </p:par>
                            </p:childTnLst>
                          </p:cTn>
                        </p:par>
                        <p:par>
                          <p:cTn id="143" fill="hold">
                            <p:stCondLst>
                              <p:cond delay="500"/>
                            </p:stCondLst>
                            <p:childTnLst>
                              <p:par>
                                <p:cTn id="144" presetID="9" presetClass="exit" presetSubtype="0" fill="hold" grpId="1" nodeType="afterEffect">
                                  <p:stCondLst>
                                    <p:cond delay="0"/>
                                  </p:stCondLst>
                                  <p:childTnLst>
                                    <p:animEffect transition="out" filter="dissolve">
                                      <p:cBhvr>
                                        <p:cTn id="145" dur="500"/>
                                        <p:tgtEl>
                                          <p:spTgt spid="45"/>
                                        </p:tgtEl>
                                      </p:cBhvr>
                                    </p:animEffect>
                                    <p:set>
                                      <p:cBhvr>
                                        <p:cTn id="146" dur="1" fill="hold">
                                          <p:stCondLst>
                                            <p:cond delay="499"/>
                                          </p:stCondLst>
                                        </p:cTn>
                                        <p:tgtEl>
                                          <p:spTgt spid="45"/>
                                        </p:tgtEl>
                                        <p:attrNameLst>
                                          <p:attrName>style.visibility</p:attrName>
                                        </p:attrNameLst>
                                      </p:cBhvr>
                                      <p:to>
                                        <p:strVal val="hidden"/>
                                      </p:to>
                                    </p:set>
                                  </p:childTnLst>
                                </p:cTn>
                              </p:par>
                              <p:par>
                                <p:cTn id="147" presetID="9" presetClass="exit" presetSubtype="0" fill="hold" grpId="1" nodeType="withEffect">
                                  <p:stCondLst>
                                    <p:cond delay="0"/>
                                  </p:stCondLst>
                                  <p:childTnLst>
                                    <p:animEffect transition="out" filter="dissolve">
                                      <p:cBhvr>
                                        <p:cTn id="148" dur="500"/>
                                        <p:tgtEl>
                                          <p:spTgt spid="43"/>
                                        </p:tgtEl>
                                      </p:cBhvr>
                                    </p:animEffect>
                                    <p:set>
                                      <p:cBhvr>
                                        <p:cTn id="149" dur="1" fill="hold">
                                          <p:stCondLst>
                                            <p:cond delay="499"/>
                                          </p:stCondLst>
                                        </p:cTn>
                                        <p:tgtEl>
                                          <p:spTgt spid="4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24" grpId="0" animBg="1"/>
      <p:bldP spid="24" grpId="1" animBg="1"/>
      <p:bldP spid="24" grpId="2" animBg="1"/>
      <p:bldP spid="45" grpId="0" animBg="1"/>
      <p:bldP spid="45" grpId="1" animBg="1"/>
      <p:bldP spid="43" grpId="0" animBg="1"/>
      <p:bldP spid="43" grpId="1" animBg="1"/>
      <p:bldP spid="44" grpId="0" animBg="1"/>
      <p:bldP spid="46" grpId="0" animBg="1"/>
      <p:bldP spid="4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椭圆 44"/>
          <p:cNvSpPr/>
          <p:nvPr/>
        </p:nvSpPr>
        <p:spPr bwMode="auto">
          <a:xfrm>
            <a:off x="294570" y="3548116"/>
            <a:ext cx="4349438" cy="2185140"/>
          </a:xfrm>
          <a:prstGeom prst="ellipse">
            <a:avLst/>
          </a:prstGeom>
          <a:solidFill>
            <a:schemeClr val="accent4">
              <a:lumMod val="20000"/>
              <a:lumOff val="80000"/>
            </a:schemeClr>
          </a:solidFill>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800" b="0" i="0" u="none" strike="noStrike" cap="none" normalizeH="0" baseline="0" dirty="0" smtClean="0">
                <a:ln>
                  <a:noFill/>
                </a:ln>
                <a:solidFill>
                  <a:srgbClr val="FF0000"/>
                </a:solidFill>
                <a:effectLst/>
                <a:latin typeface="Arial" pitchFamily="34" charset="0"/>
                <a:ea typeface="宋体" pitchFamily="2" charset="-122"/>
              </a:rPr>
              <a:t>网络空间</a:t>
            </a:r>
            <a:endParaRPr kumimoji="0" lang="en-US" altLang="zh-CN" sz="2800" b="0" i="0" u="none" strike="noStrike" cap="none" normalizeH="0" baseline="0" dirty="0" smtClean="0">
              <a:ln>
                <a:noFill/>
              </a:ln>
              <a:solidFill>
                <a:srgbClr val="FF0000"/>
              </a:solidFill>
              <a:effectLst/>
              <a:latin typeface="Arial" pitchFamily="34" charset="0"/>
              <a:ea typeface="宋体" pitchFamily="2" charset="-122"/>
            </a:endParaRPr>
          </a:p>
          <a:p>
            <a:pPr marL="0" marR="0" indent="0" algn="ctr" defTabSz="914400" rtl="0" eaLnBrk="0" fontAlgn="base" latinLnBrk="0" hangingPunct="0">
              <a:lnSpc>
                <a:spcPct val="100000"/>
              </a:lnSpc>
              <a:spcBef>
                <a:spcPct val="0"/>
              </a:spcBef>
              <a:spcAft>
                <a:spcPct val="0"/>
              </a:spcAft>
              <a:buClrTx/>
              <a:buSzTx/>
              <a:buFontTx/>
              <a:buNone/>
              <a:tabLst/>
            </a:pPr>
            <a:r>
              <a:rPr lang="zh-CN" altLang="en-US" sz="2800" dirty="0" smtClean="0">
                <a:solidFill>
                  <a:srgbClr val="FF0000"/>
                </a:solidFill>
                <a:latin typeface="Arial" pitchFamily="34" charset="0"/>
                <a:ea typeface="宋体" pitchFamily="2" charset="-122"/>
              </a:rPr>
              <a:t>（泛在物联网）</a:t>
            </a:r>
            <a:endParaRPr kumimoji="0" lang="zh-CN" altLang="en-US" sz="2800" b="0" i="0" u="none" strike="noStrike" cap="none" normalizeH="0" baseline="0" dirty="0" smtClean="0">
              <a:ln>
                <a:noFill/>
              </a:ln>
              <a:solidFill>
                <a:srgbClr val="FF0000"/>
              </a:solidFill>
              <a:effectLst/>
              <a:latin typeface="Arial" pitchFamily="34" charset="0"/>
              <a:ea typeface="宋体" pitchFamily="2" charset="-122"/>
            </a:endParaRPr>
          </a:p>
        </p:txBody>
      </p:sp>
      <p:sp>
        <p:nvSpPr>
          <p:cNvPr id="46" name="Rectangle 5"/>
          <p:cNvSpPr>
            <a:spLocks noChangeArrowheads="1"/>
          </p:cNvSpPr>
          <p:nvPr/>
        </p:nvSpPr>
        <p:spPr bwMode="auto">
          <a:xfrm>
            <a:off x="426065" y="1414358"/>
            <a:ext cx="4073977" cy="2061750"/>
          </a:xfrm>
          <a:prstGeom prst="rect">
            <a:avLst/>
          </a:prstGeom>
          <a:ln w="76200" cmpd="thickThi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lvl="0" indent="-342900">
              <a:buFont typeface="Arial" panose="020B0604020202020204" pitchFamily="34" charset="0"/>
              <a:buChar char="•"/>
            </a:pPr>
            <a:r>
              <a:rPr lang="zh-CN" altLang="en-US" sz="2000" dirty="0">
                <a:solidFill>
                  <a:prstClr val="black"/>
                </a:solidFill>
                <a:latin typeface="华文中宋"/>
                <a:ea typeface="华文中宋"/>
                <a:cs typeface="华文中宋"/>
              </a:rPr>
              <a:t>传统的搜索引擎的搜索范围由互联网</a:t>
            </a:r>
            <a:r>
              <a:rPr lang="en-US" altLang="zh-CN" sz="2000" dirty="0">
                <a:solidFill>
                  <a:prstClr val="black"/>
                </a:solidFill>
                <a:latin typeface="华文中宋"/>
                <a:ea typeface="华文中宋"/>
                <a:cs typeface="华文中宋"/>
              </a:rPr>
              <a:t>(WWW)</a:t>
            </a:r>
            <a:r>
              <a:rPr lang="zh-CN" altLang="en-US" sz="2000" dirty="0">
                <a:solidFill>
                  <a:prstClr val="black"/>
                </a:solidFill>
                <a:latin typeface="华文中宋"/>
                <a:ea typeface="华文中宋"/>
                <a:cs typeface="华文中宋"/>
              </a:rPr>
              <a:t>扩张到</a:t>
            </a:r>
            <a:r>
              <a:rPr lang="zh-CN" altLang="en-US" sz="2000" dirty="0">
                <a:solidFill>
                  <a:srgbClr val="FF0000"/>
                </a:solidFill>
                <a:latin typeface="华文中宋"/>
                <a:ea typeface="华文中宋"/>
                <a:cs typeface="华文中宋"/>
              </a:rPr>
              <a:t>互联网</a:t>
            </a:r>
            <a:r>
              <a:rPr lang="en-US" altLang="zh-CN" sz="2000" dirty="0">
                <a:solidFill>
                  <a:prstClr val="black"/>
                </a:solidFill>
                <a:latin typeface="华文中宋"/>
                <a:ea typeface="华文中宋"/>
                <a:cs typeface="华文中宋"/>
              </a:rPr>
              <a:t>+</a:t>
            </a:r>
            <a:r>
              <a:rPr lang="zh-CN" altLang="en-US" sz="2000" dirty="0">
                <a:solidFill>
                  <a:srgbClr val="FF0000"/>
                </a:solidFill>
                <a:latin typeface="华文中宋"/>
                <a:ea typeface="华文中宋"/>
                <a:cs typeface="华文中宋"/>
              </a:rPr>
              <a:t>电信网</a:t>
            </a:r>
            <a:r>
              <a:rPr lang="en-US" altLang="zh-CN" sz="2000" dirty="0">
                <a:solidFill>
                  <a:prstClr val="black"/>
                </a:solidFill>
                <a:latin typeface="华文中宋"/>
                <a:ea typeface="华文中宋"/>
                <a:cs typeface="华文中宋"/>
              </a:rPr>
              <a:t>+</a:t>
            </a:r>
            <a:r>
              <a:rPr lang="zh-CN" altLang="en-US" sz="2000" dirty="0">
                <a:solidFill>
                  <a:srgbClr val="FF0000"/>
                </a:solidFill>
                <a:latin typeface="华文中宋"/>
                <a:ea typeface="华文中宋"/>
                <a:cs typeface="华文中宋"/>
              </a:rPr>
              <a:t>传感网</a:t>
            </a:r>
            <a:r>
              <a:rPr lang="zh-CN" altLang="en-US" sz="2000" dirty="0">
                <a:solidFill>
                  <a:prstClr val="black"/>
                </a:solidFill>
                <a:latin typeface="华文中宋"/>
                <a:ea typeface="华文中宋"/>
                <a:cs typeface="华文中宋"/>
              </a:rPr>
              <a:t>所形成的</a:t>
            </a:r>
            <a:r>
              <a:rPr lang="zh-CN" altLang="en-US" sz="2000" dirty="0">
                <a:solidFill>
                  <a:srgbClr val="FF0000"/>
                </a:solidFill>
                <a:latin typeface="华文中宋"/>
                <a:ea typeface="华文中宋"/>
                <a:cs typeface="华文中宋"/>
              </a:rPr>
              <a:t>网络空间（</a:t>
            </a:r>
            <a:r>
              <a:rPr lang="en-US" altLang="zh-CN" sz="2000" dirty="0">
                <a:solidFill>
                  <a:srgbClr val="FF0000"/>
                </a:solidFill>
                <a:latin typeface="华文中宋"/>
                <a:ea typeface="华文中宋"/>
                <a:cs typeface="华文中宋"/>
              </a:rPr>
              <a:t>Cyberspace</a:t>
            </a:r>
            <a:r>
              <a:rPr lang="zh-CN" altLang="en-US" sz="2000" dirty="0">
                <a:solidFill>
                  <a:srgbClr val="FF0000"/>
                </a:solidFill>
                <a:latin typeface="华文中宋"/>
                <a:ea typeface="华文中宋"/>
                <a:cs typeface="华文中宋"/>
              </a:rPr>
              <a:t>），可看做是泛在互联网 </a:t>
            </a:r>
            <a:r>
              <a:rPr lang="en-US" altLang="zh-CN" sz="2000" dirty="0">
                <a:solidFill>
                  <a:srgbClr val="FF0000"/>
                </a:solidFill>
                <a:latin typeface="华文中宋"/>
                <a:ea typeface="华文中宋"/>
                <a:cs typeface="华文中宋"/>
              </a:rPr>
              <a:t>(Internet</a:t>
            </a:r>
            <a:r>
              <a:rPr lang="zh-CN" altLang="en-US" sz="2000" dirty="0">
                <a:solidFill>
                  <a:srgbClr val="FF0000"/>
                </a:solidFill>
                <a:latin typeface="华文中宋"/>
                <a:ea typeface="华文中宋"/>
                <a:cs typeface="华文中宋"/>
              </a:rPr>
              <a:t> </a:t>
            </a:r>
            <a:r>
              <a:rPr lang="en-US" altLang="zh-CN" sz="2000" dirty="0">
                <a:solidFill>
                  <a:srgbClr val="FF0000"/>
                </a:solidFill>
                <a:latin typeface="华文中宋"/>
                <a:ea typeface="华文中宋"/>
                <a:cs typeface="华文中宋"/>
              </a:rPr>
              <a:t>of Things)</a:t>
            </a:r>
          </a:p>
        </p:txBody>
      </p:sp>
      <p:grpSp>
        <p:nvGrpSpPr>
          <p:cNvPr id="53" name="组合 52"/>
          <p:cNvGrpSpPr/>
          <p:nvPr/>
        </p:nvGrpSpPr>
        <p:grpSpPr>
          <a:xfrm>
            <a:off x="4863604" y="4165362"/>
            <a:ext cx="4185142" cy="2431990"/>
            <a:chOff x="4863604" y="4165362"/>
            <a:chExt cx="4185142" cy="2431990"/>
          </a:xfrm>
        </p:grpSpPr>
        <p:sp>
          <p:nvSpPr>
            <p:cNvPr id="41" name="圆角矩形 40"/>
            <p:cNvSpPr/>
            <p:nvPr/>
          </p:nvSpPr>
          <p:spPr bwMode="auto">
            <a:xfrm>
              <a:off x="4863604" y="4165362"/>
              <a:ext cx="4185142" cy="2431990"/>
            </a:xfrm>
            <a:prstGeom prst="roundRect">
              <a:avLst/>
            </a:prstGeom>
            <a:solidFill>
              <a:schemeClr val="bg1"/>
            </a:solidFill>
            <a:ln w="76200" cap="flat" cmpd="tri"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8792" y="5805264"/>
              <a:ext cx="1385416" cy="478730"/>
            </a:xfrm>
            <a:prstGeom prst="rect">
              <a:avLst/>
            </a:prstGeom>
          </p:spPr>
        </p:pic>
        <p:grpSp>
          <p:nvGrpSpPr>
            <p:cNvPr id="34" name="组合 33"/>
            <p:cNvGrpSpPr/>
            <p:nvPr/>
          </p:nvGrpSpPr>
          <p:grpSpPr>
            <a:xfrm>
              <a:off x="5004048" y="4297086"/>
              <a:ext cx="2200350" cy="500066"/>
              <a:chOff x="427434" y="1416766"/>
              <a:chExt cx="2200350" cy="500066"/>
            </a:xfrm>
          </p:grpSpPr>
          <p:sp>
            <p:nvSpPr>
              <p:cNvPr id="35" name="圆角矩形 34"/>
              <p:cNvSpPr/>
              <p:nvPr/>
            </p:nvSpPr>
            <p:spPr bwMode="auto">
              <a:xfrm>
                <a:off x="427434" y="1416766"/>
                <a:ext cx="2200350" cy="500066"/>
              </a:xfrm>
              <a:prstGeom prst="roundRect">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36" name="图片 3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60" y="1483096"/>
                <a:ext cx="1800200" cy="375042"/>
              </a:xfrm>
              <a:prstGeom prst="rect">
                <a:avLst/>
              </a:prstGeom>
            </p:spPr>
          </p:pic>
        </p:grpSp>
        <p:pic>
          <p:nvPicPr>
            <p:cNvPr id="37" name="图片 36"/>
            <p:cNvPicPr>
              <a:picLocks noChangeAspect="1"/>
            </p:cNvPicPr>
            <p:nvPr/>
          </p:nvPicPr>
          <p:blipFill>
            <a:blip r:embed="rId5"/>
            <a:stretch>
              <a:fillRect/>
            </a:stretch>
          </p:blipFill>
          <p:spPr>
            <a:xfrm>
              <a:off x="5004049" y="4970952"/>
              <a:ext cx="1497868" cy="690296"/>
            </a:xfrm>
            <a:prstGeom prst="rect">
              <a:avLst/>
            </a:prstGeom>
          </p:spPr>
        </p:pic>
        <p:pic>
          <p:nvPicPr>
            <p:cNvPr id="38" name="图片 37"/>
            <p:cNvPicPr>
              <a:picLocks noChangeAspect="1"/>
            </p:cNvPicPr>
            <p:nvPr/>
          </p:nvPicPr>
          <p:blipFill>
            <a:blip r:embed="rId6"/>
            <a:stretch>
              <a:fillRect/>
            </a:stretch>
          </p:blipFill>
          <p:spPr>
            <a:xfrm>
              <a:off x="6582099" y="4941168"/>
              <a:ext cx="1086245" cy="648072"/>
            </a:xfrm>
            <a:prstGeom prst="rect">
              <a:avLst/>
            </a:prstGeom>
          </p:spPr>
        </p:pic>
        <p:pic>
          <p:nvPicPr>
            <p:cNvPr id="39" name="图片 38"/>
            <p:cNvPicPr>
              <a:picLocks noChangeAspect="1"/>
            </p:cNvPicPr>
            <p:nvPr/>
          </p:nvPicPr>
          <p:blipFill>
            <a:blip r:embed="rId7"/>
            <a:stretch>
              <a:fillRect/>
            </a:stretch>
          </p:blipFill>
          <p:spPr>
            <a:xfrm>
              <a:off x="7704856" y="4869160"/>
              <a:ext cx="1187624" cy="698500"/>
            </a:xfrm>
            <a:prstGeom prst="rect">
              <a:avLst/>
            </a:prstGeom>
          </p:spPr>
        </p:pic>
        <p:pic>
          <p:nvPicPr>
            <p:cNvPr id="40" name="图片 39" descr="Screen Shot 2013-11-16 at 下午3.37.26.png"/>
            <p:cNvPicPr>
              <a:picLocks noChangeAspect="1"/>
            </p:cNvPicPr>
            <p:nvPr/>
          </p:nvPicPr>
          <p:blipFill>
            <a:blip r:embed="rId8">
              <a:clrChange>
                <a:clrFrom>
                  <a:srgbClr val="F8F9F8"/>
                </a:clrFrom>
                <a:clrTo>
                  <a:srgbClr val="F8F9F8">
                    <a:alpha val="0"/>
                  </a:srgbClr>
                </a:clrTo>
              </a:clrChange>
              <a:alphaModFix/>
              <a:extLst>
                <a:ext uri="{28A0092B-C50C-407E-A947-70E740481C1C}">
                  <a14:useLocalDpi xmlns:a14="http://schemas.microsoft.com/office/drawing/2010/main" val="0"/>
                </a:ext>
              </a:extLst>
            </a:blip>
            <a:stretch>
              <a:fillRect/>
            </a:stretch>
          </p:blipFill>
          <p:spPr>
            <a:xfrm>
              <a:off x="7308304" y="4221088"/>
              <a:ext cx="1585630" cy="563202"/>
            </a:xfrm>
            <a:prstGeom prst="rect">
              <a:avLst/>
            </a:prstGeom>
          </p:spPr>
        </p:pic>
        <p:sp>
          <p:nvSpPr>
            <p:cNvPr id="42" name="TextBox 41"/>
            <p:cNvSpPr txBox="1"/>
            <p:nvPr/>
          </p:nvSpPr>
          <p:spPr>
            <a:xfrm>
              <a:off x="6974172" y="5744348"/>
              <a:ext cx="1620957"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sz="2800" dirty="0" smtClean="0"/>
                <a:t>物体搜索</a:t>
              </a:r>
              <a:endParaRPr lang="zh-CN" altLang="en-US" sz="2800" dirty="0"/>
            </a:p>
          </p:txBody>
        </p:sp>
      </p:grpSp>
      <p:grpSp>
        <p:nvGrpSpPr>
          <p:cNvPr id="51" name="组合 50"/>
          <p:cNvGrpSpPr/>
          <p:nvPr/>
        </p:nvGrpSpPr>
        <p:grpSpPr>
          <a:xfrm>
            <a:off x="179512" y="1222792"/>
            <a:ext cx="5704731" cy="2648014"/>
            <a:chOff x="163413" y="1323827"/>
            <a:chExt cx="5704731" cy="2648014"/>
          </a:xfrm>
        </p:grpSpPr>
        <p:sp>
          <p:nvSpPr>
            <p:cNvPr id="3" name="圆角矩形 2"/>
            <p:cNvSpPr/>
            <p:nvPr/>
          </p:nvSpPr>
          <p:spPr bwMode="auto">
            <a:xfrm>
              <a:off x="163413" y="1323827"/>
              <a:ext cx="5704731" cy="2648014"/>
            </a:xfrm>
            <a:prstGeom prst="roundRect">
              <a:avLst/>
            </a:prstGeom>
            <a:solidFill>
              <a:schemeClr val="bg1"/>
            </a:solidFill>
            <a:ln w="76200" cap="flat" cmpd="tri"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aphicFrame>
          <p:nvGraphicFramePr>
            <p:cNvPr id="15" name="对象 14">
              <a:hlinkClick r:id="rId9" action="ppaction://hlinkfile"/>
            </p:cNvPr>
            <p:cNvGraphicFramePr>
              <a:graphicFrameLocks/>
            </p:cNvGraphicFramePr>
            <p:nvPr>
              <p:extLst>
                <p:ext uri="{D42A27DB-BD31-4B8C-83A1-F6EECF244321}">
                  <p14:modId xmlns:p14="http://schemas.microsoft.com/office/powerpoint/2010/main" val="3964096843"/>
                </p:ext>
              </p:extLst>
            </p:nvPr>
          </p:nvGraphicFramePr>
          <p:xfrm>
            <a:off x="595461" y="3140968"/>
            <a:ext cx="2151112" cy="648072"/>
          </p:xfrm>
          <a:graphic>
            <a:graphicData uri="http://schemas.openxmlformats.org/presentationml/2006/ole">
              <mc:AlternateContent xmlns:mc="http://schemas.openxmlformats.org/markup-compatibility/2006">
                <mc:Choice xmlns:v="urn:schemas-microsoft-com:vml" Requires="v">
                  <p:oleObj spid="_x0000_s106659" name="剪辑" r:id="rId10" imgW="6966360" imgH="4746240" progId="">
                    <p:embed/>
                  </p:oleObj>
                </mc:Choice>
                <mc:Fallback>
                  <p:oleObj name="剪辑" r:id="rId10" imgW="6966360" imgH="4746240" progId="">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5461" y="3140968"/>
                          <a:ext cx="2151112" cy="648072"/>
                        </a:xfrm>
                        <a:prstGeom prst="rect">
                          <a:avLst/>
                        </a:prstGeom>
                        <a:noFill/>
                        <a:ln>
                          <a:noFill/>
                        </a:ln>
                        <a:effectLst/>
                      </p:spPr>
                    </p:pic>
                  </p:oleObj>
                </mc:Fallback>
              </mc:AlternateContent>
            </a:graphicData>
          </a:graphic>
        </p:graphicFrame>
        <p:pic>
          <p:nvPicPr>
            <p:cNvPr id="8" name="Picture 4"/>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69942" y="2343688"/>
              <a:ext cx="1387325" cy="5395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AutoShape 5"/>
            <p:cNvSpPr>
              <a:spLocks noChangeArrowheads="1"/>
            </p:cNvSpPr>
            <p:nvPr/>
          </p:nvSpPr>
          <p:spPr bwMode="auto">
            <a:xfrm>
              <a:off x="451445" y="2327694"/>
              <a:ext cx="1857388" cy="571504"/>
            </a:xfrm>
            <a:prstGeom prst="roundRect">
              <a:avLst>
                <a:gd name="adj" fmla="val 16667"/>
              </a:avLst>
            </a:prstGeom>
            <a:noFill/>
            <a:ln w="38100" cap="flat" cmpd="sng">
              <a:solidFill>
                <a:srgbClr val="00B050"/>
              </a:solidFill>
              <a:round/>
              <a:headEnd/>
              <a:tailEnd/>
            </a:ln>
            <a:effectLst/>
          </p:spPr>
          <p:txBody>
            <a:bodyPr anchor="ctr"/>
            <a:lstStyle/>
            <a:p>
              <a:pPr algn="ctr"/>
              <a:r>
                <a:rPr lang="en-US" altLang="zh-CN" sz="2800" b="1" dirty="0" err="1">
                  <a:solidFill>
                    <a:srgbClr val="0000FF"/>
                  </a:solidFill>
                  <a:latin typeface="华文中宋" pitchFamily="2" charset="-122"/>
                  <a:ea typeface="华文中宋" pitchFamily="2" charset="-122"/>
                </a:rPr>
                <a:t>t</a:t>
              </a:r>
              <a:r>
                <a:rPr lang="en-US" altLang="zh-CN" sz="2800" b="1" dirty="0" err="1" smtClean="0">
                  <a:solidFill>
                    <a:srgbClr val="0000FF"/>
                  </a:solidFill>
                  <a:latin typeface="华文中宋" pitchFamily="2" charset="-122"/>
                  <a:ea typeface="华文中宋" pitchFamily="2" charset="-122"/>
                </a:rPr>
                <a:t>witinfo</a:t>
              </a:r>
              <a:endParaRPr lang="zh-CN" altLang="en-US" sz="2800" b="1" dirty="0">
                <a:solidFill>
                  <a:srgbClr val="0000FF"/>
                </a:solidFill>
              </a:endParaRPr>
            </a:p>
          </p:txBody>
        </p:sp>
        <p:pic>
          <p:nvPicPr>
            <p:cNvPr id="10" name="图片 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187749" y="1559649"/>
              <a:ext cx="2541795" cy="501199"/>
            </a:xfrm>
            <a:prstGeom prst="rect">
              <a:avLst/>
            </a:prstGeom>
          </p:spPr>
        </p:pic>
        <p:grpSp>
          <p:nvGrpSpPr>
            <p:cNvPr id="16" name="组合 15"/>
            <p:cNvGrpSpPr/>
            <p:nvPr/>
          </p:nvGrpSpPr>
          <p:grpSpPr>
            <a:xfrm>
              <a:off x="2629134" y="2348880"/>
              <a:ext cx="1448291" cy="504001"/>
              <a:chOff x="611560" y="1340823"/>
              <a:chExt cx="1448291" cy="504001"/>
            </a:xfrm>
          </p:grpSpPr>
          <p:pic>
            <p:nvPicPr>
              <p:cNvPr id="17"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11560" y="1340824"/>
                <a:ext cx="668945" cy="5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1259632" y="1340823"/>
                <a:ext cx="800219" cy="504000"/>
              </a:xfrm>
              <a:prstGeom prst="rect">
                <a:avLst/>
              </a:prstGeom>
              <a:solidFill>
                <a:schemeClr val="tx1"/>
              </a:solidFill>
            </p:spPr>
            <p:txBody>
              <a:bodyPr wrap="none" rtlCol="0">
                <a:spAutoFit/>
              </a:bodyPr>
              <a:lstStyle/>
              <a:p>
                <a:r>
                  <a:rPr lang="zh-CN" altLang="en-US" sz="2400" dirty="0" smtClean="0">
                    <a:solidFill>
                      <a:schemeClr val="bg1"/>
                    </a:solidFill>
                    <a:latin typeface="华文琥珀" pitchFamily="2" charset="-122"/>
                    <a:ea typeface="华文琥珀" pitchFamily="2" charset="-122"/>
                  </a:rPr>
                  <a:t>鹰击</a:t>
                </a:r>
                <a:endParaRPr lang="zh-CN" altLang="en-US" sz="2400" dirty="0">
                  <a:solidFill>
                    <a:schemeClr val="bg1"/>
                  </a:solidFill>
                  <a:latin typeface="华文琥珀" pitchFamily="2" charset="-122"/>
                  <a:ea typeface="华文琥珀" pitchFamily="2" charset="-122"/>
                </a:endParaRPr>
              </a:p>
            </p:txBody>
          </p:sp>
        </p:grpSp>
        <p:sp>
          <p:nvSpPr>
            <p:cNvPr id="2" name="TextBox 1"/>
            <p:cNvSpPr txBox="1"/>
            <p:nvPr/>
          </p:nvSpPr>
          <p:spPr>
            <a:xfrm>
              <a:off x="2971725" y="3203684"/>
              <a:ext cx="1620957"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sz="2800" dirty="0"/>
                <a:t>信息搜索</a:t>
              </a:r>
            </a:p>
          </p:txBody>
        </p:sp>
        <p:grpSp>
          <p:nvGrpSpPr>
            <p:cNvPr id="19" name="组合 18"/>
            <p:cNvGrpSpPr/>
            <p:nvPr/>
          </p:nvGrpSpPr>
          <p:grpSpPr>
            <a:xfrm>
              <a:off x="379437" y="1448856"/>
              <a:ext cx="2670934" cy="684000"/>
              <a:chOff x="577979" y="1340768"/>
              <a:chExt cx="2670934" cy="684000"/>
            </a:xfrm>
          </p:grpSpPr>
          <p:pic>
            <p:nvPicPr>
              <p:cNvPr id="20"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7979" y="1340768"/>
                <a:ext cx="776432" cy="6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31640" y="1340768"/>
                <a:ext cx="1917273" cy="6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pic>
        <p:nvPicPr>
          <p:cNvPr id="30" name="Picture 2"/>
          <p:cNvPicPr>
            <a:picLocks noChangeAspect="1" noChangeArrowheads="1"/>
          </p:cNvPicPr>
          <p:nvPr/>
        </p:nvPicPr>
        <p:blipFill>
          <a:blip r:embed="rId17" cstate="print"/>
          <a:srcRect/>
          <a:stretch>
            <a:fillRect/>
          </a:stretch>
        </p:blipFill>
        <p:spPr bwMode="auto">
          <a:xfrm>
            <a:off x="308443" y="6308725"/>
            <a:ext cx="1855792" cy="434975"/>
          </a:xfrm>
          <a:prstGeom prst="rect">
            <a:avLst/>
          </a:prstGeom>
          <a:noFill/>
          <a:ln w="9525">
            <a:noFill/>
            <a:miter lim="800000"/>
            <a:headEnd/>
            <a:tailEnd/>
          </a:ln>
        </p:spPr>
      </p:pic>
      <p:grpSp>
        <p:nvGrpSpPr>
          <p:cNvPr id="55" name="组合 54"/>
          <p:cNvGrpSpPr/>
          <p:nvPr/>
        </p:nvGrpSpPr>
        <p:grpSpPr>
          <a:xfrm>
            <a:off x="179512" y="4093354"/>
            <a:ext cx="4536503" cy="2503998"/>
            <a:chOff x="179513" y="4093354"/>
            <a:chExt cx="4536503" cy="2503998"/>
          </a:xfrm>
        </p:grpSpPr>
        <p:sp>
          <p:nvSpPr>
            <p:cNvPr id="29" name="圆角矩形 28"/>
            <p:cNvSpPr/>
            <p:nvPr/>
          </p:nvSpPr>
          <p:spPr bwMode="auto">
            <a:xfrm>
              <a:off x="179513" y="4093354"/>
              <a:ext cx="4536503" cy="2503998"/>
            </a:xfrm>
            <a:prstGeom prst="roundRect">
              <a:avLst/>
            </a:prstGeom>
            <a:solidFill>
              <a:schemeClr val="bg1"/>
            </a:solidFill>
            <a:ln w="76200" cap="flat" cmpd="tri"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12" name="图片 1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31902" y="5809866"/>
              <a:ext cx="1459832" cy="475233"/>
            </a:xfrm>
            <a:prstGeom prst="rect">
              <a:avLst/>
            </a:prstGeom>
          </p:spPr>
        </p:pic>
        <p:pic>
          <p:nvPicPr>
            <p:cNvPr id="22" name="Picture 2"/>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8941" y="4275102"/>
              <a:ext cx="1666875" cy="738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图片 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493729" y="4270356"/>
              <a:ext cx="2098953" cy="571500"/>
            </a:xfrm>
            <a:prstGeom prst="rect">
              <a:avLst/>
            </a:prstGeom>
          </p:spPr>
        </p:pic>
        <p:sp>
          <p:nvSpPr>
            <p:cNvPr id="24" name="AutoShape 5"/>
            <p:cNvSpPr>
              <a:spLocks noChangeArrowheads="1"/>
            </p:cNvSpPr>
            <p:nvPr/>
          </p:nvSpPr>
          <p:spPr bwMode="auto">
            <a:xfrm>
              <a:off x="248428" y="5072473"/>
              <a:ext cx="1857388" cy="571504"/>
            </a:xfrm>
            <a:prstGeom prst="roundRect">
              <a:avLst>
                <a:gd name="adj" fmla="val 16667"/>
              </a:avLst>
            </a:prstGeom>
            <a:noFill/>
            <a:ln w="38100" cap="flat" cmpd="sng">
              <a:solidFill>
                <a:srgbClr val="00B0F0"/>
              </a:solidFill>
              <a:round/>
              <a:headEnd/>
              <a:tailEnd/>
            </a:ln>
            <a:effectLst/>
          </p:spPr>
          <p:txBody>
            <a:bodyPr anchor="ctr"/>
            <a:lstStyle/>
            <a:p>
              <a:pPr algn="ctr"/>
              <a:r>
                <a:rPr lang="en-US" altLang="zh-CN" sz="2000" b="1" dirty="0" err="1" smtClean="0">
                  <a:solidFill>
                    <a:srgbClr val="FF0000"/>
                  </a:solidFill>
                </a:rPr>
                <a:t>Arnetminer</a:t>
              </a:r>
              <a:endParaRPr lang="zh-CN" altLang="en-US" sz="2000" b="1" dirty="0">
                <a:solidFill>
                  <a:srgbClr val="FF0000"/>
                </a:solidFill>
              </a:endParaRPr>
            </a:p>
          </p:txBody>
        </p:sp>
        <p:grpSp>
          <p:nvGrpSpPr>
            <p:cNvPr id="25" name="组合 24"/>
            <p:cNvGrpSpPr/>
            <p:nvPr/>
          </p:nvGrpSpPr>
          <p:grpSpPr>
            <a:xfrm>
              <a:off x="2668992" y="5072473"/>
              <a:ext cx="1876277" cy="540000"/>
              <a:chOff x="251520" y="1376832"/>
              <a:chExt cx="1737468" cy="540000"/>
            </a:xfrm>
          </p:grpSpPr>
          <p:pic>
            <p:nvPicPr>
              <p:cNvPr id="26" name="图片 25"/>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51520" y="1376832"/>
                <a:ext cx="540000" cy="540000"/>
              </a:xfrm>
              <a:prstGeom prst="rect">
                <a:avLst/>
              </a:prstGeom>
            </p:spPr>
          </p:pic>
          <p:sp>
            <p:nvSpPr>
              <p:cNvPr id="27" name="TextBox 26"/>
              <p:cNvSpPr txBox="1"/>
              <p:nvPr/>
            </p:nvSpPr>
            <p:spPr>
              <a:xfrm>
                <a:off x="788868" y="1376832"/>
                <a:ext cx="1200120" cy="540000"/>
              </a:xfrm>
              <a:prstGeom prst="rect">
                <a:avLst/>
              </a:prstGeom>
              <a:solidFill>
                <a:srgbClr val="00B050"/>
              </a:solidFill>
            </p:spPr>
            <p:txBody>
              <a:bodyPr wrap="square" rtlCol="0">
                <a:spAutoFit/>
              </a:bodyPr>
              <a:lstStyle/>
              <a:p>
                <a:pPr algn="ctr"/>
                <a:r>
                  <a:rPr lang="zh-CN" altLang="en-US" sz="2800" dirty="0">
                    <a:solidFill>
                      <a:schemeClr val="bg1"/>
                    </a:solidFill>
                    <a:latin typeface="华文琥珀" pitchFamily="2" charset="-122"/>
                    <a:ea typeface="华文琥珀" pitchFamily="2" charset="-122"/>
                  </a:rPr>
                  <a:t>摇一摇</a:t>
                </a:r>
              </a:p>
            </p:txBody>
          </p:sp>
        </p:grpSp>
        <p:sp>
          <p:nvSpPr>
            <p:cNvPr id="28" name="TextBox 27"/>
            <p:cNvSpPr txBox="1"/>
            <p:nvPr/>
          </p:nvSpPr>
          <p:spPr>
            <a:xfrm>
              <a:off x="2837689" y="5785872"/>
              <a:ext cx="1620957"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sz="2800" dirty="0" smtClean="0"/>
                <a:t>人物搜索</a:t>
              </a:r>
              <a:endParaRPr lang="zh-CN" altLang="en-US" sz="2800" dirty="0"/>
            </a:p>
          </p:txBody>
        </p:sp>
      </p:grpSp>
      <p:grpSp>
        <p:nvGrpSpPr>
          <p:cNvPr id="52" name="组合 51"/>
          <p:cNvGrpSpPr/>
          <p:nvPr/>
        </p:nvGrpSpPr>
        <p:grpSpPr>
          <a:xfrm>
            <a:off x="6156176" y="1323827"/>
            <a:ext cx="2892570" cy="2648014"/>
            <a:chOff x="6156176" y="1323827"/>
            <a:chExt cx="2892570" cy="2648014"/>
          </a:xfrm>
        </p:grpSpPr>
        <p:sp>
          <p:nvSpPr>
            <p:cNvPr id="33" name="圆角矩形 32"/>
            <p:cNvSpPr/>
            <p:nvPr/>
          </p:nvSpPr>
          <p:spPr bwMode="auto">
            <a:xfrm>
              <a:off x="6156176" y="1323827"/>
              <a:ext cx="2892570" cy="2648014"/>
            </a:xfrm>
            <a:prstGeom prst="roundRect">
              <a:avLst/>
            </a:prstGeom>
            <a:solidFill>
              <a:schemeClr val="bg1"/>
            </a:solidFill>
            <a:ln w="76200" cap="flat" cmpd="tri"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13" name="图片 12"/>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300192" y="3099471"/>
              <a:ext cx="942863" cy="627433"/>
            </a:xfrm>
            <a:prstGeom prst="rect">
              <a:avLst/>
            </a:prstGeom>
          </p:spPr>
        </p:pic>
        <p:pic>
          <p:nvPicPr>
            <p:cNvPr id="31" name="内容占位符 3"/>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588224" y="1536475"/>
              <a:ext cx="1656184" cy="547546"/>
            </a:xfrm>
            <a:prstGeom prst="rect">
              <a:avLst/>
            </a:prstGeom>
          </p:spPr>
          <p:style>
            <a:lnRef idx="0">
              <a:schemeClr val="accent1"/>
            </a:lnRef>
            <a:fillRef idx="3">
              <a:schemeClr val="accent1"/>
            </a:fillRef>
            <a:effectRef idx="3">
              <a:schemeClr val="accent1"/>
            </a:effectRef>
            <a:fontRef idx="minor">
              <a:schemeClr val="lt1"/>
            </a:fontRef>
          </p:style>
        </p:pic>
        <p:pic>
          <p:nvPicPr>
            <p:cNvPr id="102402" name="Picture 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501916" y="2289624"/>
              <a:ext cx="18288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Box 31"/>
            <p:cNvSpPr txBox="1"/>
            <p:nvPr/>
          </p:nvSpPr>
          <p:spPr>
            <a:xfrm>
              <a:off x="7308304" y="3187258"/>
              <a:ext cx="1620957"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sz="2800" dirty="0" smtClean="0"/>
                <a:t>向量搜索</a:t>
              </a:r>
              <a:endParaRPr lang="zh-CN" altLang="en-US" sz="2800" dirty="0"/>
            </a:p>
          </p:txBody>
        </p:sp>
      </p:grpSp>
      <p:sp>
        <p:nvSpPr>
          <p:cNvPr id="47" name="标题 1"/>
          <p:cNvSpPr txBox="1">
            <a:spLocks/>
          </p:cNvSpPr>
          <p:nvPr/>
        </p:nvSpPr>
        <p:spPr bwMode="auto">
          <a:xfrm>
            <a:off x="91405" y="404664"/>
            <a:ext cx="8225011" cy="919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defRPr/>
            </a:pPr>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搜索引擎的作用范围</a:t>
            </a:r>
            <a:endPar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8" name="椭圆 47"/>
          <p:cNvSpPr/>
          <p:nvPr/>
        </p:nvSpPr>
        <p:spPr bwMode="auto">
          <a:xfrm>
            <a:off x="755576" y="4055091"/>
            <a:ext cx="1664948" cy="814069"/>
          </a:xfrm>
          <a:prstGeom prst="ellipse">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2400" b="1" dirty="0">
                <a:solidFill>
                  <a:srgbClr val="7030A0"/>
                </a:solidFill>
                <a:latin typeface="华文中宋" pitchFamily="2" charset="-122"/>
                <a:ea typeface="华文中宋" pitchFamily="2" charset="-122"/>
              </a:rPr>
              <a:t>信息</a:t>
            </a:r>
            <a:endParaRPr kumimoji="0" lang="zh-CN" altLang="en-US" sz="2400" b="1" i="0" u="none" strike="noStrike" cap="none" normalizeH="0" baseline="0" dirty="0" smtClean="0">
              <a:ln>
                <a:noFill/>
              </a:ln>
              <a:solidFill>
                <a:srgbClr val="7030A0"/>
              </a:solidFill>
              <a:effectLst/>
              <a:latin typeface="华文中宋" pitchFamily="2" charset="-122"/>
              <a:ea typeface="华文中宋" pitchFamily="2" charset="-122"/>
            </a:endParaRPr>
          </a:p>
        </p:txBody>
      </p:sp>
      <p:sp>
        <p:nvSpPr>
          <p:cNvPr id="49" name="椭圆 48"/>
          <p:cNvSpPr/>
          <p:nvPr/>
        </p:nvSpPr>
        <p:spPr bwMode="auto">
          <a:xfrm>
            <a:off x="2627784" y="4077072"/>
            <a:ext cx="1664948" cy="814069"/>
          </a:xfrm>
          <a:prstGeom prst="ellipse">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7030A0"/>
                </a:solidFill>
                <a:effectLst/>
                <a:latin typeface="华文中宋" pitchFamily="2" charset="-122"/>
                <a:ea typeface="华文中宋" pitchFamily="2" charset="-122"/>
              </a:rPr>
              <a:t>物体</a:t>
            </a:r>
          </a:p>
        </p:txBody>
      </p:sp>
      <p:sp>
        <p:nvSpPr>
          <p:cNvPr id="50" name="椭圆 49"/>
          <p:cNvSpPr/>
          <p:nvPr/>
        </p:nvSpPr>
        <p:spPr bwMode="auto">
          <a:xfrm>
            <a:off x="1619672" y="4847179"/>
            <a:ext cx="1664948" cy="814069"/>
          </a:xfrm>
          <a:prstGeom prst="ellipse">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7030A0"/>
                </a:solidFill>
                <a:effectLst/>
                <a:latin typeface="华文中宋" pitchFamily="2" charset="-122"/>
                <a:ea typeface="华文中宋" pitchFamily="2" charset="-122"/>
              </a:rPr>
              <a:t>人物</a:t>
            </a:r>
          </a:p>
        </p:txBody>
      </p:sp>
      <p:sp>
        <p:nvSpPr>
          <p:cNvPr id="58" name="Rectangle 5"/>
          <p:cNvSpPr>
            <a:spLocks noChangeArrowheads="1"/>
          </p:cNvSpPr>
          <p:nvPr/>
        </p:nvSpPr>
        <p:spPr bwMode="auto">
          <a:xfrm>
            <a:off x="426015" y="5758046"/>
            <a:ext cx="4073977" cy="970970"/>
          </a:xfrm>
          <a:prstGeom prst="rect">
            <a:avLst/>
          </a:prstGeom>
          <a:ln w="76200" cmpd="thickThi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r>
              <a:rPr lang="zh-CN" altLang="en-US" sz="2000" dirty="0" smtClean="0">
                <a:latin typeface="华文中宋"/>
                <a:ea typeface="华文中宋"/>
                <a:cs typeface="华文中宋"/>
              </a:rPr>
              <a:t>传统的搜索引擎的搜索内容</a:t>
            </a:r>
            <a:r>
              <a:rPr lang="zh-CN" altLang="en-US" sz="2000" dirty="0">
                <a:latin typeface="华文中宋"/>
                <a:ea typeface="华文中宋"/>
                <a:cs typeface="华文中宋"/>
              </a:rPr>
              <a:t>由</a:t>
            </a:r>
            <a:r>
              <a:rPr lang="zh-CN" altLang="en-US" sz="2000" dirty="0">
                <a:solidFill>
                  <a:srgbClr val="FF0000"/>
                </a:solidFill>
                <a:latin typeface="华文中宋"/>
                <a:ea typeface="华文中宋"/>
                <a:cs typeface="华文中宋"/>
              </a:rPr>
              <a:t>信息</a:t>
            </a:r>
            <a:r>
              <a:rPr lang="zh-CN" altLang="en-US" sz="2000" dirty="0">
                <a:latin typeface="华文中宋"/>
                <a:ea typeface="华文中宋"/>
                <a:cs typeface="华文中宋"/>
              </a:rPr>
              <a:t>扩展到了</a:t>
            </a:r>
            <a:r>
              <a:rPr lang="zh-CN" altLang="en-US" sz="2000" dirty="0">
                <a:solidFill>
                  <a:srgbClr val="FF0000"/>
                </a:solidFill>
                <a:latin typeface="华文中宋"/>
                <a:ea typeface="华文中宋"/>
                <a:cs typeface="华文中宋"/>
              </a:rPr>
              <a:t>物体</a:t>
            </a:r>
            <a:r>
              <a:rPr lang="zh-CN" altLang="en-US" sz="2000" dirty="0">
                <a:latin typeface="华文中宋"/>
                <a:ea typeface="华文中宋"/>
                <a:cs typeface="华文中宋"/>
              </a:rPr>
              <a:t>、</a:t>
            </a:r>
            <a:r>
              <a:rPr lang="zh-CN" altLang="en-US" sz="2000" dirty="0">
                <a:solidFill>
                  <a:srgbClr val="FF0000"/>
                </a:solidFill>
                <a:latin typeface="华文中宋"/>
                <a:ea typeface="华文中宋"/>
                <a:cs typeface="华文中宋"/>
              </a:rPr>
              <a:t>信息</a:t>
            </a:r>
            <a:r>
              <a:rPr lang="zh-CN" altLang="en-US" sz="2000" dirty="0">
                <a:latin typeface="华文中宋"/>
                <a:ea typeface="华文中宋"/>
                <a:cs typeface="华文中宋"/>
              </a:rPr>
              <a:t>和</a:t>
            </a:r>
            <a:r>
              <a:rPr lang="zh-CN" altLang="en-US" sz="2000" dirty="0" smtClean="0">
                <a:solidFill>
                  <a:srgbClr val="FF0000"/>
                </a:solidFill>
                <a:latin typeface="华文中宋"/>
                <a:ea typeface="华文中宋"/>
                <a:cs typeface="华文中宋"/>
              </a:rPr>
              <a:t>人物</a:t>
            </a:r>
            <a:r>
              <a:rPr lang="zh-CN" altLang="en-US" sz="2000" dirty="0">
                <a:latin typeface="华文中宋"/>
                <a:ea typeface="华文中宋"/>
                <a:cs typeface="华文中宋"/>
              </a:rPr>
              <a:t>。</a:t>
            </a:r>
            <a:endParaRPr lang="en-US" altLang="zh-CN" sz="2000" dirty="0">
              <a:latin typeface="华文中宋"/>
              <a:ea typeface="华文中宋"/>
              <a:cs typeface="华文中宋"/>
            </a:endParaRPr>
          </a:p>
        </p:txBody>
      </p:sp>
    </p:spTree>
    <p:extLst>
      <p:ext uri="{BB962C8B-B14F-4D97-AF65-F5344CB8AC3E}">
        <p14:creationId xmlns:p14="http://schemas.microsoft.com/office/powerpoint/2010/main" val="3417095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5"/>
                                        </p:tgtEl>
                                      </p:cBhvr>
                                    </p:animEffect>
                                    <p:animScale>
                                      <p:cBhvr>
                                        <p:cTn id="7" dur="250" autoRev="1" fill="hold"/>
                                        <p:tgtEl>
                                          <p:spTgt spid="55"/>
                                        </p:tgtEl>
                                      </p:cBhvr>
                                      <p:by x="105000" y="105000"/>
                                    </p:animScale>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0.00399 -0.00648 L 1.66667E-6 -0.01296 " pathEditMode="relative" rAng="0" ptsTypes="AA">
                                      <p:cBhvr>
                                        <p:cTn id="10" dur="2000" fill="hold"/>
                                        <p:tgtEl>
                                          <p:spTgt spid="55"/>
                                        </p:tgtEl>
                                        <p:attrNameLst>
                                          <p:attrName>ppt_x</p:attrName>
                                          <p:attrName>ppt_y</p:attrName>
                                        </p:attrNameLst>
                                      </p:cBhvr>
                                      <p:rCtr x="191" y="-324"/>
                                    </p:animMotion>
                                  </p:childTnLst>
                                </p:cTn>
                              </p:par>
                              <p:par>
                                <p:cTn id="11" presetID="6" presetClass="emph" presetSubtype="0" fill="hold" nodeType="withEffect">
                                  <p:stCondLst>
                                    <p:cond delay="0"/>
                                  </p:stCondLst>
                                  <p:childTnLst>
                                    <p:animScale>
                                      <p:cBhvr>
                                        <p:cTn id="12" dur="2000" fill="hold"/>
                                        <p:tgtEl>
                                          <p:spTgt spid="55"/>
                                        </p:tgtEl>
                                      </p:cBhvr>
                                      <p:by x="25000" y="25000"/>
                                    </p:animScale>
                                  </p:childTnLst>
                                  <p:subTnLst>
                                    <p:set>
                                      <p:cBhvr override="childStyle">
                                        <p:cTn dur="1" fill="hold" display="0" masterRel="sameClick" afterEffect="1">
                                          <p:stCondLst>
                                            <p:cond evt="end" delay="0">
                                              <p:tn val="11"/>
                                            </p:cond>
                                          </p:stCondLst>
                                        </p:cTn>
                                        <p:tgtEl>
                                          <p:spTgt spid="55"/>
                                        </p:tgtEl>
                                        <p:attrNameLst>
                                          <p:attrName>style.visibility</p:attrName>
                                        </p:attrNameLst>
                                      </p:cBhvr>
                                      <p:to>
                                        <p:strVal val="hidden"/>
                                      </p:to>
                                    </p:set>
                                  </p:subTnLst>
                                </p:cTn>
                              </p:par>
                              <p:par>
                                <p:cTn id="13" presetID="9" presetClass="entr" presetSubtype="0" fill="hold" grpId="0" nodeType="withEffect">
                                  <p:stCondLst>
                                    <p:cond delay="1750"/>
                                  </p:stCondLst>
                                  <p:childTnLst>
                                    <p:set>
                                      <p:cBhvr>
                                        <p:cTn id="14" dur="1" fill="hold">
                                          <p:stCondLst>
                                            <p:cond delay="0"/>
                                          </p:stCondLst>
                                        </p:cTn>
                                        <p:tgtEl>
                                          <p:spTgt spid="50"/>
                                        </p:tgtEl>
                                        <p:attrNameLst>
                                          <p:attrName>style.visibility</p:attrName>
                                        </p:attrNameLst>
                                      </p:cBhvr>
                                      <p:to>
                                        <p:strVal val="visible"/>
                                      </p:to>
                                    </p:set>
                                    <p:animEffect transition="in" filter="dissolve">
                                      <p:cBhvr>
                                        <p:cTn id="15" dur="500"/>
                                        <p:tgtEl>
                                          <p:spTgt spid="50"/>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51"/>
                                        </p:tgtEl>
                                      </p:cBhvr>
                                    </p:animEffect>
                                    <p:animScale>
                                      <p:cBhvr>
                                        <p:cTn id="20" dur="250" autoRev="1" fill="hold"/>
                                        <p:tgtEl>
                                          <p:spTgt spid="51"/>
                                        </p:tgtEl>
                                      </p:cBhvr>
                                      <p:by x="105000" y="105000"/>
                                    </p:animScale>
                                  </p:childTnLst>
                                </p:cTn>
                              </p:par>
                            </p:childTnLst>
                          </p:cTn>
                        </p:par>
                        <p:par>
                          <p:cTn id="21" fill="hold">
                            <p:stCondLst>
                              <p:cond delay="500"/>
                            </p:stCondLst>
                            <p:childTnLst>
                              <p:par>
                                <p:cTn id="22" presetID="42" presetClass="path" presetSubtype="0" accel="50000" decel="50000" fill="hold" nodeType="afterEffect">
                                  <p:stCondLst>
                                    <p:cond delay="0"/>
                                  </p:stCondLst>
                                  <p:childTnLst>
                                    <p:animMotion origin="layout" path="M 2.5E-6 -3.16447E-6 L -0.15261 0.2607 " pathEditMode="relative" rAng="0" ptsTypes="AA">
                                      <p:cBhvr>
                                        <p:cTn id="23" dur="2000" fill="hold"/>
                                        <p:tgtEl>
                                          <p:spTgt spid="51"/>
                                        </p:tgtEl>
                                        <p:attrNameLst>
                                          <p:attrName>ppt_x</p:attrName>
                                          <p:attrName>ppt_y</p:attrName>
                                        </p:attrNameLst>
                                      </p:cBhvr>
                                      <p:rCtr x="-7639" y="13023"/>
                                    </p:animMotion>
                                  </p:childTnLst>
                                </p:cTn>
                              </p:par>
                              <p:par>
                                <p:cTn id="24" presetID="6" presetClass="emph" presetSubtype="0" fill="hold" nodeType="withEffect">
                                  <p:stCondLst>
                                    <p:cond delay="0"/>
                                  </p:stCondLst>
                                  <p:childTnLst>
                                    <p:animScale>
                                      <p:cBhvr>
                                        <p:cTn id="25" dur="2000" fill="hold"/>
                                        <p:tgtEl>
                                          <p:spTgt spid="51"/>
                                        </p:tgtEl>
                                      </p:cBhvr>
                                      <p:by x="25000" y="25000"/>
                                    </p:animScale>
                                  </p:childTnLst>
                                  <p:subTnLst>
                                    <p:set>
                                      <p:cBhvr override="childStyle">
                                        <p:cTn dur="1" fill="hold" display="0" masterRel="sameClick" afterEffect="1">
                                          <p:stCondLst>
                                            <p:cond evt="end" delay="0">
                                              <p:tn val="24"/>
                                            </p:cond>
                                          </p:stCondLst>
                                        </p:cTn>
                                        <p:tgtEl>
                                          <p:spTgt spid="51"/>
                                        </p:tgtEl>
                                        <p:attrNameLst>
                                          <p:attrName>style.visibility</p:attrName>
                                        </p:attrNameLst>
                                      </p:cBhvr>
                                      <p:to>
                                        <p:strVal val="hidden"/>
                                      </p:to>
                                    </p:set>
                                  </p:subTnLst>
                                </p:cTn>
                              </p:par>
                              <p:par>
                                <p:cTn id="26" presetID="9" presetClass="entr" presetSubtype="0" fill="hold" grpId="0" nodeType="withEffect">
                                  <p:stCondLst>
                                    <p:cond delay="1750"/>
                                  </p:stCondLst>
                                  <p:childTnLst>
                                    <p:set>
                                      <p:cBhvr>
                                        <p:cTn id="27" dur="1" fill="hold">
                                          <p:stCondLst>
                                            <p:cond delay="0"/>
                                          </p:stCondLst>
                                        </p:cTn>
                                        <p:tgtEl>
                                          <p:spTgt spid="48"/>
                                        </p:tgtEl>
                                        <p:attrNameLst>
                                          <p:attrName>style.visibility</p:attrName>
                                        </p:attrNameLst>
                                      </p:cBhvr>
                                      <p:to>
                                        <p:strVal val="visible"/>
                                      </p:to>
                                    </p:set>
                                    <p:animEffect transition="in" filter="dissolve">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26" presetClass="emph" presetSubtype="0" fill="hold" nodeType="clickEffect">
                                  <p:stCondLst>
                                    <p:cond delay="0"/>
                                  </p:stCondLst>
                                  <p:childTnLst>
                                    <p:animEffect transition="out" filter="fade">
                                      <p:cBhvr>
                                        <p:cTn id="32" dur="500" tmFilter="0, 0; .2, .5; .8, .5; 1, 0"/>
                                        <p:tgtEl>
                                          <p:spTgt spid="53"/>
                                        </p:tgtEl>
                                      </p:cBhvr>
                                    </p:animEffect>
                                    <p:animScale>
                                      <p:cBhvr>
                                        <p:cTn id="33" dur="250" autoRev="1" fill="hold"/>
                                        <p:tgtEl>
                                          <p:spTgt spid="53"/>
                                        </p:tgtEl>
                                      </p:cBhvr>
                                      <p:by x="105000" y="105000"/>
                                    </p:animScale>
                                  </p:childTnLst>
                                </p:cTn>
                              </p:par>
                            </p:childTnLst>
                          </p:cTn>
                        </p:par>
                        <p:par>
                          <p:cTn id="34" fill="hold">
                            <p:stCondLst>
                              <p:cond delay="500"/>
                            </p:stCondLst>
                            <p:childTnLst>
                              <p:par>
                                <p:cTn id="35" presetID="42" presetClass="path" presetSubtype="0" accel="50000" decel="50000" fill="hold" nodeType="afterEffect">
                                  <p:stCondLst>
                                    <p:cond delay="0"/>
                                  </p:stCondLst>
                                  <p:childTnLst>
                                    <p:animMotion origin="layout" path="M -3.88889E-6 0.00925 L -0.3868 -0.12839 " pathEditMode="relative" rAng="0" ptsTypes="AA">
                                      <p:cBhvr>
                                        <p:cTn id="36" dur="2000" fill="hold"/>
                                        <p:tgtEl>
                                          <p:spTgt spid="53"/>
                                        </p:tgtEl>
                                        <p:attrNameLst>
                                          <p:attrName>ppt_x</p:attrName>
                                          <p:attrName>ppt_y</p:attrName>
                                        </p:attrNameLst>
                                      </p:cBhvr>
                                      <p:rCtr x="-19340" y="-6893"/>
                                    </p:animMotion>
                                  </p:childTnLst>
                                </p:cTn>
                              </p:par>
                              <p:par>
                                <p:cTn id="37" presetID="6" presetClass="emph" presetSubtype="0" fill="hold" nodeType="withEffect">
                                  <p:stCondLst>
                                    <p:cond delay="0"/>
                                  </p:stCondLst>
                                  <p:childTnLst>
                                    <p:animScale>
                                      <p:cBhvr>
                                        <p:cTn id="38" dur="2000" fill="hold"/>
                                        <p:tgtEl>
                                          <p:spTgt spid="53"/>
                                        </p:tgtEl>
                                      </p:cBhvr>
                                      <p:by x="25000" y="25000"/>
                                    </p:animScale>
                                  </p:childTnLst>
                                  <p:subTnLst>
                                    <p:set>
                                      <p:cBhvr override="childStyle">
                                        <p:cTn dur="1" fill="hold" display="0" masterRel="sameClick" afterEffect="1">
                                          <p:stCondLst>
                                            <p:cond evt="end" delay="0">
                                              <p:tn val="37"/>
                                            </p:cond>
                                          </p:stCondLst>
                                        </p:cTn>
                                        <p:tgtEl>
                                          <p:spTgt spid="53"/>
                                        </p:tgtEl>
                                        <p:attrNameLst>
                                          <p:attrName>style.visibility</p:attrName>
                                        </p:attrNameLst>
                                      </p:cBhvr>
                                      <p:to>
                                        <p:strVal val="hidden"/>
                                      </p:to>
                                    </p:set>
                                  </p:subTnLst>
                                </p:cTn>
                              </p:par>
                              <p:par>
                                <p:cTn id="39" presetID="9" presetClass="entr" presetSubtype="0" fill="hold" grpId="0" nodeType="withEffect">
                                  <p:stCondLst>
                                    <p:cond delay="1750"/>
                                  </p:stCondLst>
                                  <p:childTnLst>
                                    <p:set>
                                      <p:cBhvr>
                                        <p:cTn id="40" dur="1" fill="hold">
                                          <p:stCondLst>
                                            <p:cond delay="0"/>
                                          </p:stCondLst>
                                        </p:cTn>
                                        <p:tgtEl>
                                          <p:spTgt spid="49"/>
                                        </p:tgtEl>
                                        <p:attrNameLst>
                                          <p:attrName>style.visibility</p:attrName>
                                        </p:attrNameLst>
                                      </p:cBhvr>
                                      <p:to>
                                        <p:strVal val="visible"/>
                                      </p:to>
                                    </p:set>
                                    <p:animEffect transition="in" filter="dissolve">
                                      <p:cBhvr>
                                        <p:cTn id="41" dur="500"/>
                                        <p:tgtEl>
                                          <p:spTgt spid="49"/>
                                        </p:tgtEl>
                                      </p:cBhvr>
                                    </p:animEffect>
                                  </p:childTnLst>
                                </p:cTn>
                              </p:par>
                            </p:childTnLst>
                          </p:cTn>
                        </p:par>
                        <p:par>
                          <p:cTn id="42" fill="hold">
                            <p:stCondLst>
                              <p:cond delay="2750"/>
                            </p:stCondLst>
                            <p:childTnLst>
                              <p:par>
                                <p:cTn id="43" presetID="12" presetClass="entr" presetSubtype="1" fill="hold" grpId="0" nodeType="afterEffect">
                                  <p:stCondLst>
                                    <p:cond delay="0"/>
                                  </p:stCondLst>
                                  <p:childTnLst>
                                    <p:set>
                                      <p:cBhvr>
                                        <p:cTn id="44" dur="1" fill="hold">
                                          <p:stCondLst>
                                            <p:cond delay="0"/>
                                          </p:stCondLst>
                                        </p:cTn>
                                        <p:tgtEl>
                                          <p:spTgt spid="58"/>
                                        </p:tgtEl>
                                        <p:attrNameLst>
                                          <p:attrName>style.visibility</p:attrName>
                                        </p:attrNameLst>
                                      </p:cBhvr>
                                      <p:to>
                                        <p:strVal val="visible"/>
                                      </p:to>
                                    </p:set>
                                    <p:anim calcmode="lin" valueType="num">
                                      <p:cBhvr additive="base">
                                        <p:cTn id="45" dur="500"/>
                                        <p:tgtEl>
                                          <p:spTgt spid="58"/>
                                        </p:tgtEl>
                                        <p:attrNameLst>
                                          <p:attrName>ppt_y</p:attrName>
                                        </p:attrNameLst>
                                      </p:cBhvr>
                                      <p:tavLst>
                                        <p:tav tm="0">
                                          <p:val>
                                            <p:strVal val="#ppt_y-#ppt_h*1.125000"/>
                                          </p:val>
                                        </p:tav>
                                        <p:tav tm="100000">
                                          <p:val>
                                            <p:strVal val="#ppt_y"/>
                                          </p:val>
                                        </p:tav>
                                      </p:tavLst>
                                    </p:anim>
                                    <p:animEffect transition="in" filter="wipe(down)">
                                      <p:cBhvr>
                                        <p:cTn id="4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animBg="1"/>
      <p:bldP spid="5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1520" y="3533527"/>
            <a:ext cx="4572000" cy="2199729"/>
            <a:chOff x="251520" y="3533527"/>
            <a:chExt cx="4572000" cy="2199729"/>
          </a:xfrm>
        </p:grpSpPr>
        <p:sp>
          <p:nvSpPr>
            <p:cNvPr id="37" name="椭圆 36"/>
            <p:cNvSpPr/>
            <p:nvPr/>
          </p:nvSpPr>
          <p:spPr bwMode="auto">
            <a:xfrm>
              <a:off x="294570" y="3548116"/>
              <a:ext cx="4349438" cy="2185140"/>
            </a:xfrm>
            <a:prstGeom prst="ellipse">
              <a:avLst/>
            </a:prstGeom>
            <a:solidFill>
              <a:schemeClr val="accent4">
                <a:lumMod val="20000"/>
                <a:lumOff val="80000"/>
              </a:schemeClr>
            </a:solidFill>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zh-CN" altLang="en-US" sz="1600" b="0" i="0" u="none" strike="noStrike" cap="none" normalizeH="0" baseline="0" dirty="0" smtClean="0">
                <a:ln>
                  <a:noFill/>
                </a:ln>
                <a:solidFill>
                  <a:srgbClr val="FF0000"/>
                </a:solidFill>
                <a:effectLst/>
                <a:latin typeface="Arial" pitchFamily="34" charset="0"/>
                <a:ea typeface="宋体" pitchFamily="2" charset="-122"/>
              </a:endParaRPr>
            </a:p>
          </p:txBody>
        </p:sp>
        <p:sp>
          <p:nvSpPr>
            <p:cNvPr id="2" name="矩形 1"/>
            <p:cNvSpPr/>
            <p:nvPr/>
          </p:nvSpPr>
          <p:spPr>
            <a:xfrm>
              <a:off x="251520" y="3533527"/>
              <a:ext cx="4572000" cy="615553"/>
            </a:xfrm>
            <a:prstGeom prst="rect">
              <a:avLst/>
            </a:prstGeom>
          </p:spPr>
          <p:txBody>
            <a:bodyPr>
              <a:spAutoFit/>
            </a:bodyPr>
            <a:lstStyle/>
            <a:p>
              <a:pPr algn="ctr" eaLnBrk="0" hangingPunct="0"/>
              <a:r>
                <a:rPr lang="zh-CN" altLang="en-US" dirty="0">
                  <a:solidFill>
                    <a:srgbClr val="FF0000"/>
                  </a:solidFill>
                  <a:latin typeface="Arial" pitchFamily="34" charset="0"/>
                  <a:ea typeface="宋体" pitchFamily="2" charset="-122"/>
                </a:rPr>
                <a:t>泛在物联网</a:t>
              </a:r>
              <a:endParaRPr lang="en-US" altLang="zh-CN" dirty="0">
                <a:solidFill>
                  <a:srgbClr val="FF0000"/>
                </a:solidFill>
                <a:latin typeface="Arial" pitchFamily="34" charset="0"/>
                <a:ea typeface="宋体" pitchFamily="2" charset="-122"/>
              </a:endParaRPr>
            </a:p>
            <a:p>
              <a:pPr algn="ctr" eaLnBrk="0" hangingPunct="0"/>
              <a:r>
                <a:rPr lang="en-US" altLang="zh-CN" sz="1600" dirty="0">
                  <a:solidFill>
                    <a:srgbClr val="FF0000"/>
                  </a:solidFill>
                  <a:latin typeface="Arial" pitchFamily="34" charset="0"/>
                  <a:ea typeface="宋体" pitchFamily="2" charset="-122"/>
                </a:rPr>
                <a:t>Internet of Things</a:t>
              </a:r>
              <a:endParaRPr lang="zh-CN" altLang="en-US" sz="1600" dirty="0">
                <a:solidFill>
                  <a:srgbClr val="FF0000"/>
                </a:solidFill>
                <a:latin typeface="Arial" pitchFamily="34" charset="0"/>
                <a:ea typeface="宋体" pitchFamily="2" charset="-122"/>
              </a:endParaRPr>
            </a:p>
          </p:txBody>
        </p:sp>
      </p:grpSp>
      <p:sp>
        <p:nvSpPr>
          <p:cNvPr id="19" name="圆角矩形 18"/>
          <p:cNvSpPr/>
          <p:nvPr/>
        </p:nvSpPr>
        <p:spPr bwMode="auto">
          <a:xfrm>
            <a:off x="1187174" y="5729934"/>
            <a:ext cx="2232248" cy="360040"/>
          </a:xfrm>
          <a:prstGeom prst="roundRect">
            <a:avLst/>
          </a:prstGeom>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微软雅黑" pitchFamily="34" charset="-122"/>
                <a:ea typeface="微软雅黑" pitchFamily="34" charset="-122"/>
              </a:rPr>
              <a:t>物联网搜索</a:t>
            </a:r>
          </a:p>
        </p:txBody>
      </p:sp>
      <p:grpSp>
        <p:nvGrpSpPr>
          <p:cNvPr id="5" name="组合 4"/>
          <p:cNvGrpSpPr/>
          <p:nvPr/>
        </p:nvGrpSpPr>
        <p:grpSpPr>
          <a:xfrm>
            <a:off x="4644008" y="1340768"/>
            <a:ext cx="4133464" cy="3498622"/>
            <a:chOff x="4644008" y="1808461"/>
            <a:chExt cx="4133464" cy="3498622"/>
          </a:xfrm>
        </p:grpSpPr>
        <p:cxnSp>
          <p:nvCxnSpPr>
            <p:cNvPr id="6" name="直接箭头连接符 5"/>
            <p:cNvCxnSpPr/>
            <p:nvPr/>
          </p:nvCxnSpPr>
          <p:spPr bwMode="auto">
            <a:xfrm flipV="1">
              <a:off x="5558612" y="2384525"/>
              <a:ext cx="0" cy="2484635"/>
            </a:xfrm>
            <a:prstGeom prst="straightConnector1">
              <a:avLst/>
            </a:prstGeom>
            <a:ln>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25" name="圆角矩形 24"/>
            <p:cNvSpPr/>
            <p:nvPr/>
          </p:nvSpPr>
          <p:spPr bwMode="auto">
            <a:xfrm>
              <a:off x="4644008" y="1808461"/>
              <a:ext cx="1800200" cy="360040"/>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2">
                      <a:lumMod val="75000"/>
                    </a:schemeClr>
                  </a:solidFill>
                  <a:effectLst/>
                  <a:latin typeface="微软雅黑" pitchFamily="34" charset="-122"/>
                  <a:ea typeface="微软雅黑" pitchFamily="34" charset="-122"/>
                </a:rPr>
                <a:t>内容维</a:t>
              </a:r>
              <a:endParaRPr kumimoji="0" lang="en-US" altLang="zh-CN" sz="2400" b="0" i="0" u="none" strike="noStrike" cap="none" normalizeH="0" baseline="0" dirty="0" smtClean="0">
                <a:ln>
                  <a:noFill/>
                </a:ln>
                <a:solidFill>
                  <a:schemeClr val="tx2">
                    <a:lumMod val="75000"/>
                  </a:schemeClr>
                </a:solidFill>
                <a:effectLst/>
                <a:latin typeface="微软雅黑" pitchFamily="34" charset="-122"/>
                <a:ea typeface="微软雅黑" pitchFamily="34" charset="-122"/>
              </a:endParaRPr>
            </a:p>
            <a:p>
              <a:pPr marL="0" marR="0" indent="0" algn="ctr" defTabSz="914400" rtl="0" eaLnBrk="0" fontAlgn="base" latinLnBrk="0" hangingPunct="0">
                <a:lnSpc>
                  <a:spcPct val="100000"/>
                </a:lnSpc>
                <a:spcBef>
                  <a:spcPct val="0"/>
                </a:spcBef>
                <a:spcAft>
                  <a:spcPct val="0"/>
                </a:spcAft>
                <a:buClrTx/>
                <a:buSzTx/>
                <a:buFontTx/>
                <a:buNone/>
                <a:tabLst/>
              </a:pPr>
              <a:r>
                <a:rPr lang="zh-CN" altLang="en-US" sz="1400" dirty="0" smtClean="0">
                  <a:solidFill>
                    <a:schemeClr val="tx2">
                      <a:lumMod val="75000"/>
                    </a:schemeClr>
                  </a:solidFill>
                  <a:latin typeface="微软雅黑" pitchFamily="34" charset="-122"/>
                  <a:ea typeface="微软雅黑" pitchFamily="34" charset="-122"/>
                </a:rPr>
                <a:t>（信息、人、物）</a:t>
              </a:r>
              <a:endParaRPr kumimoji="0" lang="zh-CN" altLang="en-US" sz="1400" b="0" i="0" u="none" strike="noStrike" cap="none" normalizeH="0" baseline="0" dirty="0" smtClean="0">
                <a:ln>
                  <a:noFill/>
                </a:ln>
                <a:solidFill>
                  <a:schemeClr val="tx2">
                    <a:lumMod val="75000"/>
                  </a:schemeClr>
                </a:solidFill>
                <a:effectLst/>
                <a:latin typeface="微软雅黑" pitchFamily="34" charset="-122"/>
                <a:ea typeface="微软雅黑" pitchFamily="34" charset="-122"/>
              </a:endParaRPr>
            </a:p>
          </p:txBody>
        </p:sp>
        <p:cxnSp>
          <p:nvCxnSpPr>
            <p:cNvPr id="26" name="直接箭头连接符 25"/>
            <p:cNvCxnSpPr/>
            <p:nvPr/>
          </p:nvCxnSpPr>
          <p:spPr bwMode="auto">
            <a:xfrm>
              <a:off x="5558612" y="4869160"/>
              <a:ext cx="2880320" cy="0"/>
            </a:xfrm>
            <a:prstGeom prst="straightConnector1">
              <a:avLst/>
            </a:prstGeom>
            <a:ln>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30" name="圆角矩形 29"/>
            <p:cNvSpPr/>
            <p:nvPr/>
          </p:nvSpPr>
          <p:spPr bwMode="auto">
            <a:xfrm>
              <a:off x="7862868" y="4947043"/>
              <a:ext cx="914604" cy="360040"/>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2">
                      <a:lumMod val="75000"/>
                    </a:schemeClr>
                  </a:solidFill>
                  <a:effectLst/>
                  <a:latin typeface="微软雅黑" pitchFamily="34" charset="-122"/>
                  <a:ea typeface="微软雅黑" pitchFamily="34" charset="-122"/>
                </a:rPr>
                <a:t>时间维</a:t>
              </a:r>
            </a:p>
          </p:txBody>
        </p:sp>
        <p:cxnSp>
          <p:nvCxnSpPr>
            <p:cNvPr id="31" name="直接箭头连接符 30"/>
            <p:cNvCxnSpPr/>
            <p:nvPr/>
          </p:nvCxnSpPr>
          <p:spPr bwMode="auto">
            <a:xfrm flipV="1">
              <a:off x="5558612" y="3342478"/>
              <a:ext cx="2592288" cy="1512168"/>
            </a:xfrm>
            <a:prstGeom prst="straightConnector1">
              <a:avLst/>
            </a:prstGeom>
            <a:ln>
              <a:headEnd type="none" w="med" len="med"/>
              <a:tailEnd type="arrow"/>
            </a:ln>
            <a:extLst/>
          </p:spPr>
          <p:style>
            <a:lnRef idx="3">
              <a:schemeClr val="accent2"/>
            </a:lnRef>
            <a:fillRef idx="0">
              <a:schemeClr val="accent2"/>
            </a:fillRef>
            <a:effectRef idx="2">
              <a:schemeClr val="accent2"/>
            </a:effectRef>
            <a:fontRef idx="minor">
              <a:schemeClr val="tx1"/>
            </a:fontRef>
          </p:style>
        </p:cxnSp>
        <p:sp>
          <p:nvSpPr>
            <p:cNvPr id="34" name="圆角矩形 33"/>
            <p:cNvSpPr/>
            <p:nvPr/>
          </p:nvSpPr>
          <p:spPr bwMode="auto">
            <a:xfrm>
              <a:off x="7693598" y="2852936"/>
              <a:ext cx="914604" cy="360040"/>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2">
                      <a:lumMod val="75000"/>
                    </a:schemeClr>
                  </a:solidFill>
                  <a:effectLst/>
                  <a:latin typeface="微软雅黑" pitchFamily="34" charset="-122"/>
                  <a:ea typeface="微软雅黑" pitchFamily="34" charset="-122"/>
                </a:rPr>
                <a:t>空间维</a:t>
              </a:r>
            </a:p>
          </p:txBody>
        </p:sp>
        <p:sp>
          <p:nvSpPr>
            <p:cNvPr id="27" name="椭圆 26"/>
            <p:cNvSpPr/>
            <p:nvPr/>
          </p:nvSpPr>
          <p:spPr bwMode="auto">
            <a:xfrm flipH="1" flipV="1">
              <a:off x="6185204" y="3032956"/>
              <a:ext cx="180000" cy="180020"/>
            </a:xfrm>
            <a:prstGeom prst="ellipse">
              <a:avLst/>
            </a:prstGeom>
            <a:ln>
              <a:solidFill>
                <a:srgbClr val="FF0000"/>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cxnSp>
          <p:nvCxnSpPr>
            <p:cNvPr id="29" name="直接箭头连接符 28"/>
            <p:cNvCxnSpPr/>
            <p:nvPr/>
          </p:nvCxnSpPr>
          <p:spPr bwMode="auto">
            <a:xfrm flipV="1">
              <a:off x="5558612" y="3212976"/>
              <a:ext cx="687564" cy="1641670"/>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接箭头连接符 37"/>
            <p:cNvCxnSpPr/>
            <p:nvPr/>
          </p:nvCxnSpPr>
          <p:spPr bwMode="auto">
            <a:xfrm flipV="1">
              <a:off x="5558612" y="4098562"/>
              <a:ext cx="2037724" cy="756085"/>
            </a:xfrm>
            <a:prstGeom prst="straightConnector1">
              <a:avLst/>
            </a:prstGeom>
            <a:solidFill>
              <a:schemeClr val="accent1"/>
            </a:solidFill>
            <a:ln w="952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椭圆 40"/>
            <p:cNvSpPr/>
            <p:nvPr/>
          </p:nvSpPr>
          <p:spPr bwMode="auto">
            <a:xfrm flipH="1" flipV="1">
              <a:off x="7581822" y="3943801"/>
              <a:ext cx="180000" cy="180020"/>
            </a:xfrm>
            <a:prstGeom prst="ellipse">
              <a:avLst/>
            </a:prstGeom>
            <a:ln>
              <a:solidFill>
                <a:srgbClr val="FF0000"/>
              </a:solidFill>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2" name="圆角矩形 41"/>
            <p:cNvSpPr/>
            <p:nvPr/>
          </p:nvSpPr>
          <p:spPr bwMode="auto">
            <a:xfrm>
              <a:off x="5813884" y="2636912"/>
              <a:ext cx="918356" cy="360040"/>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1400" dirty="0" smtClean="0">
                  <a:latin typeface="微软雅黑" pitchFamily="34" charset="-122"/>
                  <a:ea typeface="微软雅黑" pitchFamily="34" charset="-122"/>
                </a:rPr>
                <a:t>状态</a:t>
              </a:r>
              <a:r>
                <a:rPr lang="en-US" altLang="zh-CN" sz="1400" dirty="0" smtClean="0">
                  <a:latin typeface="微软雅黑" pitchFamily="34" charset="-122"/>
                  <a:ea typeface="微软雅黑" pitchFamily="34" charset="-122"/>
                </a:rPr>
                <a:t>1</a:t>
              </a:r>
              <a:endParaRPr lang="zh-CN" altLang="en-US" sz="1400" dirty="0">
                <a:latin typeface="微软雅黑" pitchFamily="34" charset="-122"/>
                <a:ea typeface="微软雅黑" pitchFamily="34" charset="-122"/>
              </a:endParaRPr>
            </a:p>
          </p:txBody>
        </p:sp>
        <p:sp>
          <p:nvSpPr>
            <p:cNvPr id="43" name="圆角矩形 42"/>
            <p:cNvSpPr/>
            <p:nvPr/>
          </p:nvSpPr>
          <p:spPr bwMode="auto">
            <a:xfrm>
              <a:off x="7686336" y="3877117"/>
              <a:ext cx="918356" cy="360040"/>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1400" dirty="0" smtClean="0">
                  <a:latin typeface="微软雅黑" pitchFamily="34" charset="-122"/>
                  <a:ea typeface="微软雅黑" pitchFamily="34" charset="-122"/>
                </a:rPr>
                <a:t>状态</a:t>
              </a:r>
              <a:r>
                <a:rPr lang="en-US" altLang="zh-CN" sz="1400" dirty="0" smtClean="0">
                  <a:latin typeface="微软雅黑" pitchFamily="34" charset="-122"/>
                  <a:ea typeface="微软雅黑" pitchFamily="34" charset="-122"/>
                </a:rPr>
                <a:t>2</a:t>
              </a:r>
              <a:endParaRPr lang="zh-CN" altLang="en-US" sz="1400" dirty="0">
                <a:latin typeface="微软雅黑" pitchFamily="34" charset="-122"/>
                <a:ea typeface="微软雅黑" pitchFamily="34" charset="-122"/>
              </a:endParaRPr>
            </a:p>
          </p:txBody>
        </p:sp>
        <p:cxnSp>
          <p:nvCxnSpPr>
            <p:cNvPr id="36" name="曲线连接符 35"/>
            <p:cNvCxnSpPr>
              <a:stCxn id="27" idx="2"/>
              <a:endCxn id="41" idx="6"/>
            </p:cNvCxnSpPr>
            <p:nvPr/>
          </p:nvCxnSpPr>
          <p:spPr bwMode="auto">
            <a:xfrm>
              <a:off x="6365204" y="3122966"/>
              <a:ext cx="1216618" cy="910845"/>
            </a:xfrm>
            <a:prstGeom prst="curvedConnector3">
              <a:avLst/>
            </a:prstGeom>
            <a:ln>
              <a:prstDash val="dashDot"/>
              <a:headEnd type="none" w="med" len="med"/>
              <a:tailEnd type="arrow"/>
            </a:ln>
            <a:extLst/>
          </p:spPr>
          <p:style>
            <a:lnRef idx="2">
              <a:schemeClr val="accent6"/>
            </a:lnRef>
            <a:fillRef idx="0">
              <a:schemeClr val="accent6"/>
            </a:fillRef>
            <a:effectRef idx="1">
              <a:schemeClr val="accent6"/>
            </a:effectRef>
            <a:fontRef idx="minor">
              <a:schemeClr val="tx1"/>
            </a:fontRef>
          </p:style>
        </p:cxnSp>
      </p:grpSp>
      <p:sp>
        <p:nvSpPr>
          <p:cNvPr id="24" name="Rectangle 5"/>
          <p:cNvSpPr>
            <a:spLocks noChangeArrowheads="1"/>
          </p:cNvSpPr>
          <p:nvPr/>
        </p:nvSpPr>
        <p:spPr bwMode="auto">
          <a:xfrm>
            <a:off x="4703495" y="4914686"/>
            <a:ext cx="4073977" cy="1520552"/>
          </a:xfrm>
          <a:prstGeom prst="rect">
            <a:avLst/>
          </a:prstGeom>
          <a:ln w="76200" cmpd="thickThi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r>
              <a:rPr lang="zh-CN" altLang="en-US" sz="2000" dirty="0" smtClean="0">
                <a:latin typeface="华文中宋"/>
                <a:ea typeface="华文中宋"/>
                <a:cs typeface="华文中宋"/>
              </a:rPr>
              <a:t>物</a:t>
            </a:r>
            <a:r>
              <a:rPr lang="zh-CN" altLang="en-US" sz="2000" dirty="0">
                <a:latin typeface="华文中宋"/>
                <a:ea typeface="华文中宋"/>
                <a:cs typeface="华文中宋"/>
              </a:rPr>
              <a:t>联网搜索维度由</a:t>
            </a:r>
            <a:r>
              <a:rPr lang="zh-CN" altLang="en-US" sz="2000" dirty="0">
                <a:solidFill>
                  <a:srgbClr val="FF0000"/>
                </a:solidFill>
                <a:latin typeface="华文中宋"/>
                <a:ea typeface="华文中宋"/>
                <a:cs typeface="华文中宋"/>
              </a:rPr>
              <a:t>标量搜索</a:t>
            </a:r>
            <a:r>
              <a:rPr lang="zh-CN" altLang="en-US" sz="2000" dirty="0">
                <a:latin typeface="华文中宋"/>
                <a:ea typeface="华文中宋"/>
                <a:cs typeface="华文中宋"/>
              </a:rPr>
              <a:t>变成</a:t>
            </a:r>
            <a:r>
              <a:rPr lang="zh-CN" altLang="en-US" sz="2000" dirty="0" smtClean="0">
                <a:latin typeface="华文中宋"/>
                <a:ea typeface="华文中宋"/>
                <a:cs typeface="华文中宋"/>
              </a:rPr>
              <a:t>了</a:t>
            </a:r>
            <a:r>
              <a:rPr lang="zh-CN" altLang="en-US" sz="2000" dirty="0">
                <a:solidFill>
                  <a:srgbClr val="FF0000"/>
                </a:solidFill>
                <a:latin typeface="华文中宋"/>
                <a:ea typeface="华文中宋"/>
                <a:cs typeface="华文中宋"/>
              </a:rPr>
              <a:t>向</a:t>
            </a:r>
            <a:r>
              <a:rPr lang="zh-CN" altLang="en-US" sz="2000" dirty="0" smtClean="0">
                <a:solidFill>
                  <a:srgbClr val="FF0000"/>
                </a:solidFill>
                <a:latin typeface="华文中宋"/>
                <a:ea typeface="华文中宋"/>
                <a:cs typeface="华文中宋"/>
              </a:rPr>
              <a:t>量</a:t>
            </a:r>
            <a:r>
              <a:rPr lang="zh-CN" altLang="en-US" sz="2000" dirty="0">
                <a:solidFill>
                  <a:srgbClr val="FF0000"/>
                </a:solidFill>
                <a:latin typeface="华文中宋"/>
                <a:ea typeface="华文中宋"/>
                <a:cs typeface="华文中宋"/>
              </a:rPr>
              <a:t>搜索</a:t>
            </a:r>
            <a:r>
              <a:rPr lang="zh-CN" altLang="en-US" sz="2000" dirty="0">
                <a:latin typeface="华文中宋"/>
                <a:ea typeface="华文中宋"/>
                <a:cs typeface="华文中宋"/>
              </a:rPr>
              <a:t>，即由原先的</a:t>
            </a:r>
            <a:r>
              <a:rPr lang="zh-CN" altLang="en-US" sz="2000" dirty="0">
                <a:solidFill>
                  <a:srgbClr val="FF0000"/>
                </a:solidFill>
                <a:latin typeface="华文中宋"/>
                <a:ea typeface="华文中宋"/>
                <a:cs typeface="华文中宋"/>
              </a:rPr>
              <a:t>内容单维</a:t>
            </a:r>
            <a:r>
              <a:rPr lang="zh-CN" altLang="en-US" sz="2000" dirty="0">
                <a:latin typeface="华文中宋"/>
                <a:ea typeface="华文中宋"/>
                <a:cs typeface="华文中宋"/>
              </a:rPr>
              <a:t>搜索变成了</a:t>
            </a:r>
            <a:r>
              <a:rPr lang="zh-CN" altLang="en-US" sz="2000" dirty="0">
                <a:solidFill>
                  <a:srgbClr val="FF0000"/>
                </a:solidFill>
                <a:latin typeface="华文中宋"/>
                <a:ea typeface="华文中宋"/>
                <a:cs typeface="华文中宋"/>
              </a:rPr>
              <a:t>内容、时间、空间三个维度搜索</a:t>
            </a:r>
          </a:p>
        </p:txBody>
      </p:sp>
      <p:sp>
        <p:nvSpPr>
          <p:cNvPr id="28" name="Rectangle 5"/>
          <p:cNvSpPr>
            <a:spLocks noChangeArrowheads="1"/>
          </p:cNvSpPr>
          <p:nvPr/>
        </p:nvSpPr>
        <p:spPr bwMode="auto">
          <a:xfrm>
            <a:off x="426015" y="5758046"/>
            <a:ext cx="4073977" cy="970970"/>
          </a:xfrm>
          <a:prstGeom prst="rect">
            <a:avLst/>
          </a:prstGeom>
          <a:ln w="76200" cmpd="thickThi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r>
              <a:rPr lang="zh-CN" altLang="en-US" sz="2000" dirty="0" smtClean="0">
                <a:latin typeface="华文中宋"/>
                <a:ea typeface="华文中宋"/>
                <a:cs typeface="华文中宋"/>
              </a:rPr>
              <a:t>传统的搜索引擎的搜索内容</a:t>
            </a:r>
            <a:r>
              <a:rPr lang="zh-CN" altLang="en-US" sz="2000" dirty="0">
                <a:latin typeface="华文中宋"/>
                <a:ea typeface="华文中宋"/>
                <a:cs typeface="华文中宋"/>
              </a:rPr>
              <a:t>由</a:t>
            </a:r>
            <a:r>
              <a:rPr lang="zh-CN" altLang="en-US" sz="2000" dirty="0">
                <a:solidFill>
                  <a:srgbClr val="FF0000"/>
                </a:solidFill>
                <a:latin typeface="华文中宋"/>
                <a:ea typeface="华文中宋"/>
                <a:cs typeface="华文中宋"/>
              </a:rPr>
              <a:t>信息</a:t>
            </a:r>
            <a:r>
              <a:rPr lang="zh-CN" altLang="en-US" sz="2000" dirty="0">
                <a:latin typeface="华文中宋"/>
                <a:ea typeface="华文中宋"/>
                <a:cs typeface="华文中宋"/>
              </a:rPr>
              <a:t>扩展到了</a:t>
            </a:r>
            <a:r>
              <a:rPr lang="zh-CN" altLang="en-US" sz="2000" dirty="0">
                <a:solidFill>
                  <a:srgbClr val="FF0000"/>
                </a:solidFill>
                <a:latin typeface="华文中宋"/>
                <a:ea typeface="华文中宋"/>
                <a:cs typeface="华文中宋"/>
              </a:rPr>
              <a:t>物体</a:t>
            </a:r>
            <a:r>
              <a:rPr lang="zh-CN" altLang="en-US" sz="2000" dirty="0">
                <a:latin typeface="华文中宋"/>
                <a:ea typeface="华文中宋"/>
                <a:cs typeface="华文中宋"/>
              </a:rPr>
              <a:t>、</a:t>
            </a:r>
            <a:r>
              <a:rPr lang="zh-CN" altLang="en-US" sz="2000" dirty="0">
                <a:solidFill>
                  <a:srgbClr val="FF0000"/>
                </a:solidFill>
                <a:latin typeface="华文中宋"/>
                <a:ea typeface="华文中宋"/>
                <a:cs typeface="华文中宋"/>
              </a:rPr>
              <a:t>信息</a:t>
            </a:r>
            <a:r>
              <a:rPr lang="zh-CN" altLang="en-US" sz="2000" dirty="0">
                <a:latin typeface="华文中宋"/>
                <a:ea typeface="华文中宋"/>
                <a:cs typeface="华文中宋"/>
              </a:rPr>
              <a:t>和</a:t>
            </a:r>
            <a:r>
              <a:rPr lang="zh-CN" altLang="en-US" sz="2000" dirty="0" smtClean="0">
                <a:solidFill>
                  <a:srgbClr val="FF0000"/>
                </a:solidFill>
                <a:latin typeface="华文中宋"/>
                <a:ea typeface="华文中宋"/>
                <a:cs typeface="华文中宋"/>
              </a:rPr>
              <a:t>人物</a:t>
            </a:r>
            <a:r>
              <a:rPr lang="zh-CN" altLang="en-US" sz="2000" dirty="0">
                <a:latin typeface="华文中宋"/>
                <a:ea typeface="华文中宋"/>
                <a:cs typeface="华文中宋"/>
              </a:rPr>
              <a:t>。</a:t>
            </a:r>
            <a:endParaRPr lang="en-US" altLang="zh-CN" sz="2000" dirty="0">
              <a:latin typeface="华文中宋"/>
              <a:ea typeface="华文中宋"/>
              <a:cs typeface="华文中宋"/>
            </a:endParaRPr>
          </a:p>
        </p:txBody>
      </p:sp>
      <p:sp>
        <p:nvSpPr>
          <p:cNvPr id="18" name="椭圆 17"/>
          <p:cNvSpPr/>
          <p:nvPr/>
        </p:nvSpPr>
        <p:spPr bwMode="auto">
          <a:xfrm>
            <a:off x="755576" y="4055091"/>
            <a:ext cx="1664948" cy="814069"/>
          </a:xfrm>
          <a:prstGeom prst="ellipse">
            <a:avLst/>
          </a:prstGeom>
          <a:ln>
            <a:headEnd type="none" w="med" len="med"/>
            <a:tailEnd type="none" w="med" len="med"/>
          </a:ln>
          <a:extLst/>
        </p:spPr>
        <p:style>
          <a:lnRef idx="1">
            <a:schemeClr val="accent3"/>
          </a:lnRef>
          <a:fillRef idx="2">
            <a:schemeClr val="accent3"/>
          </a:fillRef>
          <a:effectRef idx="1">
            <a:schemeClr val="accent3"/>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2400" b="1" dirty="0">
                <a:solidFill>
                  <a:srgbClr val="7030A0"/>
                </a:solidFill>
                <a:latin typeface="华文中宋" pitchFamily="2" charset="-122"/>
                <a:ea typeface="华文中宋" pitchFamily="2" charset="-122"/>
              </a:rPr>
              <a:t>信息</a:t>
            </a:r>
            <a:endParaRPr kumimoji="0" lang="zh-CN" altLang="en-US" sz="2400" b="1" i="0" u="none" strike="noStrike" cap="none" normalizeH="0" baseline="0" dirty="0" smtClean="0">
              <a:ln>
                <a:noFill/>
              </a:ln>
              <a:solidFill>
                <a:srgbClr val="7030A0"/>
              </a:solidFill>
              <a:effectLst/>
              <a:latin typeface="华文中宋" pitchFamily="2" charset="-122"/>
              <a:ea typeface="华文中宋" pitchFamily="2" charset="-122"/>
            </a:endParaRPr>
          </a:p>
        </p:txBody>
      </p:sp>
      <p:sp>
        <p:nvSpPr>
          <p:cNvPr id="21" name="椭圆 20"/>
          <p:cNvSpPr/>
          <p:nvPr/>
        </p:nvSpPr>
        <p:spPr bwMode="auto">
          <a:xfrm>
            <a:off x="2627784" y="4077072"/>
            <a:ext cx="1664948" cy="814069"/>
          </a:xfrm>
          <a:prstGeom prst="ellipse">
            <a:avLst/>
          </a:prstGeom>
          <a:ln>
            <a:headEnd type="none" w="med" len="med"/>
            <a:tailEnd type="none" w="med" len="med"/>
          </a:ln>
          <a:extLst/>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7030A0"/>
                </a:solidFill>
                <a:effectLst/>
                <a:latin typeface="华文中宋" pitchFamily="2" charset="-122"/>
                <a:ea typeface="华文中宋" pitchFamily="2" charset="-122"/>
              </a:rPr>
              <a:t>物体</a:t>
            </a:r>
          </a:p>
        </p:txBody>
      </p:sp>
      <p:sp>
        <p:nvSpPr>
          <p:cNvPr id="22" name="椭圆 21"/>
          <p:cNvSpPr/>
          <p:nvPr/>
        </p:nvSpPr>
        <p:spPr bwMode="auto">
          <a:xfrm>
            <a:off x="1619672" y="4847179"/>
            <a:ext cx="1664948" cy="814069"/>
          </a:xfrm>
          <a:prstGeom prst="ellipse">
            <a:avLst/>
          </a:prstGeom>
          <a:ln>
            <a:headEnd type="none" w="med" len="med"/>
            <a:tailEnd type="none" w="med" len="med"/>
          </a:ln>
          <a:extLst/>
        </p:spPr>
        <p:style>
          <a:lnRef idx="1">
            <a:schemeClr val="accent2"/>
          </a:lnRef>
          <a:fillRef idx="2">
            <a:schemeClr val="accent2"/>
          </a:fillRef>
          <a:effectRef idx="1">
            <a:schemeClr val="accent2"/>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smtClean="0">
                <a:ln>
                  <a:noFill/>
                </a:ln>
                <a:solidFill>
                  <a:srgbClr val="7030A0"/>
                </a:solidFill>
                <a:effectLst/>
                <a:latin typeface="华文中宋" pitchFamily="2" charset="-122"/>
                <a:ea typeface="华文中宋" pitchFamily="2" charset="-122"/>
              </a:rPr>
              <a:t>人物</a:t>
            </a:r>
          </a:p>
        </p:txBody>
      </p:sp>
      <p:grpSp>
        <p:nvGrpSpPr>
          <p:cNvPr id="40" name="组合 39"/>
          <p:cNvGrpSpPr/>
          <p:nvPr/>
        </p:nvGrpSpPr>
        <p:grpSpPr>
          <a:xfrm>
            <a:off x="6156176" y="1323827"/>
            <a:ext cx="2892570" cy="2648014"/>
            <a:chOff x="6156176" y="1323827"/>
            <a:chExt cx="2892570" cy="2648014"/>
          </a:xfrm>
        </p:grpSpPr>
        <p:sp>
          <p:nvSpPr>
            <p:cNvPr id="44" name="圆角矩形 43"/>
            <p:cNvSpPr/>
            <p:nvPr/>
          </p:nvSpPr>
          <p:spPr bwMode="auto">
            <a:xfrm>
              <a:off x="6156176" y="1323827"/>
              <a:ext cx="2892570" cy="2648014"/>
            </a:xfrm>
            <a:prstGeom prst="roundRect">
              <a:avLst/>
            </a:prstGeom>
            <a:solidFill>
              <a:schemeClr val="bg1"/>
            </a:solidFill>
            <a:ln w="76200" cap="flat" cmpd="tri"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45" name="图片 4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00192" y="3099471"/>
              <a:ext cx="942863" cy="627433"/>
            </a:xfrm>
            <a:prstGeom prst="rect">
              <a:avLst/>
            </a:prstGeom>
          </p:spPr>
        </p:pic>
        <p:pic>
          <p:nvPicPr>
            <p:cNvPr id="46" name="内容占位符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8224" y="1536475"/>
              <a:ext cx="1656184" cy="547546"/>
            </a:xfrm>
            <a:prstGeom prst="rect">
              <a:avLst/>
            </a:prstGeom>
          </p:spPr>
          <p:style>
            <a:lnRef idx="0">
              <a:schemeClr val="accent1"/>
            </a:lnRef>
            <a:fillRef idx="3">
              <a:schemeClr val="accent1"/>
            </a:fillRef>
            <a:effectRef idx="3">
              <a:schemeClr val="accent1"/>
            </a:effectRef>
            <a:fontRef idx="minor">
              <a:schemeClr val="lt1"/>
            </a:fontRef>
          </p:style>
        </p:pic>
        <p:pic>
          <p:nvPicPr>
            <p:cNvPr id="47"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01916" y="2289624"/>
              <a:ext cx="18288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TextBox 47"/>
            <p:cNvSpPr txBox="1"/>
            <p:nvPr/>
          </p:nvSpPr>
          <p:spPr>
            <a:xfrm>
              <a:off x="7308304" y="3187258"/>
              <a:ext cx="1620957"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sz="2800" dirty="0" smtClean="0"/>
                <a:t>向量搜索</a:t>
              </a:r>
              <a:endParaRPr lang="zh-CN" altLang="en-US" sz="2800" dirty="0"/>
            </a:p>
          </p:txBody>
        </p:sp>
      </p:grpSp>
      <p:sp>
        <p:nvSpPr>
          <p:cNvPr id="49" name="标题 1"/>
          <p:cNvSpPr txBox="1">
            <a:spLocks/>
          </p:cNvSpPr>
          <p:nvPr/>
        </p:nvSpPr>
        <p:spPr bwMode="auto">
          <a:xfrm>
            <a:off x="91405" y="404664"/>
            <a:ext cx="8225011" cy="919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defRPr/>
            </a:pPr>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搜索引擎的作用范围</a:t>
            </a:r>
            <a:endPar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3" name="Rectangle 5"/>
          <p:cNvSpPr>
            <a:spLocks noChangeArrowheads="1"/>
          </p:cNvSpPr>
          <p:nvPr/>
        </p:nvSpPr>
        <p:spPr bwMode="auto">
          <a:xfrm>
            <a:off x="426065" y="1414358"/>
            <a:ext cx="4073977" cy="2061750"/>
          </a:xfrm>
          <a:prstGeom prst="rect">
            <a:avLst/>
          </a:prstGeom>
          <a:ln w="76200" cmpd="thickThin">
            <a:headEnd type="none" w="med" len="med"/>
            <a:tailEnd type="none" w="med" len="med"/>
          </a:ln>
          <a:extLst/>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342900" indent="-342900">
              <a:buFont typeface="Arial" panose="020B0604020202020204" pitchFamily="34" charset="0"/>
              <a:buChar char="•"/>
            </a:pPr>
            <a:r>
              <a:rPr lang="zh-CN" altLang="en-US" sz="2000" dirty="0" smtClean="0">
                <a:latin typeface="华文中宋"/>
                <a:ea typeface="华文中宋"/>
                <a:cs typeface="华文中宋"/>
              </a:rPr>
              <a:t>传统的搜索引擎的</a:t>
            </a:r>
            <a:r>
              <a:rPr lang="zh-CN" altLang="en-US" sz="2000" dirty="0">
                <a:latin typeface="华文中宋"/>
                <a:ea typeface="华文中宋"/>
                <a:cs typeface="华文中宋"/>
              </a:rPr>
              <a:t>搜索</a:t>
            </a:r>
            <a:r>
              <a:rPr lang="zh-CN" altLang="en-US" sz="2000" dirty="0" smtClean="0">
                <a:latin typeface="华文中宋"/>
                <a:ea typeface="华文中宋"/>
                <a:cs typeface="华文中宋"/>
              </a:rPr>
              <a:t>范围由互联网</a:t>
            </a:r>
            <a:r>
              <a:rPr lang="en-US" altLang="zh-CN" sz="2000" dirty="0" smtClean="0">
                <a:latin typeface="华文中宋"/>
                <a:ea typeface="华文中宋"/>
                <a:cs typeface="华文中宋"/>
              </a:rPr>
              <a:t>(WWW)</a:t>
            </a:r>
            <a:r>
              <a:rPr lang="zh-CN" altLang="en-US" sz="2000" dirty="0" smtClean="0">
                <a:latin typeface="华文中宋"/>
                <a:ea typeface="华文中宋"/>
                <a:cs typeface="华文中宋"/>
              </a:rPr>
              <a:t>扩张到</a:t>
            </a:r>
            <a:r>
              <a:rPr lang="zh-CN" altLang="en-US" sz="2000" dirty="0" smtClean="0">
                <a:solidFill>
                  <a:srgbClr val="FF0000"/>
                </a:solidFill>
                <a:latin typeface="华文中宋"/>
                <a:ea typeface="华文中宋"/>
                <a:cs typeface="华文中宋"/>
              </a:rPr>
              <a:t>互联网</a:t>
            </a:r>
            <a:r>
              <a:rPr lang="en-US" altLang="zh-CN" sz="2000" dirty="0" smtClean="0">
                <a:latin typeface="华文中宋"/>
                <a:ea typeface="华文中宋"/>
                <a:cs typeface="华文中宋"/>
              </a:rPr>
              <a:t>+</a:t>
            </a:r>
            <a:r>
              <a:rPr lang="zh-CN" altLang="en-US" sz="2000" dirty="0">
                <a:solidFill>
                  <a:srgbClr val="FF0000"/>
                </a:solidFill>
                <a:latin typeface="华文中宋"/>
                <a:ea typeface="华文中宋"/>
                <a:cs typeface="华文中宋"/>
              </a:rPr>
              <a:t>电信</a:t>
            </a:r>
            <a:r>
              <a:rPr lang="zh-CN" altLang="en-US" sz="2000" dirty="0" smtClean="0">
                <a:solidFill>
                  <a:srgbClr val="FF0000"/>
                </a:solidFill>
                <a:latin typeface="华文中宋"/>
                <a:ea typeface="华文中宋"/>
                <a:cs typeface="华文中宋"/>
              </a:rPr>
              <a:t>网</a:t>
            </a:r>
            <a:r>
              <a:rPr lang="en-US" altLang="zh-CN" sz="2000" dirty="0" smtClean="0">
                <a:latin typeface="华文中宋"/>
                <a:ea typeface="华文中宋"/>
                <a:cs typeface="华文中宋"/>
              </a:rPr>
              <a:t>+</a:t>
            </a:r>
            <a:r>
              <a:rPr lang="zh-CN" altLang="en-US" sz="2000" dirty="0" smtClean="0">
                <a:solidFill>
                  <a:srgbClr val="FF0000"/>
                </a:solidFill>
                <a:latin typeface="华文中宋"/>
                <a:ea typeface="华文中宋"/>
                <a:cs typeface="华文中宋"/>
              </a:rPr>
              <a:t>传感网</a:t>
            </a:r>
            <a:r>
              <a:rPr lang="zh-CN" altLang="en-US" sz="2000" dirty="0" smtClean="0">
                <a:latin typeface="华文中宋"/>
                <a:ea typeface="华文中宋"/>
                <a:cs typeface="华文中宋"/>
              </a:rPr>
              <a:t>所形成的</a:t>
            </a:r>
            <a:r>
              <a:rPr lang="zh-CN" altLang="en-US" sz="2000" dirty="0" smtClean="0">
                <a:solidFill>
                  <a:srgbClr val="FF0000"/>
                </a:solidFill>
                <a:latin typeface="华文中宋"/>
                <a:ea typeface="华文中宋"/>
                <a:cs typeface="华文中宋"/>
              </a:rPr>
              <a:t>网络空间（</a:t>
            </a:r>
            <a:r>
              <a:rPr lang="en-US" altLang="zh-CN" sz="2000" dirty="0" smtClean="0">
                <a:solidFill>
                  <a:srgbClr val="FF0000"/>
                </a:solidFill>
                <a:latin typeface="华文中宋"/>
                <a:ea typeface="华文中宋"/>
                <a:cs typeface="华文中宋"/>
              </a:rPr>
              <a:t>Cyberspace</a:t>
            </a:r>
            <a:r>
              <a:rPr lang="zh-CN" altLang="en-US" sz="2000" dirty="0" smtClean="0">
                <a:solidFill>
                  <a:srgbClr val="FF0000"/>
                </a:solidFill>
                <a:latin typeface="华文中宋"/>
                <a:ea typeface="华文中宋"/>
                <a:cs typeface="华文中宋"/>
              </a:rPr>
              <a:t>），可看做是泛在互联网 </a:t>
            </a:r>
            <a:r>
              <a:rPr lang="en-US" altLang="zh-CN" sz="2000" dirty="0" smtClean="0">
                <a:solidFill>
                  <a:srgbClr val="FF0000"/>
                </a:solidFill>
                <a:latin typeface="华文中宋"/>
                <a:ea typeface="华文中宋"/>
                <a:cs typeface="华文中宋"/>
              </a:rPr>
              <a:t>(Internet</a:t>
            </a:r>
            <a:r>
              <a:rPr lang="zh-CN" altLang="en-US" sz="2000" dirty="0">
                <a:solidFill>
                  <a:srgbClr val="FF0000"/>
                </a:solidFill>
                <a:latin typeface="华文中宋"/>
                <a:ea typeface="华文中宋"/>
                <a:cs typeface="华文中宋"/>
              </a:rPr>
              <a:t> </a:t>
            </a:r>
            <a:r>
              <a:rPr lang="en-US" altLang="zh-CN" sz="2000" dirty="0" smtClean="0">
                <a:solidFill>
                  <a:srgbClr val="FF0000"/>
                </a:solidFill>
                <a:latin typeface="华文中宋"/>
                <a:ea typeface="华文中宋"/>
                <a:cs typeface="华文中宋"/>
              </a:rPr>
              <a:t>of Things)</a:t>
            </a:r>
          </a:p>
        </p:txBody>
      </p:sp>
    </p:spTree>
    <p:extLst>
      <p:ext uri="{BB962C8B-B14F-4D97-AF65-F5344CB8AC3E}">
        <p14:creationId xmlns:p14="http://schemas.microsoft.com/office/powerpoint/2010/main" val="408915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afterEffect">
                                  <p:stCondLst>
                                    <p:cond delay="0"/>
                                  </p:stCondLst>
                                  <p:childTnLst>
                                    <p:animEffect transition="out" filter="dissolve">
                                      <p:cBhvr>
                                        <p:cTn id="6" dur="500"/>
                                        <p:tgtEl>
                                          <p:spTgt spid="40"/>
                                        </p:tgtEl>
                                      </p:cBhvr>
                                    </p:animEffect>
                                    <p:set>
                                      <p:cBhvr>
                                        <p:cTn id="7" dur="1" fill="hold">
                                          <p:stCondLst>
                                            <p:cond delay="499"/>
                                          </p:stCondLst>
                                        </p:cTn>
                                        <p:tgtEl>
                                          <p:spTgt spid="40"/>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par>
                          <p:cTn id="12" fill="hold">
                            <p:stCondLst>
                              <p:cond delay="1000"/>
                            </p:stCondLst>
                            <p:childTnLst>
                              <p:par>
                                <p:cTn id="13" presetID="12" presetClass="entr" presetSubtype="1"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p:tgtEl>
                                          <p:spTgt spid="24"/>
                                        </p:tgtEl>
                                        <p:attrNameLst>
                                          <p:attrName>ppt_y</p:attrName>
                                        </p:attrNameLst>
                                      </p:cBhvr>
                                      <p:tavLst>
                                        <p:tav tm="0">
                                          <p:val>
                                            <p:strVal val="#ppt_y-#ppt_h*1.125000"/>
                                          </p:val>
                                        </p:tav>
                                        <p:tav tm="100000">
                                          <p:val>
                                            <p:strVal val="#ppt_y"/>
                                          </p:val>
                                        </p:tav>
                                      </p:tavLst>
                                    </p:anim>
                                    <p:animEffect transition="in" filter="wipe(down)">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602113" y="3842877"/>
            <a:ext cx="7857677" cy="1314315"/>
            <a:chOff x="1259632" y="2019603"/>
            <a:chExt cx="7448807" cy="1280830"/>
          </a:xfrm>
          <a:solidFill>
            <a:schemeClr val="tx2">
              <a:lumMod val="60000"/>
              <a:lumOff val="40000"/>
            </a:schemeClr>
          </a:solidFill>
        </p:grpSpPr>
        <p:sp>
          <p:nvSpPr>
            <p:cNvPr id="97" name="同侧圆角矩形 96"/>
            <p:cNvSpPr/>
            <p:nvPr/>
          </p:nvSpPr>
          <p:spPr>
            <a:xfrm rot="16200000">
              <a:off x="1042391" y="2236844"/>
              <a:ext cx="1280830" cy="846348"/>
            </a:xfrm>
            <a:prstGeom prst="round2SameRect">
              <a:avLst/>
            </a:prstGeom>
            <a:ln/>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endParaRPr lang="zh-CN" altLang="en-US" sz="2800" dirty="0">
                <a:solidFill>
                  <a:schemeClr val="bg1"/>
                </a:solidFill>
              </a:endParaRPr>
            </a:p>
          </p:txBody>
        </p:sp>
        <p:sp>
          <p:nvSpPr>
            <p:cNvPr id="98" name="同侧圆角矩形 97"/>
            <p:cNvSpPr/>
            <p:nvPr/>
          </p:nvSpPr>
          <p:spPr>
            <a:xfrm rot="16200000" flipV="1">
              <a:off x="4802060" y="-605948"/>
              <a:ext cx="1280827" cy="6531930"/>
            </a:xfrm>
            <a:prstGeom prst="round2SameRect">
              <a:avLst/>
            </a:prstGeom>
            <a:ln/>
          </p:spPr>
          <p:style>
            <a:lnRef idx="0">
              <a:schemeClr val="accent5"/>
            </a:lnRef>
            <a:fillRef idx="3">
              <a:schemeClr val="accent5"/>
            </a:fillRef>
            <a:effectRef idx="3">
              <a:schemeClr val="accent5"/>
            </a:effectRef>
            <a:fontRef idx="minor">
              <a:schemeClr val="lt1"/>
            </a:fontRef>
          </p:style>
          <p:txBody>
            <a:bodyPr anchor="ctr"/>
            <a:lstStyle/>
            <a:p>
              <a:pPr algn="ctr" fontAlgn="auto">
                <a:spcBef>
                  <a:spcPts val="0"/>
                </a:spcBef>
                <a:spcAft>
                  <a:spcPts val="0"/>
                </a:spcAft>
                <a:defRPr/>
              </a:pPr>
              <a:endParaRPr lang="zh-CN" altLang="en-US" sz="2800"/>
            </a:p>
          </p:txBody>
        </p:sp>
        <p:sp>
          <p:nvSpPr>
            <p:cNvPr id="152" name="同侧圆角矩形 151"/>
            <p:cNvSpPr/>
            <p:nvPr/>
          </p:nvSpPr>
          <p:spPr>
            <a:xfrm rot="16200000">
              <a:off x="1164748" y="2169089"/>
              <a:ext cx="495720" cy="258284"/>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800" dirty="0"/>
            </a:p>
          </p:txBody>
        </p:sp>
        <p:sp>
          <p:nvSpPr>
            <p:cNvPr id="214" name="矩形 213"/>
            <p:cNvSpPr/>
            <p:nvPr/>
          </p:nvSpPr>
          <p:spPr>
            <a:xfrm>
              <a:off x="2278595" y="2413796"/>
              <a:ext cx="6327755"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sz="3600" b="1" dirty="0">
                  <a:solidFill>
                    <a:schemeClr val="bg1"/>
                  </a:solidFill>
                  <a:latin typeface="黑体" pitchFamily="49" charset="-122"/>
                  <a:ea typeface="黑体" pitchFamily="49" charset="-122"/>
                </a:rPr>
                <a:t>搜索引擎技术</a:t>
              </a:r>
              <a:r>
                <a:rPr lang="zh-CN" altLang="en-US" sz="3600" b="1" dirty="0" smtClean="0">
                  <a:solidFill>
                    <a:schemeClr val="bg1"/>
                  </a:solidFill>
                  <a:latin typeface="黑体" pitchFamily="49" charset="-122"/>
                  <a:ea typeface="黑体" pitchFamily="49" charset="-122"/>
                </a:rPr>
                <a:t>面临的</a:t>
              </a:r>
              <a:r>
                <a:rPr lang="zh-CN" altLang="en-US" sz="3600" b="1" dirty="0">
                  <a:solidFill>
                    <a:schemeClr val="bg1"/>
                  </a:solidFill>
                  <a:latin typeface="黑体" pitchFamily="49" charset="-122"/>
                  <a:ea typeface="黑体" pitchFamily="49" charset="-122"/>
                </a:rPr>
                <a:t>问题和挑战</a:t>
              </a:r>
            </a:p>
          </p:txBody>
        </p:sp>
        <p:sp>
          <p:nvSpPr>
            <p:cNvPr id="222" name="矩形 221"/>
            <p:cNvSpPr/>
            <p:nvPr/>
          </p:nvSpPr>
          <p:spPr>
            <a:xfrm>
              <a:off x="1569876" y="2457121"/>
              <a:ext cx="352981"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b="1" dirty="0">
                  <a:solidFill>
                    <a:schemeClr val="bg1"/>
                  </a:solidFill>
                  <a:latin typeface="黑体" pitchFamily="49" charset="-122"/>
                  <a:ea typeface="黑体" pitchFamily="49" charset="-122"/>
                </a:rPr>
                <a:t>2</a:t>
              </a:r>
              <a:endParaRPr lang="zh-CN" altLang="en-US" sz="4000" b="1" dirty="0">
                <a:solidFill>
                  <a:schemeClr val="bg1"/>
                </a:solidFill>
                <a:latin typeface="黑体" pitchFamily="49" charset="-122"/>
                <a:ea typeface="黑体" pitchFamily="49" charset="-122"/>
              </a:endParaRPr>
            </a:p>
          </p:txBody>
        </p:sp>
      </p:grpSp>
      <p:grpSp>
        <p:nvGrpSpPr>
          <p:cNvPr id="36" name="组合 35"/>
          <p:cNvGrpSpPr/>
          <p:nvPr/>
        </p:nvGrpSpPr>
        <p:grpSpPr>
          <a:xfrm>
            <a:off x="602114" y="1700807"/>
            <a:ext cx="7857674" cy="1260773"/>
            <a:chOff x="1259633" y="2019602"/>
            <a:chExt cx="7448804" cy="1228651"/>
          </a:xfrm>
          <a:solidFill>
            <a:schemeClr val="tx2">
              <a:lumMod val="60000"/>
              <a:lumOff val="40000"/>
            </a:schemeClr>
          </a:solidFill>
        </p:grpSpPr>
        <p:sp>
          <p:nvSpPr>
            <p:cNvPr id="37" name="同侧圆角矩形 36"/>
            <p:cNvSpPr/>
            <p:nvPr/>
          </p:nvSpPr>
          <p:spPr>
            <a:xfrm rot="16200000">
              <a:off x="1068482" y="2210754"/>
              <a:ext cx="1228650" cy="846348"/>
            </a:xfrm>
            <a:prstGeom prst="round2SameRect">
              <a:avLst/>
            </a:prstGeom>
            <a:solidFill>
              <a:srgbClr val="BDEE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800" dirty="0"/>
            </a:p>
          </p:txBody>
        </p:sp>
        <p:sp>
          <p:nvSpPr>
            <p:cNvPr id="38" name="同侧圆角矩形 37"/>
            <p:cNvSpPr/>
            <p:nvPr/>
          </p:nvSpPr>
          <p:spPr>
            <a:xfrm rot="16200000" flipV="1">
              <a:off x="4828148" y="-632037"/>
              <a:ext cx="1228649" cy="6531928"/>
            </a:xfrm>
            <a:prstGeom prst="round2SameRect">
              <a:avLst/>
            </a:prstGeom>
            <a:solidFill>
              <a:srgbClr val="BDEEFF"/>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800"/>
            </a:p>
          </p:txBody>
        </p:sp>
        <p:sp>
          <p:nvSpPr>
            <p:cNvPr id="39" name="同侧圆角矩形 38"/>
            <p:cNvSpPr/>
            <p:nvPr/>
          </p:nvSpPr>
          <p:spPr>
            <a:xfrm rot="16200000">
              <a:off x="1164748" y="2169089"/>
              <a:ext cx="495720" cy="258284"/>
            </a:xfrm>
            <a:prstGeom prst="round2Same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800" dirty="0"/>
            </a:p>
          </p:txBody>
        </p:sp>
        <p:sp>
          <p:nvSpPr>
            <p:cNvPr id="40" name="矩形 39"/>
            <p:cNvSpPr/>
            <p:nvPr/>
          </p:nvSpPr>
          <p:spPr>
            <a:xfrm>
              <a:off x="2293306" y="2387705"/>
              <a:ext cx="5816278"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r>
                <a:rPr lang="zh-CN" altLang="en-US" sz="3600" b="1" dirty="0">
                  <a:solidFill>
                    <a:srgbClr val="0070C0"/>
                  </a:solidFill>
                  <a:latin typeface="黑体" pitchFamily="49" charset="-122"/>
                  <a:ea typeface="黑体" pitchFamily="49" charset="-122"/>
                </a:rPr>
                <a:t>目前在网络</a:t>
              </a:r>
              <a:r>
                <a:rPr lang="zh-CN" altLang="en-US" sz="3600" b="1" dirty="0" smtClean="0">
                  <a:solidFill>
                    <a:srgbClr val="0070C0"/>
                  </a:solidFill>
                  <a:latin typeface="黑体" pitchFamily="49" charset="-122"/>
                  <a:ea typeface="黑体" pitchFamily="49" charset="-122"/>
                </a:rPr>
                <a:t>空间能</a:t>
              </a:r>
              <a:r>
                <a:rPr lang="zh-CN" altLang="en-US" sz="3600" b="1" dirty="0">
                  <a:solidFill>
                    <a:srgbClr val="0070C0"/>
                  </a:solidFill>
                  <a:latin typeface="黑体" pitchFamily="49" charset="-122"/>
                  <a:ea typeface="黑体" pitchFamily="49" charset="-122"/>
                </a:rPr>
                <a:t>搜到什么？</a:t>
              </a:r>
            </a:p>
          </p:txBody>
        </p:sp>
        <p:sp>
          <p:nvSpPr>
            <p:cNvPr id="46" name="矩形 45"/>
            <p:cNvSpPr/>
            <p:nvPr/>
          </p:nvSpPr>
          <p:spPr>
            <a:xfrm>
              <a:off x="1569876" y="2399605"/>
              <a:ext cx="352981" cy="49244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b="1" dirty="0" smtClean="0">
                  <a:solidFill>
                    <a:srgbClr val="0070C0"/>
                  </a:solidFill>
                  <a:latin typeface="黑体" pitchFamily="49" charset="-122"/>
                  <a:ea typeface="黑体" pitchFamily="49" charset="-122"/>
                </a:rPr>
                <a:t>1</a:t>
              </a:r>
              <a:endParaRPr lang="zh-CN" altLang="en-US" sz="4000" b="1" dirty="0">
                <a:solidFill>
                  <a:srgbClr val="0070C0"/>
                </a:solidFill>
                <a:latin typeface="黑体" pitchFamily="49" charset="-122"/>
                <a:ea typeface="黑体" pitchFamily="49" charset="-122"/>
              </a:endParaRPr>
            </a:p>
          </p:txBody>
        </p:sp>
      </p:grpSp>
      <p:sp>
        <p:nvSpPr>
          <p:cNvPr id="54" name="标题 1"/>
          <p:cNvSpPr txBox="1">
            <a:spLocks/>
          </p:cNvSpPr>
          <p:nvPr/>
        </p:nvSpPr>
        <p:spPr bwMode="auto">
          <a:xfrm>
            <a:off x="230188" y="269776"/>
            <a:ext cx="8229600" cy="1143000"/>
          </a:xfrm>
          <a:prstGeom prst="rect">
            <a:avLst/>
          </a:prstGeom>
          <a:noFill/>
          <a:ln w="9525">
            <a:noFill/>
            <a:miter lim="800000"/>
            <a:headEnd/>
            <a:tailEnd/>
          </a:ln>
        </p:spPr>
        <p:txBody>
          <a:bodyPr anchor="ctr"/>
          <a:lstStyle/>
          <a:p>
            <a:pPr eaLnBrk="0" hangingPunct="0"/>
            <a:r>
              <a:rPr lang="zh-CN" altLang="en-US" sz="40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sym typeface="Calibri" pitchFamily="34" charset="0"/>
              </a:rPr>
              <a:t>关于网络空间搜索技术</a:t>
            </a:r>
            <a:endPar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sym typeface="Calibri" pitchFamily="34" charset="0"/>
            </a:endParaRPr>
          </a:p>
        </p:txBody>
      </p:sp>
    </p:spTree>
    <p:extLst>
      <p:ext uri="{BB962C8B-B14F-4D97-AF65-F5344CB8AC3E}">
        <p14:creationId xmlns:p14="http://schemas.microsoft.com/office/powerpoint/2010/main" val="464249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bwMode="auto">
          <a:xfrm>
            <a:off x="0" y="1268760"/>
            <a:ext cx="9163803" cy="5616000"/>
          </a:xfrm>
          <a:prstGeom prst="rect">
            <a:avLst/>
          </a:prstGeom>
          <a:solidFill>
            <a:schemeClr val="accent6">
              <a:lumMod val="20000"/>
              <a:lumOff val="80000"/>
            </a:schemeClr>
          </a:solidFill>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4" name="Rectangle 9"/>
          <p:cNvSpPr>
            <a:spLocks/>
          </p:cNvSpPr>
          <p:nvPr/>
        </p:nvSpPr>
        <p:spPr bwMode="auto">
          <a:xfrm>
            <a:off x="1776462" y="3322729"/>
            <a:ext cx="9233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b="1" dirty="0">
                <a:solidFill>
                  <a:srgbClr val="FF0000"/>
                </a:solidFill>
                <a:sym typeface="Arial" pitchFamily="34" charset="0"/>
              </a:rPr>
              <a:t>搜索主体</a:t>
            </a:r>
            <a:endParaRPr lang="en-US" altLang="zh-CN" b="1" dirty="0">
              <a:solidFill>
                <a:srgbClr val="FF0000"/>
              </a:solidFill>
              <a:sym typeface="Arial" pitchFamily="34" charset="0"/>
            </a:endParaRPr>
          </a:p>
        </p:txBody>
      </p:sp>
      <p:sp>
        <p:nvSpPr>
          <p:cNvPr id="55" name="Rectangle 9"/>
          <p:cNvSpPr>
            <a:spLocks/>
          </p:cNvSpPr>
          <p:nvPr/>
        </p:nvSpPr>
        <p:spPr bwMode="auto">
          <a:xfrm>
            <a:off x="6228184" y="3365953"/>
            <a:ext cx="11541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b="1" dirty="0">
                <a:solidFill>
                  <a:srgbClr val="FF0000"/>
                </a:solidFill>
                <a:sym typeface="Arial" pitchFamily="34" charset="0"/>
              </a:rPr>
              <a:t>泛在网空间</a:t>
            </a:r>
            <a:endParaRPr lang="en-US" altLang="zh-CN" b="1" dirty="0">
              <a:solidFill>
                <a:srgbClr val="FF0000"/>
              </a:solidFill>
              <a:sym typeface="Arial" pitchFamily="34" charset="0"/>
            </a:endParaRPr>
          </a:p>
        </p:txBody>
      </p:sp>
      <p:cxnSp>
        <p:nvCxnSpPr>
          <p:cNvPr id="3" name="直接连接符 2"/>
          <p:cNvCxnSpPr/>
          <p:nvPr/>
        </p:nvCxnSpPr>
        <p:spPr>
          <a:xfrm flipV="1">
            <a:off x="0" y="3726600"/>
            <a:ext cx="9163803" cy="49740"/>
          </a:xfrm>
          <a:prstGeom prst="line">
            <a:avLst/>
          </a:prstGeom>
          <a:ln w="38100">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810692" y="1325368"/>
            <a:ext cx="2808312" cy="23175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Rectangle 9"/>
          <p:cNvSpPr>
            <a:spLocks/>
          </p:cNvSpPr>
          <p:nvPr/>
        </p:nvSpPr>
        <p:spPr bwMode="auto">
          <a:xfrm>
            <a:off x="1259632" y="3861048"/>
            <a:ext cx="7300167" cy="516384"/>
          </a:xfrm>
          <a:prstGeom prst="rect">
            <a:avLst/>
          </a:prstGeom>
          <a:ln/>
          <a:extLst/>
        </p:spPr>
        <p:style>
          <a:lnRef idx="1">
            <a:schemeClr val="accent5"/>
          </a:lnRef>
          <a:fillRef idx="2">
            <a:schemeClr val="accent5"/>
          </a:fillRef>
          <a:effectRef idx="1">
            <a:schemeClr val="accent5"/>
          </a:effectRef>
          <a:fontRef idx="minor">
            <a:schemeClr val="dk1"/>
          </a:fontRef>
        </p:style>
        <p:txBody>
          <a:bodyPr wrap="square" lIns="72000" tIns="108000" rIns="72000" bIns="108000">
            <a:noAutofit/>
          </a:bodyPr>
          <a:lstStyle/>
          <a:p>
            <a:pPr algn="ctr"/>
            <a:r>
              <a:rPr lang="zh-CN" altLang="en-US" sz="2000" b="1" dirty="0">
                <a:solidFill>
                  <a:srgbClr val="FF0000"/>
                </a:solidFill>
                <a:sym typeface="Arial" pitchFamily="34" charset="0"/>
              </a:rPr>
              <a:t>输入方式众多和语义二</a:t>
            </a:r>
            <a:r>
              <a:rPr lang="zh-CN" altLang="en-US" sz="2000" b="1" dirty="0" smtClean="0">
                <a:solidFill>
                  <a:srgbClr val="FF0000"/>
                </a:solidFill>
                <a:sym typeface="Arial" pitchFamily="34" charset="0"/>
              </a:rPr>
              <a:t>义，</a:t>
            </a:r>
            <a:r>
              <a:rPr lang="zh-CN" altLang="en-US" sz="2000" b="1" dirty="0">
                <a:solidFill>
                  <a:srgbClr val="FF0000"/>
                </a:solidFill>
                <a:sym typeface="Arial" pitchFamily="34" charset="0"/>
              </a:rPr>
              <a:t>用户真实搜索意图难以理解和表示</a:t>
            </a:r>
            <a:endParaRPr lang="en-US" altLang="zh-CN" sz="2000" b="1" dirty="0">
              <a:solidFill>
                <a:srgbClr val="FF0000"/>
              </a:solidFill>
              <a:sym typeface="Arial" pitchFamily="34" charset="0"/>
            </a:endParaRPr>
          </a:p>
        </p:txBody>
      </p:sp>
      <p:pic>
        <p:nvPicPr>
          <p:cNvPr id="2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792" y="1366168"/>
            <a:ext cx="6973887"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178" name="组合 7177"/>
          <p:cNvGrpSpPr/>
          <p:nvPr/>
        </p:nvGrpSpPr>
        <p:grpSpPr>
          <a:xfrm>
            <a:off x="38100" y="4462512"/>
            <a:ext cx="9125703" cy="2422872"/>
            <a:chOff x="38100" y="4313860"/>
            <a:chExt cx="9125703" cy="2422872"/>
          </a:xfrm>
        </p:grpSpPr>
        <p:pic>
          <p:nvPicPr>
            <p:cNvPr id="7173" name="Picture 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9364"/>
            <a:stretch/>
          </p:blipFill>
          <p:spPr bwMode="auto">
            <a:xfrm>
              <a:off x="7308304" y="4313860"/>
              <a:ext cx="1251495" cy="728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 name="Rectangle 9"/>
            <p:cNvSpPr>
              <a:spLocks/>
            </p:cNvSpPr>
            <p:nvPr/>
          </p:nvSpPr>
          <p:spPr bwMode="auto">
            <a:xfrm>
              <a:off x="5015949" y="5269554"/>
              <a:ext cx="1135731" cy="531901"/>
            </a:xfrm>
            <a:prstGeom prst="rect">
              <a:avLst/>
            </a:prstGeom>
            <a:noFill/>
            <a:ln/>
            <a:extLst/>
          </p:spPr>
          <p:style>
            <a:lnRef idx="1">
              <a:schemeClr val="dk1"/>
            </a:lnRef>
            <a:fillRef idx="2">
              <a:schemeClr val="dk1"/>
            </a:fillRef>
            <a:effectRef idx="1">
              <a:schemeClr val="dk1"/>
            </a:effectRef>
            <a:fontRef idx="minor">
              <a:schemeClr val="dk1"/>
            </a:fontRef>
          </p:style>
          <p:txBody>
            <a:bodyPr wrap="square" lIns="108000" tIns="108000" rIns="108000" bIns="108000">
              <a:noAutofit/>
            </a:bodyPr>
            <a:lstStyle/>
            <a:p>
              <a:pPr algn="ctr"/>
              <a:r>
                <a:rPr lang="zh-CN" altLang="en-US" sz="2000" b="1" dirty="0">
                  <a:solidFill>
                    <a:prstClr val="black"/>
                  </a:solidFill>
                  <a:latin typeface="宋体" pitchFamily="2" charset="-122"/>
                  <a:ea typeface="宋体" pitchFamily="2" charset="-122"/>
                  <a:sym typeface="Arial" pitchFamily="34" charset="0"/>
                </a:rPr>
                <a:t>家常菜</a:t>
              </a:r>
              <a:endParaRPr lang="en-US" altLang="zh-CN" sz="2000" b="1" dirty="0">
                <a:solidFill>
                  <a:prstClr val="black"/>
                </a:solidFill>
                <a:latin typeface="宋体" pitchFamily="2" charset="-122"/>
                <a:ea typeface="宋体" pitchFamily="2" charset="-122"/>
                <a:sym typeface="Arial" pitchFamily="34" charset="0"/>
              </a:endParaRPr>
            </a:p>
          </p:txBody>
        </p:sp>
        <p:cxnSp>
          <p:nvCxnSpPr>
            <p:cNvPr id="10" name="直接箭头连接符 9"/>
            <p:cNvCxnSpPr>
              <a:endCxn id="7173" idx="1"/>
            </p:cNvCxnSpPr>
            <p:nvPr/>
          </p:nvCxnSpPr>
          <p:spPr>
            <a:xfrm flipV="1">
              <a:off x="6220984" y="4678226"/>
              <a:ext cx="1087320" cy="72678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pic>
          <p:nvPicPr>
            <p:cNvPr id="7174"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08304" y="5094043"/>
              <a:ext cx="1178068" cy="681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4" name="直接箭头连接符 83"/>
            <p:cNvCxnSpPr/>
            <p:nvPr/>
          </p:nvCxnSpPr>
          <p:spPr>
            <a:xfrm>
              <a:off x="6261100" y="5524500"/>
              <a:ext cx="1042138" cy="2041"/>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cxnSp>
          <p:nvCxnSpPr>
            <p:cNvPr id="106" name="直接箭头连接符 105"/>
            <p:cNvCxnSpPr/>
            <p:nvPr/>
          </p:nvCxnSpPr>
          <p:spPr>
            <a:xfrm>
              <a:off x="6235700" y="5689600"/>
              <a:ext cx="1067538" cy="602828"/>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07" name="Rectangle 9"/>
            <p:cNvSpPr>
              <a:spLocks/>
            </p:cNvSpPr>
            <p:nvPr/>
          </p:nvSpPr>
          <p:spPr bwMode="auto">
            <a:xfrm>
              <a:off x="8466569" y="5227670"/>
              <a:ext cx="677431" cy="430887"/>
            </a:xfrm>
            <a:prstGeom prst="rect">
              <a:avLst/>
            </a:prstGeom>
            <a:noFill/>
            <a:ln>
              <a:noFill/>
            </a:ln>
            <a:extLst/>
          </p:spPr>
          <p:style>
            <a:lnRef idx="1">
              <a:schemeClr val="dk1"/>
            </a:lnRef>
            <a:fillRef idx="2">
              <a:schemeClr val="dk1"/>
            </a:fillRef>
            <a:effectRef idx="1">
              <a:schemeClr val="dk1"/>
            </a:effectRef>
            <a:fontRef idx="minor">
              <a:schemeClr val="dk1"/>
            </a:fontRef>
          </p:style>
          <p:txBody>
            <a:bodyPr wrap="square" lIns="0" tIns="0" rIns="0" bIns="0">
              <a:spAutoFit/>
            </a:bodyPr>
            <a:lstStyle/>
            <a:p>
              <a:pPr algn="ctr"/>
              <a:r>
                <a:rPr lang="zh-CN" altLang="en-US" sz="1400" b="1" dirty="0">
                  <a:solidFill>
                    <a:srgbClr val="0070C0"/>
                  </a:solidFill>
                  <a:latin typeface="宋体" pitchFamily="2" charset="-122"/>
                  <a:ea typeface="宋体" pitchFamily="2" charset="-122"/>
                  <a:sym typeface="Arial" pitchFamily="34" charset="0"/>
                </a:rPr>
                <a:t>菜馆</a:t>
              </a:r>
              <a:endParaRPr lang="en-US" altLang="zh-CN" sz="1400" b="1" dirty="0">
                <a:solidFill>
                  <a:srgbClr val="0070C0"/>
                </a:solidFill>
                <a:latin typeface="宋体" pitchFamily="2" charset="-122"/>
                <a:ea typeface="宋体" pitchFamily="2" charset="-122"/>
                <a:sym typeface="Arial" pitchFamily="34" charset="0"/>
              </a:endParaRPr>
            </a:p>
            <a:p>
              <a:pPr algn="ctr"/>
              <a:r>
                <a:rPr lang="zh-CN" altLang="en-US" sz="1400" b="1" dirty="0">
                  <a:solidFill>
                    <a:srgbClr val="0070C0"/>
                  </a:solidFill>
                  <a:latin typeface="宋体" pitchFamily="2" charset="-122"/>
                  <a:ea typeface="宋体" pitchFamily="2" charset="-122"/>
                  <a:sym typeface="Arial" pitchFamily="34" charset="0"/>
                </a:rPr>
                <a:t>位置</a:t>
              </a:r>
              <a:endParaRPr lang="en-US" altLang="zh-CN" sz="1400" b="1" dirty="0">
                <a:solidFill>
                  <a:srgbClr val="0070C0"/>
                </a:solidFill>
                <a:latin typeface="宋体" pitchFamily="2" charset="-122"/>
                <a:ea typeface="宋体" pitchFamily="2" charset="-122"/>
                <a:sym typeface="Arial" pitchFamily="34" charset="0"/>
              </a:endParaRPr>
            </a:p>
          </p:txBody>
        </p:sp>
        <p:pic>
          <p:nvPicPr>
            <p:cNvPr id="717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28925" y="5896128"/>
              <a:ext cx="1146459" cy="6443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 name="Rectangle 9"/>
            <p:cNvSpPr>
              <a:spLocks/>
            </p:cNvSpPr>
            <p:nvPr/>
          </p:nvSpPr>
          <p:spPr bwMode="auto">
            <a:xfrm>
              <a:off x="63861" y="4570632"/>
              <a:ext cx="14461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p>
              <a:r>
                <a:rPr lang="zh-CN" altLang="en-US" b="1" dirty="0">
                  <a:solidFill>
                    <a:srgbClr val="1F497D">
                      <a:lumMod val="50000"/>
                    </a:srgbClr>
                  </a:solidFill>
                  <a:sym typeface="Arial" pitchFamily="34" charset="0"/>
                </a:rPr>
                <a:t>关键词输入：</a:t>
              </a:r>
              <a:endParaRPr lang="en-US" altLang="zh-CN" b="1" dirty="0">
                <a:solidFill>
                  <a:srgbClr val="1F497D">
                    <a:lumMod val="50000"/>
                  </a:srgbClr>
                </a:solidFill>
                <a:sym typeface="Arial" pitchFamily="34" charset="0"/>
              </a:endParaRPr>
            </a:p>
          </p:txBody>
        </p:sp>
        <p:pic>
          <p:nvPicPr>
            <p:cNvPr id="1026"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95645" y="4347292"/>
              <a:ext cx="2459951" cy="730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Rectangle 9"/>
            <p:cNvSpPr>
              <a:spLocks/>
            </p:cNvSpPr>
            <p:nvPr/>
          </p:nvSpPr>
          <p:spPr bwMode="auto">
            <a:xfrm>
              <a:off x="63861" y="5403972"/>
              <a:ext cx="14461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p>
              <a:r>
                <a:rPr lang="zh-CN" altLang="en-US" b="1" dirty="0">
                  <a:solidFill>
                    <a:srgbClr val="1F497D">
                      <a:lumMod val="50000"/>
                    </a:srgbClr>
                  </a:solidFill>
                  <a:sym typeface="Arial" pitchFamily="34" charset="0"/>
                </a:rPr>
                <a:t>语音输入：</a:t>
              </a:r>
              <a:endParaRPr lang="en-US" altLang="zh-CN" b="1" dirty="0">
                <a:solidFill>
                  <a:srgbClr val="1F497D">
                    <a:lumMod val="50000"/>
                  </a:srgbClr>
                </a:solidFill>
                <a:sym typeface="Arial" pitchFamily="34" charset="0"/>
              </a:endParaRPr>
            </a:p>
          </p:txBody>
        </p:sp>
        <p:pic>
          <p:nvPicPr>
            <p:cNvPr id="1027" name="Picture 3"/>
            <p:cNvPicPr>
              <a:picLocks noChangeAspect="1" noChangeArrowheads="1"/>
            </p:cNvPicPr>
            <p:nvPr/>
          </p:nvPicPr>
          <p:blipFill rotWithShape="1">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l="36270" t="10380" r="32619" b="26030"/>
            <a:stretch/>
          </p:blipFill>
          <p:spPr bwMode="auto">
            <a:xfrm>
              <a:off x="1486570" y="5127600"/>
              <a:ext cx="577850" cy="666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rotWithShape="1">
            <a:blip r:embed="rId8" cstate="print">
              <a:clrChange>
                <a:clrFrom>
                  <a:srgbClr val="15161D"/>
                </a:clrFrom>
                <a:clrTo>
                  <a:srgbClr val="15161D">
                    <a:alpha val="0"/>
                  </a:srgbClr>
                </a:clrTo>
              </a:clrChange>
              <a:extLst>
                <a:ext uri="{28A0092B-C50C-407E-A947-70E740481C1C}">
                  <a14:useLocalDpi xmlns:a14="http://schemas.microsoft.com/office/drawing/2010/main" val="0"/>
                </a:ext>
              </a:extLst>
            </a:blip>
            <a:srcRect t="4802" r="2103" b="6482"/>
            <a:stretch/>
          </p:blipFill>
          <p:spPr bwMode="auto">
            <a:xfrm>
              <a:off x="2238127" y="5306382"/>
              <a:ext cx="1574168" cy="36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Rectangle 9"/>
            <p:cNvSpPr>
              <a:spLocks/>
            </p:cNvSpPr>
            <p:nvPr/>
          </p:nvSpPr>
          <p:spPr bwMode="auto">
            <a:xfrm>
              <a:off x="63861" y="6110312"/>
              <a:ext cx="14461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p>
              <a:r>
                <a:rPr lang="zh-CN" altLang="en-US" b="1" dirty="0">
                  <a:solidFill>
                    <a:srgbClr val="1F497D">
                      <a:lumMod val="50000"/>
                    </a:srgbClr>
                  </a:solidFill>
                  <a:sym typeface="Arial" pitchFamily="34" charset="0"/>
                </a:rPr>
                <a:t>图片输入：</a:t>
              </a:r>
              <a:endParaRPr lang="en-US" altLang="zh-CN" b="1" dirty="0">
                <a:solidFill>
                  <a:srgbClr val="1F497D">
                    <a:lumMod val="50000"/>
                  </a:srgbClr>
                </a:solidFill>
                <a:sym typeface="Arial" pitchFamily="34" charset="0"/>
              </a:endParaRPr>
            </a:p>
          </p:txBody>
        </p:sp>
        <p:sp>
          <p:nvSpPr>
            <p:cNvPr id="2" name="矩形 1"/>
            <p:cNvSpPr/>
            <p:nvPr/>
          </p:nvSpPr>
          <p:spPr>
            <a:xfrm>
              <a:off x="38100" y="4330701"/>
              <a:ext cx="3957836" cy="787400"/>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38100" y="5154605"/>
              <a:ext cx="3957836" cy="700095"/>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矩形 37"/>
            <p:cNvSpPr/>
            <p:nvPr/>
          </p:nvSpPr>
          <p:spPr>
            <a:xfrm>
              <a:off x="48196" y="5888873"/>
              <a:ext cx="3957836" cy="677027"/>
            </a:xfrm>
            <a:prstGeom prst="rect">
              <a:avLst/>
            </a:prstGeom>
            <a:no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1029"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259632" y="5991696"/>
              <a:ext cx="2695964" cy="4726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Rectangle 9"/>
            <p:cNvSpPr>
              <a:spLocks/>
            </p:cNvSpPr>
            <p:nvPr/>
          </p:nvSpPr>
          <p:spPr bwMode="auto">
            <a:xfrm>
              <a:off x="8481873" y="4577082"/>
              <a:ext cx="677431" cy="215444"/>
            </a:xfrm>
            <a:prstGeom prst="rect">
              <a:avLst/>
            </a:prstGeom>
            <a:noFill/>
            <a:ln>
              <a:noFill/>
            </a:ln>
            <a:extLst/>
          </p:spPr>
          <p:style>
            <a:lnRef idx="1">
              <a:schemeClr val="dk1"/>
            </a:lnRef>
            <a:fillRef idx="2">
              <a:schemeClr val="dk1"/>
            </a:fillRef>
            <a:effectRef idx="1">
              <a:schemeClr val="dk1"/>
            </a:effectRef>
            <a:fontRef idx="minor">
              <a:schemeClr val="dk1"/>
            </a:fontRef>
          </p:style>
          <p:txBody>
            <a:bodyPr wrap="square" lIns="0" tIns="0" rIns="0" bIns="0">
              <a:spAutoFit/>
            </a:bodyPr>
            <a:lstStyle/>
            <a:p>
              <a:pPr algn="ctr"/>
              <a:r>
                <a:rPr lang="zh-CN" altLang="en-US" sz="1400" b="1" dirty="0">
                  <a:solidFill>
                    <a:srgbClr val="0070C0"/>
                  </a:solidFill>
                  <a:latin typeface="宋体" pitchFamily="2" charset="-122"/>
                  <a:ea typeface="宋体" pitchFamily="2" charset="-122"/>
                  <a:sym typeface="Arial" pitchFamily="34" charset="0"/>
                </a:rPr>
                <a:t>菜谱</a:t>
              </a:r>
              <a:endParaRPr lang="en-US" altLang="zh-CN" sz="1400" b="1" dirty="0">
                <a:solidFill>
                  <a:srgbClr val="0070C0"/>
                </a:solidFill>
                <a:latin typeface="宋体" pitchFamily="2" charset="-122"/>
                <a:ea typeface="宋体" pitchFamily="2" charset="-122"/>
                <a:sym typeface="Arial" pitchFamily="34" charset="0"/>
              </a:endParaRPr>
            </a:p>
          </p:txBody>
        </p:sp>
        <p:sp>
          <p:nvSpPr>
            <p:cNvPr id="41" name="Rectangle 9"/>
            <p:cNvSpPr>
              <a:spLocks/>
            </p:cNvSpPr>
            <p:nvPr/>
          </p:nvSpPr>
          <p:spPr bwMode="auto">
            <a:xfrm>
              <a:off x="8486372" y="6101804"/>
              <a:ext cx="677431" cy="215444"/>
            </a:xfrm>
            <a:prstGeom prst="rect">
              <a:avLst/>
            </a:prstGeom>
            <a:noFill/>
            <a:ln>
              <a:noFill/>
            </a:ln>
            <a:extLst/>
          </p:spPr>
          <p:style>
            <a:lnRef idx="1">
              <a:schemeClr val="dk1"/>
            </a:lnRef>
            <a:fillRef idx="2">
              <a:schemeClr val="dk1"/>
            </a:fillRef>
            <a:effectRef idx="1">
              <a:schemeClr val="dk1"/>
            </a:effectRef>
            <a:fontRef idx="minor">
              <a:schemeClr val="dk1"/>
            </a:fontRef>
          </p:style>
          <p:txBody>
            <a:bodyPr wrap="square" lIns="0" tIns="0" rIns="0" bIns="0">
              <a:spAutoFit/>
            </a:bodyPr>
            <a:lstStyle/>
            <a:p>
              <a:pPr algn="ctr"/>
              <a:r>
                <a:rPr lang="zh-CN" altLang="en-US" sz="1400" b="1" dirty="0">
                  <a:solidFill>
                    <a:srgbClr val="0070C0"/>
                  </a:solidFill>
                  <a:latin typeface="宋体" pitchFamily="2" charset="-122"/>
                  <a:ea typeface="宋体" pitchFamily="2" charset="-122"/>
                  <a:sym typeface="Arial" pitchFamily="34" charset="0"/>
                </a:rPr>
                <a:t>电视剧</a:t>
              </a:r>
              <a:endParaRPr lang="en-US" altLang="zh-CN" sz="1400" b="1" dirty="0">
                <a:solidFill>
                  <a:srgbClr val="0070C0"/>
                </a:solidFill>
                <a:latin typeface="宋体" pitchFamily="2" charset="-122"/>
                <a:ea typeface="宋体" pitchFamily="2" charset="-122"/>
                <a:sym typeface="Arial" pitchFamily="34" charset="0"/>
              </a:endParaRPr>
            </a:p>
          </p:txBody>
        </p:sp>
        <p:cxnSp>
          <p:nvCxnSpPr>
            <p:cNvPr id="42" name="直接箭头连接符 41"/>
            <p:cNvCxnSpPr/>
            <p:nvPr/>
          </p:nvCxnSpPr>
          <p:spPr>
            <a:xfrm>
              <a:off x="4017795" y="4745109"/>
              <a:ext cx="985454" cy="658863"/>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44" name="直接箭头连接符 43"/>
            <p:cNvCxnSpPr/>
            <p:nvPr/>
          </p:nvCxnSpPr>
          <p:spPr>
            <a:xfrm>
              <a:off x="4030495" y="5540470"/>
              <a:ext cx="985454" cy="200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46" name="直接箭头连接符 45"/>
            <p:cNvCxnSpPr/>
            <p:nvPr/>
          </p:nvCxnSpPr>
          <p:spPr>
            <a:xfrm flipV="1">
              <a:off x="4017795" y="5680971"/>
              <a:ext cx="985454" cy="66367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68" name="直接箭头连接符 67"/>
            <p:cNvCxnSpPr/>
            <p:nvPr/>
          </p:nvCxnSpPr>
          <p:spPr>
            <a:xfrm>
              <a:off x="7504961" y="6705099"/>
              <a:ext cx="1042138" cy="2041"/>
            </a:xfrm>
            <a:prstGeom prst="straightConnector1">
              <a:avLst/>
            </a:prstGeom>
            <a:ln w="31750">
              <a:solidFill>
                <a:schemeClr val="tx1"/>
              </a:solidFill>
              <a:prstDash val="sysDot"/>
              <a:tailEnd type="none"/>
            </a:ln>
          </p:spPr>
          <p:style>
            <a:lnRef idx="2">
              <a:schemeClr val="accent4"/>
            </a:lnRef>
            <a:fillRef idx="0">
              <a:schemeClr val="accent4"/>
            </a:fillRef>
            <a:effectRef idx="1">
              <a:schemeClr val="accent4"/>
            </a:effectRef>
            <a:fontRef idx="minor">
              <a:schemeClr val="tx1"/>
            </a:fontRef>
          </p:style>
        </p:cxnSp>
        <p:cxnSp>
          <p:nvCxnSpPr>
            <p:cNvPr id="69" name="直接箭头连接符 68"/>
            <p:cNvCxnSpPr/>
            <p:nvPr/>
          </p:nvCxnSpPr>
          <p:spPr>
            <a:xfrm>
              <a:off x="1314748" y="6734691"/>
              <a:ext cx="1042138" cy="2041"/>
            </a:xfrm>
            <a:prstGeom prst="straightConnector1">
              <a:avLst/>
            </a:prstGeom>
            <a:ln w="31750">
              <a:solidFill>
                <a:schemeClr val="tx1"/>
              </a:solidFill>
              <a:prstDash val="sysDot"/>
              <a:tailEnd type="none"/>
            </a:ln>
          </p:spPr>
          <p:style>
            <a:lnRef idx="2">
              <a:schemeClr val="accent4"/>
            </a:lnRef>
            <a:fillRef idx="0">
              <a:schemeClr val="accent4"/>
            </a:fillRef>
            <a:effectRef idx="1">
              <a:schemeClr val="accent4"/>
            </a:effectRef>
            <a:fontRef idx="minor">
              <a:schemeClr val="tx1"/>
            </a:fontRef>
          </p:style>
        </p:cxnSp>
      </p:grpSp>
      <p:pic>
        <p:nvPicPr>
          <p:cNvPr id="7176" name="Picture 8"/>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91247" y="4907704"/>
            <a:ext cx="557017" cy="1409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itle 1"/>
          <p:cNvSpPr>
            <a:spLocks noGrp="1"/>
          </p:cNvSpPr>
          <p:nvPr>
            <p:ph type="title"/>
          </p:nvPr>
        </p:nvSpPr>
        <p:spPr>
          <a:xfrm>
            <a:off x="251520" y="274638"/>
            <a:ext cx="8229600" cy="1143000"/>
          </a:xfrm>
        </p:spPr>
        <p:txBody>
          <a:bodyPr/>
          <a:lstStyle/>
          <a:p>
            <a:pPr algn="l"/>
            <a:r>
              <a:rPr lang="zh-CN" altLang="en-US" sz="4000" b="1" kern="1200"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如何理解用户的搜索意图？</a:t>
            </a:r>
            <a:endParaRPr lang="zh-CN" altLang="en-US" sz="40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3529478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0"/>
                            </p:stCondLst>
                            <p:childTnLst>
                              <p:par>
                                <p:cTn id="11" presetID="26" presetClass="emph" presetSubtype="0" repeatCount="2000" fill="hold" grpId="1" nodeType="afterEffect">
                                  <p:stCondLst>
                                    <p:cond delay="0"/>
                                  </p:stCondLst>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10" presetClass="entr" presetSubtype="0" fill="hold" nodeType="withEffect">
                                  <p:stCondLst>
                                    <p:cond delay="0"/>
                                  </p:stCondLst>
                                  <p:childTnLst>
                                    <p:set>
                                      <p:cBhvr>
                                        <p:cTn id="19" dur="1" fill="hold">
                                          <p:stCondLst>
                                            <p:cond delay="0"/>
                                          </p:stCondLst>
                                        </p:cTn>
                                        <p:tgtEl>
                                          <p:spTgt spid="7176"/>
                                        </p:tgtEl>
                                        <p:attrNameLst>
                                          <p:attrName>style.visibility</p:attrName>
                                        </p:attrNameLst>
                                      </p:cBhvr>
                                      <p:to>
                                        <p:strVal val="visible"/>
                                      </p:to>
                                    </p:set>
                                    <p:animEffect transition="in" filter="fade">
                                      <p:cBhvr>
                                        <p:cTn id="20" dur="500"/>
                                        <p:tgtEl>
                                          <p:spTgt spid="7176"/>
                                        </p:tgtEl>
                                      </p:cBhvr>
                                    </p:animEffect>
                                  </p:childTnLst>
                                </p:cTn>
                              </p:par>
                              <p:par>
                                <p:cTn id="21" presetID="10" presetClass="entr" presetSubtype="0" fill="hold" nodeType="withEffect">
                                  <p:stCondLst>
                                    <p:cond delay="0"/>
                                  </p:stCondLst>
                                  <p:childTnLst>
                                    <p:set>
                                      <p:cBhvr>
                                        <p:cTn id="22" dur="1" fill="hold">
                                          <p:stCondLst>
                                            <p:cond delay="0"/>
                                          </p:stCondLst>
                                        </p:cTn>
                                        <p:tgtEl>
                                          <p:spTgt spid="7178"/>
                                        </p:tgtEl>
                                        <p:attrNameLst>
                                          <p:attrName>style.visibility</p:attrName>
                                        </p:attrNameLst>
                                      </p:cBhvr>
                                      <p:to>
                                        <p:strVal val="visible"/>
                                      </p:to>
                                    </p:set>
                                    <p:animEffect transition="in" filter="fade">
                                      <p:cBhvr>
                                        <p:cTn id="23" dur="500"/>
                                        <p:tgtEl>
                                          <p:spTgt spid="71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274638"/>
            <a:ext cx="8229600" cy="1143000"/>
          </a:xfrm>
        </p:spPr>
        <p:txBody>
          <a:bodyPr/>
          <a:lstStyle/>
          <a:p>
            <a:pPr algn="l"/>
            <a:r>
              <a:rPr lang="zh-CN" altLang="en-US" sz="4000" b="1" kern="1200"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如何搜索一个事件的概貌？</a:t>
            </a:r>
            <a:endParaRPr lang="zh-CN" altLang="en-US" sz="40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1126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340768"/>
            <a:ext cx="9297988"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03574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67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 y="1211857"/>
            <a:ext cx="9143231" cy="5646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08520" y="488866"/>
            <a:ext cx="9144000" cy="707886"/>
          </a:xfrm>
          <a:prstGeom prst="rect">
            <a:avLst/>
          </a:prstGeom>
          <a:noFill/>
        </p:spPr>
        <p:txBody>
          <a:bodyPr wrap="square" rtlCol="0">
            <a:spAutoFit/>
          </a:bodyPr>
          <a:lstStyle/>
          <a:p>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 </a:t>
            </a:r>
            <a:r>
              <a:rPr lang="zh-CN" altLang="en-US" sz="40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如何搜索一个话题的演变？</a:t>
            </a:r>
            <a:endPar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sym typeface="Calibri" pitchFamily="34" charset="0"/>
            </a:endParaRPr>
          </a:p>
        </p:txBody>
      </p:sp>
    </p:spTree>
    <p:extLst>
      <p:ext uri="{BB962C8B-B14F-4D97-AF65-F5344CB8AC3E}">
        <p14:creationId xmlns:p14="http://schemas.microsoft.com/office/powerpoint/2010/main" val="7650663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251520" y="500063"/>
            <a:ext cx="7000875" cy="647700"/>
          </a:xfrm>
        </p:spPr>
        <p:txBody>
          <a:bodyPr/>
          <a:lstStyle/>
          <a:p>
            <a:pPr algn="l">
              <a:defRPr/>
            </a:pPr>
            <a:r>
              <a:rPr lang="zh-CN" altLang="en-US" sz="40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信息搜索：百度搜索引擎</a:t>
            </a:r>
          </a:p>
        </p:txBody>
      </p:sp>
      <p:sp>
        <p:nvSpPr>
          <p:cNvPr id="4" name="TextBox 3"/>
          <p:cNvSpPr txBox="1"/>
          <p:nvPr/>
        </p:nvSpPr>
        <p:spPr>
          <a:xfrm>
            <a:off x="545361" y="1268760"/>
            <a:ext cx="2342949" cy="461665"/>
          </a:xfrm>
          <a:prstGeom prst="rect">
            <a:avLst/>
          </a:prstGeom>
          <a:noFill/>
        </p:spPr>
        <p:txBody>
          <a:bodyPr wrap="none" rtlCol="0">
            <a:spAutoFit/>
          </a:bodyPr>
          <a:lstStyle/>
          <a:p>
            <a:r>
              <a:rPr lang="en-US" altLang="zh-CN" sz="2400" u="sng" dirty="0" smtClean="0">
                <a:solidFill>
                  <a:srgbClr val="0000FF"/>
                </a:solidFill>
              </a:rPr>
              <a:t>www.baidu.com</a:t>
            </a:r>
            <a:endParaRPr lang="zh-CN" altLang="en-US" sz="2400" u="sng" dirty="0">
              <a:solidFill>
                <a:srgbClr val="0000FF"/>
              </a:solidFill>
            </a:endParaRPr>
          </a:p>
        </p:txBody>
      </p:sp>
      <p:pic>
        <p:nvPicPr>
          <p:cNvPr id="1105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961" y="1703100"/>
            <a:ext cx="7958487" cy="4534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7684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5"/>
          <p:cNvSpPr>
            <a:spLocks noChangeArrowheads="1"/>
          </p:cNvSpPr>
          <p:nvPr/>
        </p:nvSpPr>
        <p:spPr bwMode="auto">
          <a:xfrm>
            <a:off x="395536" y="1412776"/>
            <a:ext cx="8286255" cy="4608512"/>
          </a:xfrm>
          <a:prstGeom prst="rect">
            <a:avLst/>
          </a:prstGeom>
          <a:solidFill>
            <a:schemeClr val="bg1"/>
          </a:solidFill>
          <a:ln w="28575">
            <a:solidFill>
              <a:srgbClr val="FFC000"/>
            </a:solidFill>
            <a:miter lim="800000"/>
            <a:headEnd/>
            <a:tailEnd/>
          </a:ln>
          <a:extLst/>
        </p:spPr>
        <p:txBody>
          <a:bodyPr/>
          <a:lstStyle/>
          <a:p>
            <a:pPr marL="87313" lvl="2">
              <a:lnSpc>
                <a:spcPct val="120000"/>
              </a:lnSpc>
              <a:defRPr/>
            </a:pPr>
            <a:endParaRPr lang="en-US" sz="2000" b="1" dirty="0">
              <a:solidFill>
                <a:prstClr val="black">
                  <a:lumMod val="85000"/>
                  <a:lumOff val="15000"/>
                </a:prstClr>
              </a:solidFill>
              <a:ea typeface="+mn-ea"/>
              <a:cs typeface="Calibri" pitchFamily="34" charset="0"/>
              <a:sym typeface="Bodoni MT Black" pitchFamily="18" charset="0"/>
            </a:endParaRPr>
          </a:p>
        </p:txBody>
      </p:sp>
      <p:sp>
        <p:nvSpPr>
          <p:cNvPr id="22" name="TextBox 21"/>
          <p:cNvSpPr txBox="1"/>
          <p:nvPr/>
        </p:nvSpPr>
        <p:spPr>
          <a:xfrm>
            <a:off x="35496" y="581199"/>
            <a:ext cx="7776864" cy="615553"/>
          </a:xfrm>
          <a:prstGeom prst="rect">
            <a:avLst/>
          </a:prstGeom>
          <a:noFill/>
        </p:spPr>
        <p:txBody>
          <a:bodyPr wrap="square" rtlCol="0">
            <a:spAutoFit/>
          </a:bodyPr>
          <a:lstStyle/>
          <a:p>
            <a:r>
              <a:rPr lang="zh-CN" altLang="en-US" sz="34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 </a:t>
            </a:r>
            <a:r>
              <a:rPr lang="zh-CN" altLang="en-US" sz="34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如何理解对源头的搜索需求？</a:t>
            </a:r>
            <a:endParaRPr lang="zh-CN" altLang="en-US" sz="34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endParaRPr>
          </a:p>
        </p:txBody>
      </p:sp>
      <p:pic>
        <p:nvPicPr>
          <p:cNvPr id="1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536" y="1772816"/>
            <a:ext cx="4464496" cy="3908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组合 14"/>
          <p:cNvGrpSpPr/>
          <p:nvPr/>
        </p:nvGrpSpPr>
        <p:grpSpPr>
          <a:xfrm>
            <a:off x="5076056" y="1485640"/>
            <a:ext cx="3600400" cy="863239"/>
            <a:chOff x="6516216" y="2488301"/>
            <a:chExt cx="2637640" cy="540327"/>
          </a:xfrm>
        </p:grpSpPr>
        <p:sp>
          <p:nvSpPr>
            <p:cNvPr id="16" name="圆角矩形 15"/>
            <p:cNvSpPr/>
            <p:nvPr/>
          </p:nvSpPr>
          <p:spPr bwMode="auto">
            <a:xfrm>
              <a:off x="6779980" y="2488301"/>
              <a:ext cx="2165195" cy="269896"/>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zh-CN" altLang="en-US" b="1" dirty="0">
                  <a:solidFill>
                    <a:srgbClr val="C00000"/>
                  </a:solidFill>
                  <a:latin typeface="微软雅黑" pitchFamily="34" charset="-122"/>
                  <a:ea typeface="微软雅黑" pitchFamily="34" charset="-122"/>
                </a:rPr>
                <a:t>发</a:t>
              </a:r>
              <a:r>
                <a:rPr lang="zh-CN" altLang="en-US" b="1" dirty="0" smtClean="0">
                  <a:solidFill>
                    <a:srgbClr val="C00000"/>
                  </a:solidFill>
                  <a:latin typeface="微软雅黑" pitchFamily="34" charset="-122"/>
                  <a:ea typeface="微软雅黑" pitchFamily="34" charset="-122"/>
                </a:rPr>
                <a:t>帖人</a:t>
              </a:r>
              <a:r>
                <a:rPr kumimoji="0" lang="zh-CN" altLang="en-US" sz="1800" b="1" i="0" u="none" strike="noStrike" cap="none" normalizeH="0" baseline="0" dirty="0" smtClean="0">
                  <a:ln>
                    <a:noFill/>
                  </a:ln>
                  <a:solidFill>
                    <a:srgbClr val="C00000"/>
                  </a:solidFill>
                  <a:effectLst/>
                  <a:latin typeface="微软雅黑" pitchFamily="34" charset="-122"/>
                  <a:ea typeface="微软雅黑" pitchFamily="34" charset="-122"/>
                </a:rPr>
                <a:t>搜索结果：</a:t>
              </a:r>
            </a:p>
          </p:txBody>
        </p:sp>
        <p:sp>
          <p:nvSpPr>
            <p:cNvPr id="17" name="圆角矩形 16"/>
            <p:cNvSpPr/>
            <p:nvPr/>
          </p:nvSpPr>
          <p:spPr bwMode="auto">
            <a:xfrm>
              <a:off x="6516216" y="2758196"/>
              <a:ext cx="2637640" cy="270432"/>
            </a:xfrm>
            <a:prstGeom prst="roundRect">
              <a:avLst/>
            </a:prstGeom>
            <a:noFill/>
            <a:ln w="9525"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lang="en-US" altLang="zh-CN" sz="1600" dirty="0" smtClean="0">
                  <a:solidFill>
                    <a:schemeClr val="tx2">
                      <a:lumMod val="75000"/>
                    </a:schemeClr>
                  </a:solidFill>
                  <a:latin typeface="微软雅黑" pitchFamily="34" charset="-122"/>
                  <a:ea typeface="微软雅黑" pitchFamily="34" charset="-122"/>
                </a:rPr>
                <a:t>“2012</a:t>
              </a:r>
              <a:r>
                <a:rPr lang="zh-CN" altLang="en-US" sz="1600" dirty="0" smtClean="0">
                  <a:solidFill>
                    <a:schemeClr val="tx2">
                      <a:lumMod val="75000"/>
                    </a:schemeClr>
                  </a:solidFill>
                  <a:latin typeface="微软雅黑" pitchFamily="34" charset="-122"/>
                  <a:ea typeface="微软雅黑" pitchFamily="34" charset="-122"/>
                </a:rPr>
                <a:t>军车进京谣言</a:t>
              </a:r>
              <a:r>
                <a:rPr lang="en-US" altLang="zh-CN" sz="1600" dirty="0" smtClean="0">
                  <a:solidFill>
                    <a:schemeClr val="tx2">
                      <a:lumMod val="75000"/>
                    </a:schemeClr>
                  </a:solidFill>
                  <a:latin typeface="微软雅黑" pitchFamily="34" charset="-122"/>
                  <a:ea typeface="微软雅黑" pitchFamily="34" charset="-122"/>
                </a:rPr>
                <a:t>”</a:t>
              </a:r>
              <a:r>
                <a:rPr lang="zh-CN" altLang="en-US" sz="1600" dirty="0" smtClean="0">
                  <a:solidFill>
                    <a:schemeClr val="tx2">
                      <a:lumMod val="75000"/>
                    </a:schemeClr>
                  </a:solidFill>
                  <a:latin typeface="微软雅黑" pitchFamily="34" charset="-122"/>
                  <a:ea typeface="微软雅黑" pitchFamily="34" charset="-122"/>
                </a:rPr>
                <a:t>发帖人搜索</a:t>
              </a:r>
              <a:r>
                <a:rPr lang="zh-CN" altLang="en-US" sz="1600" dirty="0">
                  <a:solidFill>
                    <a:schemeClr val="tx2">
                      <a:lumMod val="75000"/>
                    </a:schemeClr>
                  </a:solidFill>
                  <a:latin typeface="微软雅黑" pitchFamily="34" charset="-122"/>
                  <a:ea typeface="微软雅黑" pitchFamily="34" charset="-122"/>
                </a:rPr>
                <a:t>：</a:t>
              </a:r>
              <a:endParaRPr kumimoji="0" lang="zh-CN" altLang="en-US" sz="1600" b="0" i="0" u="none" strike="noStrike" cap="none" normalizeH="0" baseline="0" dirty="0" smtClean="0">
                <a:ln>
                  <a:noFill/>
                </a:ln>
                <a:solidFill>
                  <a:schemeClr val="tx2">
                    <a:lumMod val="75000"/>
                  </a:schemeClr>
                </a:solidFill>
                <a:effectLst/>
                <a:latin typeface="微软雅黑" pitchFamily="34" charset="-122"/>
                <a:ea typeface="微软雅黑" pitchFamily="34" charset="-122"/>
              </a:endParaRPr>
            </a:p>
          </p:txBody>
        </p:sp>
      </p:grpSp>
      <p:graphicFrame>
        <p:nvGraphicFramePr>
          <p:cNvPr id="18" name="表格 17"/>
          <p:cNvGraphicFramePr>
            <a:graphicFrameLocks noGrp="1"/>
          </p:cNvGraphicFramePr>
          <p:nvPr>
            <p:extLst>
              <p:ext uri="{D42A27DB-BD31-4B8C-83A1-F6EECF244321}">
                <p14:modId xmlns:p14="http://schemas.microsoft.com/office/powerpoint/2010/main" val="2504960142"/>
              </p:ext>
            </p:extLst>
          </p:nvPr>
        </p:nvGraphicFramePr>
        <p:xfrm>
          <a:off x="5436096" y="2636912"/>
          <a:ext cx="3096345" cy="3218981"/>
        </p:xfrm>
        <a:graphic>
          <a:graphicData uri="http://schemas.openxmlformats.org/drawingml/2006/table">
            <a:tbl>
              <a:tblPr firstRow="1" bandRow="1">
                <a:tableStyleId>{5C22544A-7EE6-4342-B048-85BDC9FD1C3A}</a:tableStyleId>
              </a:tblPr>
              <a:tblGrid>
                <a:gridCol w="720080"/>
                <a:gridCol w="720080"/>
                <a:gridCol w="720080"/>
                <a:gridCol w="936105"/>
              </a:tblGrid>
              <a:tr h="375160">
                <a:tc>
                  <a:txBody>
                    <a:bodyPr/>
                    <a:lstStyle/>
                    <a:p>
                      <a:pPr algn="ctr"/>
                      <a:r>
                        <a:rPr lang="zh-CN" altLang="en-US" sz="1400" dirty="0" smtClean="0"/>
                        <a:t>首发</a:t>
                      </a:r>
                      <a:r>
                        <a:rPr lang="en-US" altLang="zh-CN" sz="1400" dirty="0" smtClean="0"/>
                        <a:t/>
                      </a:r>
                      <a:br>
                        <a:rPr lang="en-US" altLang="zh-CN" sz="1400" dirty="0" smtClean="0"/>
                      </a:br>
                      <a:r>
                        <a:rPr lang="zh-CN" altLang="en-US" sz="1400" dirty="0" smtClean="0"/>
                        <a:t>贴人</a:t>
                      </a:r>
                      <a:endParaRPr lang="zh-CN" altLang="en-US" sz="1400" dirty="0"/>
                    </a:p>
                  </a:txBody>
                  <a:tcPr/>
                </a:tc>
                <a:tc>
                  <a:txBody>
                    <a:bodyPr/>
                    <a:lstStyle/>
                    <a:p>
                      <a:pPr algn="ctr"/>
                      <a:r>
                        <a:rPr lang="zh-CN" altLang="en-US" sz="1400" dirty="0" smtClean="0"/>
                        <a:t>转发数</a:t>
                      </a:r>
                      <a:endParaRPr lang="zh-CN" altLang="en-US" sz="1400" dirty="0"/>
                    </a:p>
                  </a:txBody>
                  <a:tcPr/>
                </a:tc>
                <a:tc>
                  <a:txBody>
                    <a:bodyPr/>
                    <a:lstStyle/>
                    <a:p>
                      <a:pPr algn="ctr"/>
                      <a:r>
                        <a:rPr lang="zh-CN" altLang="en-US" sz="1400" dirty="0" smtClean="0"/>
                        <a:t>时间</a:t>
                      </a:r>
                      <a:endParaRPr lang="zh-CN" altLang="en-US" sz="1400" dirty="0"/>
                    </a:p>
                  </a:txBody>
                  <a:tcPr anchor="ctr"/>
                </a:tc>
                <a:tc>
                  <a:txBody>
                    <a:bodyPr/>
                    <a:lstStyle/>
                    <a:p>
                      <a:r>
                        <a:rPr lang="zh-CN" altLang="en-US" sz="1400" dirty="0" smtClean="0"/>
                        <a:t>数据来源</a:t>
                      </a:r>
                      <a:endParaRPr lang="zh-CN" altLang="en-US" sz="1400" dirty="0"/>
                    </a:p>
                  </a:txBody>
                  <a:tcPr/>
                </a:tc>
              </a:tr>
              <a:tr h="462527">
                <a:tc>
                  <a:txBody>
                    <a:bodyPr/>
                    <a:lstStyle/>
                    <a:p>
                      <a:r>
                        <a:rPr lang="en-GB" altLang="zh-CN" sz="1200" b="1" dirty="0" err="1" smtClean="0"/>
                        <a:t>Widson</a:t>
                      </a:r>
                      <a:endParaRPr lang="zh-CN" altLang="en-US" sz="1200" b="1" dirty="0"/>
                    </a:p>
                  </a:txBody>
                  <a:tcPr anchor="ctr"/>
                </a:tc>
                <a:tc>
                  <a:txBody>
                    <a:bodyPr/>
                    <a:lstStyle/>
                    <a:p>
                      <a:pPr algn="ctr"/>
                      <a:r>
                        <a:rPr lang="en-US" altLang="zh-CN" sz="1200" b="1" dirty="0" smtClean="0"/>
                        <a:t>1409</a:t>
                      </a:r>
                      <a:endParaRPr lang="zh-CN" altLang="en-US" sz="1200" b="1" dirty="0"/>
                    </a:p>
                  </a:txBody>
                  <a:tcPr anchor="ctr"/>
                </a:tc>
                <a:tc>
                  <a:txBody>
                    <a:bodyPr/>
                    <a:lstStyle/>
                    <a:p>
                      <a:pPr algn="ctr"/>
                      <a:r>
                        <a:rPr lang="en-US" altLang="zh-CN" sz="1200" b="1" dirty="0" smtClean="0"/>
                        <a:t>6.10</a:t>
                      </a:r>
                      <a:r>
                        <a:rPr lang="zh-CN" altLang="en-US" sz="1200" b="1" dirty="0" smtClean="0"/>
                        <a:t>日</a:t>
                      </a:r>
                      <a:r>
                        <a:rPr lang="en-US" altLang="zh-CN" sz="1200" b="1" dirty="0" smtClean="0"/>
                        <a:t>12:30</a:t>
                      </a:r>
                      <a:endParaRPr lang="zh-CN" altLang="en-US" sz="12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t>博讯网</a:t>
                      </a:r>
                    </a:p>
                  </a:txBody>
                  <a:tcPr anchor="ctr"/>
                </a:tc>
              </a:tr>
              <a:tr h="462527">
                <a:tc>
                  <a:txBody>
                    <a:bodyPr/>
                    <a:lstStyle/>
                    <a:p>
                      <a:pPr algn="ctr"/>
                      <a:r>
                        <a:rPr lang="zh-CN" altLang="en-US" sz="1200" b="1" dirty="0" smtClean="0"/>
                        <a:t>江岸</a:t>
                      </a:r>
                      <a:endParaRPr lang="zh-CN" altLang="en-US" sz="12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smtClean="0"/>
                        <a:t>5423</a:t>
                      </a:r>
                      <a:endParaRPr lang="zh-CN" altLang="en-US" sz="1200" b="1"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smtClean="0"/>
                        <a:t>6.10</a:t>
                      </a:r>
                      <a:r>
                        <a:rPr lang="zh-CN" altLang="en-US" sz="1200" b="1" dirty="0" smtClean="0"/>
                        <a:t>日</a:t>
                      </a:r>
                      <a:r>
                        <a:rPr lang="en-US" altLang="zh-CN" sz="1200" b="1" dirty="0" smtClean="0"/>
                        <a:t>13:40</a:t>
                      </a:r>
                      <a:endParaRPr lang="zh-CN" altLang="en-US" sz="1200" b="1" dirty="0" smtClean="0"/>
                    </a:p>
                  </a:txBody>
                  <a:tcPr anchor="ctr"/>
                </a:tc>
                <a:tc>
                  <a:txBody>
                    <a:bodyPr/>
                    <a:lstStyle/>
                    <a:p>
                      <a:pPr algn="ctr"/>
                      <a:r>
                        <a:rPr lang="zh-CN" altLang="en-US" sz="1200" b="1" dirty="0" smtClean="0"/>
                        <a:t>大纪元</a:t>
                      </a:r>
                      <a:endParaRPr lang="zh-CN" altLang="en-US" sz="1200" b="1" dirty="0"/>
                    </a:p>
                  </a:txBody>
                  <a:tcPr anchor="ctr"/>
                </a:tc>
              </a:tr>
              <a:tr h="462527">
                <a:tc>
                  <a:txBody>
                    <a:bodyPr/>
                    <a:lstStyle/>
                    <a:p>
                      <a:pPr algn="ctr"/>
                      <a:r>
                        <a:rPr lang="zh-CN" altLang="en-US" sz="1200" b="1" dirty="0" smtClean="0"/>
                        <a:t>武柳希</a:t>
                      </a:r>
                      <a:endParaRPr lang="zh-CN" altLang="en-US" sz="12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smtClean="0"/>
                        <a:t>13534</a:t>
                      </a:r>
                      <a:endParaRPr lang="zh-CN" altLang="en-US" sz="1200" b="1"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smtClean="0"/>
                        <a:t>6.10</a:t>
                      </a:r>
                      <a:r>
                        <a:rPr lang="zh-CN" altLang="en-US" sz="1200" b="1" dirty="0" smtClean="0"/>
                        <a:t>日</a:t>
                      </a:r>
                      <a:r>
                        <a:rPr lang="en-US" altLang="zh-CN" sz="1200" b="1" dirty="0" smtClean="0"/>
                        <a:t>16:40</a:t>
                      </a:r>
                      <a:endParaRPr lang="zh-CN" altLang="en-US" sz="1200" b="1"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t>天涯论坛</a:t>
                      </a:r>
                    </a:p>
                  </a:txBody>
                  <a:tcPr anchor="ctr"/>
                </a:tc>
              </a:tr>
              <a:tr h="375160">
                <a:tc>
                  <a:txBody>
                    <a:bodyPr/>
                    <a:lstStyle/>
                    <a:p>
                      <a:pPr algn="ctr"/>
                      <a:r>
                        <a:rPr lang="zh-CN" altLang="en-US" sz="1200" b="1" dirty="0" smtClean="0"/>
                        <a:t>屠夫</a:t>
                      </a:r>
                      <a:endParaRPr lang="zh-CN" altLang="en-US" sz="1200" b="1" dirty="0"/>
                    </a:p>
                  </a:txBody>
                  <a:tcPr anchor="ctr"/>
                </a:tc>
                <a:tc>
                  <a:txBody>
                    <a:bodyPr/>
                    <a:lstStyle/>
                    <a:p>
                      <a:pPr algn="ctr"/>
                      <a:r>
                        <a:rPr lang="en-US" altLang="zh-CN" sz="1200" b="1" dirty="0" smtClean="0"/>
                        <a:t>9823</a:t>
                      </a:r>
                      <a:endParaRPr lang="zh-CN" altLang="en-US" sz="12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smtClean="0"/>
                        <a:t>6.10</a:t>
                      </a:r>
                      <a:r>
                        <a:rPr lang="zh-CN" altLang="en-US" sz="1200" b="1" dirty="0" smtClean="0"/>
                        <a:t>日</a:t>
                      </a:r>
                      <a:r>
                        <a:rPr lang="en-US" altLang="zh-CN" sz="1200" b="1" dirty="0" smtClean="0"/>
                        <a:t>18:40</a:t>
                      </a:r>
                      <a:endParaRPr lang="zh-CN" altLang="en-US" sz="1200" b="1"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200" b="1" dirty="0" smtClean="0"/>
                        <a:t>新浪微博</a:t>
                      </a:r>
                    </a:p>
                  </a:txBody>
                  <a:tcPr anchor="ctr"/>
                </a:tc>
              </a:tr>
              <a:tr h="480880">
                <a:tc>
                  <a:txBody>
                    <a:bodyPr/>
                    <a:lstStyle/>
                    <a:p>
                      <a:pPr algn="ctr"/>
                      <a:r>
                        <a:rPr lang="zh-CN" altLang="en-US" sz="1200" b="1" dirty="0" smtClean="0"/>
                        <a:t>方舟子</a:t>
                      </a:r>
                      <a:endParaRPr lang="zh-CN" altLang="en-US" sz="1200" b="1" dirty="0"/>
                    </a:p>
                  </a:txBody>
                  <a:tcPr anchor="ctr"/>
                </a:tc>
                <a:tc>
                  <a:txBody>
                    <a:bodyPr/>
                    <a:lstStyle/>
                    <a:p>
                      <a:pPr algn="ctr"/>
                      <a:r>
                        <a:rPr lang="en-GB" altLang="zh-CN" sz="1200" b="1" dirty="0" smtClean="0"/>
                        <a:t>456</a:t>
                      </a:r>
                      <a:endParaRPr lang="zh-CN" altLang="en-US" sz="1200" b="1"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200" b="1" dirty="0" smtClean="0"/>
                        <a:t>6.10</a:t>
                      </a:r>
                      <a:r>
                        <a:rPr lang="zh-CN" altLang="en-US" sz="1200" b="1" dirty="0" smtClean="0"/>
                        <a:t>日</a:t>
                      </a:r>
                      <a:r>
                        <a:rPr lang="en-US" altLang="zh-CN" sz="1200" b="1" dirty="0" smtClean="0"/>
                        <a:t>19:20</a:t>
                      </a:r>
                      <a:endParaRPr lang="zh-CN" altLang="en-US" sz="1200" b="1" dirty="0" smtClean="0"/>
                    </a:p>
                  </a:txBody>
                  <a:tcPr anchor="ctr"/>
                </a:tc>
                <a:tc>
                  <a:txBody>
                    <a:bodyPr/>
                    <a:lstStyle/>
                    <a:p>
                      <a:pPr algn="ctr"/>
                      <a:r>
                        <a:rPr lang="zh-CN" altLang="en-US" sz="1200" b="1" dirty="0" smtClean="0"/>
                        <a:t>搜狐微博</a:t>
                      </a:r>
                      <a:endParaRPr lang="zh-CN" altLang="en-US" sz="1200" b="1" dirty="0"/>
                    </a:p>
                  </a:txBody>
                  <a:tcPr anchor="ctr"/>
                </a:tc>
              </a:tr>
              <a:tr h="375160">
                <a:tc>
                  <a:txBody>
                    <a:bodyPr/>
                    <a:lstStyle/>
                    <a:p>
                      <a:pPr algn="ctr"/>
                      <a:r>
                        <a:rPr lang="en-GB" altLang="zh-CN" sz="1200" b="1" dirty="0" smtClean="0"/>
                        <a:t>…….</a:t>
                      </a:r>
                      <a:endParaRPr lang="zh-CN" altLang="en-US" sz="1200" b="1" dirty="0"/>
                    </a:p>
                  </a:txBody>
                  <a:tcPr anchor="ctr"/>
                </a:tc>
                <a:tc>
                  <a:txBody>
                    <a:bodyPr/>
                    <a:lstStyle/>
                    <a:p>
                      <a:pPr algn="ctr"/>
                      <a:r>
                        <a:rPr lang="en-GB" altLang="zh-CN" sz="1200" b="1" dirty="0" smtClean="0"/>
                        <a:t>…….</a:t>
                      </a:r>
                      <a:endParaRPr lang="zh-CN" altLang="en-US" sz="1200" b="1" dirty="0"/>
                    </a:p>
                  </a:txBody>
                  <a:tcPr anchor="ctr"/>
                </a:tc>
                <a:tc>
                  <a:txBody>
                    <a:bodyPr/>
                    <a:lstStyle/>
                    <a:p>
                      <a:pPr algn="ctr"/>
                      <a:r>
                        <a:rPr lang="en-GB" altLang="zh-CN" sz="1200" b="1" dirty="0" smtClean="0"/>
                        <a:t>…….</a:t>
                      </a:r>
                      <a:endParaRPr lang="zh-CN" altLang="en-US" sz="1200" b="1" dirty="0"/>
                    </a:p>
                  </a:txBody>
                  <a:tcPr anchor="ctr"/>
                </a:tc>
                <a:tc>
                  <a:txBody>
                    <a:bodyPr/>
                    <a:lstStyle/>
                    <a:p>
                      <a:pPr algn="ctr"/>
                      <a:r>
                        <a:rPr lang="en-GB" altLang="zh-CN" sz="1200" b="1" dirty="0" smtClean="0"/>
                        <a:t>…….</a:t>
                      </a:r>
                      <a:endParaRPr lang="zh-CN" altLang="en-US" sz="1200" b="1" dirty="0"/>
                    </a:p>
                  </a:txBody>
                  <a:tcPr anchor="ctr"/>
                </a:tc>
              </a:tr>
            </a:tbl>
          </a:graphicData>
        </a:graphic>
      </p:graphicFrame>
      <p:sp>
        <p:nvSpPr>
          <p:cNvPr id="19" name="右箭头 18"/>
          <p:cNvSpPr/>
          <p:nvPr/>
        </p:nvSpPr>
        <p:spPr bwMode="auto">
          <a:xfrm>
            <a:off x="4961583" y="3429000"/>
            <a:ext cx="474513" cy="603193"/>
          </a:xfrm>
          <a:prstGeom prst="rightArrow">
            <a:avLst/>
          </a:prstGeom>
          <a:ln>
            <a:headEnd type="none" w="med" len="med"/>
            <a:tailEnd type="none" w="med" len="med"/>
          </a:ln>
          <a:extLst/>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p14="http://schemas.microsoft.com/office/powerpoint/2010/main" val="17328821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107504" y="-24"/>
            <a:ext cx="822960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scene3d>
              <a:camera prst="orthographicFront"/>
              <a:lightRig rig="soft" dir="tl">
                <a:rot lat="0" lon="0" rev="0"/>
              </a:lightRig>
            </a:scene3d>
            <a:sp3d contourW="25400" prstMaterial="matte">
              <a:contourClr>
                <a:schemeClr val="accent2">
                  <a:tint val="20000"/>
                </a:schemeClr>
              </a:contourClr>
            </a:sp3d>
          </a:bodyPr>
          <a:lstStyle/>
          <a:p>
            <a:pPr lvl="0" fontAlgn="base">
              <a:spcBef>
                <a:spcPct val="0"/>
              </a:spcBef>
              <a:spcAft>
                <a:spcPct val="0"/>
              </a:spcAft>
              <a:defRPr/>
            </a:pPr>
            <a:r>
              <a:rPr kumimoji="0" lang="zh-CN" altLang="en-US" sz="3200" b="1" i="0" u="none" strike="noStrike" kern="1200" cap="none" spc="50" normalizeH="0" baseline="0" noProof="0" dirty="0" smtClean="0">
                <a:ln w="11430"/>
                <a:solidFill>
                  <a:schemeClr val="bg1"/>
                </a:solidFill>
                <a:effectLst/>
                <a:uLnTx/>
                <a:uFillTx/>
                <a:latin typeface="+mj-ea"/>
                <a:ea typeface="+mj-ea"/>
                <a:cs typeface="+mj-cs"/>
              </a:rPr>
              <a:t>国外相关</a:t>
            </a:r>
            <a:r>
              <a:rPr lang="zh-CN" altLang="en-US" sz="3200" b="1" spc="50" dirty="0">
                <a:ln w="11430"/>
                <a:solidFill>
                  <a:schemeClr val="bg1"/>
                </a:solidFill>
                <a:latin typeface="+mj-ea"/>
              </a:rPr>
              <a:t>研究</a:t>
            </a:r>
          </a:p>
        </p:txBody>
      </p:sp>
      <p:sp>
        <p:nvSpPr>
          <p:cNvPr id="37" name="Rectangle 2"/>
          <p:cNvSpPr txBox="1">
            <a:spLocks noChangeArrowheads="1"/>
          </p:cNvSpPr>
          <p:nvPr/>
        </p:nvSpPr>
        <p:spPr bwMode="auto">
          <a:xfrm>
            <a:off x="107504" y="611977"/>
            <a:ext cx="7694350" cy="584775"/>
          </a:xfrm>
          <a:prstGeom prst="rect">
            <a:avLst/>
          </a:prstGeom>
        </p:spPr>
        <p:txBody>
          <a:bodyPr wrap="none">
            <a:spAutoFit/>
          </a:bodyPr>
          <a:lstStyle>
            <a:defPPr>
              <a:defRPr lang="zh-CN"/>
            </a:defPPr>
            <a:lvl1pPr>
              <a:defRPr sz="2300" b="1">
                <a:solidFill>
                  <a:schemeClr val="accent5">
                    <a:lumMod val="75000"/>
                  </a:schemeClr>
                </a:solidFill>
                <a:effectLst>
                  <a:outerShdw blurRad="38100" dist="38100" dir="2700000" algn="tl">
                    <a:srgbClr val="000000">
                      <a:alpha val="43137"/>
                    </a:srgbClr>
                  </a:outerShdw>
                </a:effectLst>
                <a:latin typeface="华文中宋"/>
                <a:ea typeface="华文中宋"/>
                <a:cs typeface="华文中宋"/>
              </a:defRPr>
            </a:lvl1pPr>
          </a:lstStyle>
          <a:p>
            <a:r>
              <a:rPr lang="zh-CN" altLang="zh-CN" sz="3200" dirty="0">
                <a:solidFill>
                  <a:srgbClr val="C00000"/>
                </a:solidFill>
                <a:latin typeface="微软雅黑" pitchFamily="34" charset="-122"/>
                <a:ea typeface="微软雅黑" pitchFamily="34" charset="-122"/>
                <a:cs typeface="+mj-cs"/>
                <a:sym typeface="Calibri" pitchFamily="34" charset="0"/>
              </a:rPr>
              <a:t>基于语义分析的智能化</a:t>
            </a:r>
            <a:r>
              <a:rPr lang="en-US" altLang="zh-CN" sz="3200" dirty="0">
                <a:solidFill>
                  <a:srgbClr val="C00000"/>
                </a:solidFill>
                <a:latin typeface="微软雅黑" pitchFamily="34" charset="-122"/>
                <a:ea typeface="微软雅黑" pitchFamily="34" charset="-122"/>
                <a:cs typeface="+mj-cs"/>
                <a:sym typeface="Calibri" pitchFamily="34" charset="0"/>
              </a:rPr>
              <a:t>Web</a:t>
            </a:r>
            <a:r>
              <a:rPr lang="zh-CN" altLang="zh-CN" sz="3200" dirty="0">
                <a:solidFill>
                  <a:srgbClr val="C00000"/>
                </a:solidFill>
                <a:latin typeface="微软雅黑" pitchFamily="34" charset="-122"/>
                <a:ea typeface="微软雅黑" pitchFamily="34" charset="-122"/>
                <a:cs typeface="+mj-cs"/>
                <a:sym typeface="Calibri" pitchFamily="34" charset="0"/>
              </a:rPr>
              <a:t>信息</a:t>
            </a:r>
            <a:r>
              <a:rPr lang="zh-CN" altLang="zh-CN" sz="3200" dirty="0" smtClean="0">
                <a:solidFill>
                  <a:srgbClr val="C00000"/>
                </a:solidFill>
                <a:latin typeface="微软雅黑" pitchFamily="34" charset="-122"/>
                <a:ea typeface="微软雅黑" pitchFamily="34" charset="-122"/>
                <a:cs typeface="+mj-cs"/>
                <a:sym typeface="Calibri" pitchFamily="34" charset="0"/>
              </a:rPr>
              <a:t>搜索技术</a:t>
            </a:r>
            <a:endParaRPr lang="zh-CN" altLang="en-US" sz="3200" dirty="0">
              <a:solidFill>
                <a:srgbClr val="C00000"/>
              </a:solidFill>
              <a:latin typeface="微软雅黑" pitchFamily="34" charset="-122"/>
              <a:ea typeface="微软雅黑" pitchFamily="34" charset="-122"/>
              <a:cs typeface="+mj-cs"/>
              <a:sym typeface="Calibri" pitchFamily="34" charset="0"/>
            </a:endParaRPr>
          </a:p>
        </p:txBody>
      </p:sp>
      <p:pic>
        <p:nvPicPr>
          <p:cNvPr id="61" name="Picture 8" descr="http://homes.cs.washington.edu/~etzioni/images/etzioni_image_2011.jpg"/>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Effect>
                      <a14:artisticFilmGrain/>
                    </a14:imgEffect>
                  </a14:imgLayer>
                </a14:imgProps>
              </a:ext>
              <a:ext uri="{28A0092B-C50C-407E-A947-70E740481C1C}">
                <a14:useLocalDpi xmlns:a14="http://schemas.microsoft.com/office/drawing/2010/main" val="0"/>
              </a:ext>
            </a:extLst>
          </a:blip>
          <a:srcRect l="18186" t="2317" r="15940" b="8704"/>
          <a:stretch/>
        </p:blipFill>
        <p:spPr bwMode="auto">
          <a:xfrm>
            <a:off x="4827506" y="1371303"/>
            <a:ext cx="1020068" cy="905569"/>
          </a:xfrm>
          <a:prstGeom prst="rect">
            <a:avLst/>
          </a:prstGeom>
          <a:noFill/>
          <a:extLst>
            <a:ext uri="{909E8E84-426E-40DD-AFC4-6F175D3DCCD1}">
              <a14:hiddenFill xmlns:a14="http://schemas.microsoft.com/office/drawing/2010/main">
                <a:solidFill>
                  <a:srgbClr val="FFFFFF"/>
                </a:solidFill>
              </a14:hiddenFill>
            </a:ext>
          </a:extLst>
        </p:spPr>
      </p:pic>
      <p:sp>
        <p:nvSpPr>
          <p:cNvPr id="62" name="矩形 61"/>
          <p:cNvSpPr/>
          <p:nvPr/>
        </p:nvSpPr>
        <p:spPr>
          <a:xfrm>
            <a:off x="5879674" y="1342509"/>
            <a:ext cx="3217540" cy="6463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smtClean="0"/>
              <a:t>华盛顿大学</a:t>
            </a:r>
            <a:r>
              <a:rPr lang="en-US" altLang="zh-CN" dirty="0" smtClean="0"/>
              <a:t>: </a:t>
            </a:r>
            <a:r>
              <a:rPr lang="zh-CN" altLang="zh-CN" dirty="0" smtClean="0"/>
              <a:t>抽取</a:t>
            </a:r>
            <a:r>
              <a:rPr lang="zh-CN" altLang="zh-CN" dirty="0"/>
              <a:t>实体</a:t>
            </a:r>
            <a:r>
              <a:rPr lang="en-US" altLang="zh-CN" dirty="0"/>
              <a:t>/</a:t>
            </a:r>
            <a:r>
              <a:rPr lang="zh-CN" altLang="zh-CN" dirty="0" smtClean="0"/>
              <a:t>概念关系</a:t>
            </a:r>
            <a:r>
              <a:rPr lang="en-US" altLang="zh-CN" dirty="0" smtClean="0"/>
              <a:t>,</a:t>
            </a:r>
            <a:r>
              <a:rPr lang="zh-CN" altLang="en-US" dirty="0" smtClean="0"/>
              <a:t>为语义搜索奠基</a:t>
            </a:r>
            <a:endParaRPr lang="zh-CN" altLang="en-US" dirty="0"/>
          </a:p>
        </p:txBody>
      </p:sp>
      <p:pic>
        <p:nvPicPr>
          <p:cNvPr id="63" name="Picture 10" descr="W. Bruce Croft"/>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l="28827" r="28196" b="12181"/>
          <a:stretch/>
        </p:blipFill>
        <p:spPr bwMode="auto">
          <a:xfrm>
            <a:off x="4977458" y="2301112"/>
            <a:ext cx="726100" cy="983872"/>
          </a:xfrm>
          <a:prstGeom prst="rect">
            <a:avLst/>
          </a:prstGeom>
          <a:noFill/>
          <a:extLst>
            <a:ext uri="{909E8E84-426E-40DD-AFC4-6F175D3DCCD1}">
              <a14:hiddenFill xmlns:a14="http://schemas.microsoft.com/office/drawing/2010/main">
                <a:solidFill>
                  <a:srgbClr val="FFFFFF"/>
                </a:solidFill>
              </a14:hiddenFill>
            </a:ext>
          </a:extLst>
        </p:spPr>
      </p:pic>
      <p:sp>
        <p:nvSpPr>
          <p:cNvPr id="64" name="矩形 63"/>
          <p:cNvSpPr/>
          <p:nvPr/>
        </p:nvSpPr>
        <p:spPr>
          <a:xfrm>
            <a:off x="5879674" y="2278613"/>
            <a:ext cx="3409900" cy="6463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a:t>卡耐基梅隆大学</a:t>
            </a:r>
            <a:r>
              <a:rPr lang="en-US" altLang="zh-CN" dirty="0" smtClean="0"/>
              <a:t>:</a:t>
            </a:r>
            <a:r>
              <a:rPr lang="zh-CN" altLang="zh-CN" dirty="0" smtClean="0"/>
              <a:t>利用</a:t>
            </a:r>
            <a:r>
              <a:rPr lang="zh-CN" altLang="zh-CN" dirty="0"/>
              <a:t>推理网络</a:t>
            </a:r>
            <a:r>
              <a:rPr lang="zh-CN" altLang="zh-CN" dirty="0" smtClean="0"/>
              <a:t>模型支持复杂结构化</a:t>
            </a:r>
            <a:r>
              <a:rPr lang="zh-CN" altLang="zh-CN" dirty="0"/>
              <a:t>查询</a:t>
            </a:r>
            <a:endParaRPr lang="zh-CN" altLang="en-US" dirty="0"/>
          </a:p>
        </p:txBody>
      </p:sp>
      <p:pic>
        <p:nvPicPr>
          <p:cNvPr id="65" name="Picture 12" descr="http://ebiquity.umbc.edu/faces/294.x-png"/>
          <p:cNvPicPr>
            <a:picLocks noChangeAspect="1" noChangeArrowheads="1"/>
          </p:cNvPicPr>
          <p:nvPr/>
        </p:nvPicPr>
        <p:blipFill rotWithShape="1">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11474" t="9347" r="11239" b="9023"/>
          <a:stretch/>
        </p:blipFill>
        <p:spPr bwMode="auto">
          <a:xfrm>
            <a:off x="4905451" y="3356992"/>
            <a:ext cx="654091" cy="800673"/>
          </a:xfrm>
          <a:prstGeom prst="rect">
            <a:avLst/>
          </a:prstGeom>
          <a:noFill/>
          <a:extLst>
            <a:ext uri="{909E8E84-426E-40DD-AFC4-6F175D3DCCD1}">
              <a14:hiddenFill xmlns:a14="http://schemas.microsoft.com/office/drawing/2010/main">
                <a:solidFill>
                  <a:srgbClr val="FFFFFF"/>
                </a:solidFill>
              </a14:hiddenFill>
            </a:ext>
          </a:extLst>
        </p:spPr>
      </p:pic>
      <p:sp>
        <p:nvSpPr>
          <p:cNvPr id="66" name="矩形 65"/>
          <p:cNvSpPr/>
          <p:nvPr/>
        </p:nvSpPr>
        <p:spPr>
          <a:xfrm>
            <a:off x="5879674" y="3286725"/>
            <a:ext cx="3410512" cy="6463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a:t>美国马里兰大</a:t>
            </a:r>
            <a:r>
              <a:rPr lang="zh-CN" altLang="zh-CN" dirty="0" smtClean="0"/>
              <a:t>学</a:t>
            </a:r>
            <a:r>
              <a:rPr lang="en-US" altLang="zh-CN" dirty="0" smtClean="0"/>
              <a:t>:</a:t>
            </a:r>
            <a:r>
              <a:rPr lang="zh-CN" altLang="en-US" dirty="0" smtClean="0"/>
              <a:t>利用</a:t>
            </a:r>
            <a:r>
              <a:rPr lang="zh-CN" altLang="zh-CN" dirty="0" smtClean="0"/>
              <a:t>统计学</a:t>
            </a:r>
            <a:r>
              <a:rPr lang="zh-CN" altLang="zh-CN" dirty="0"/>
              <a:t>和语义</a:t>
            </a:r>
            <a:r>
              <a:rPr lang="zh-CN" altLang="zh-CN" dirty="0" smtClean="0"/>
              <a:t>相似度理解用户意图</a:t>
            </a:r>
            <a:endParaRPr lang="zh-CN" altLang="en-US" dirty="0"/>
          </a:p>
        </p:txBody>
      </p:sp>
      <p:pic>
        <p:nvPicPr>
          <p:cNvPr id="67" name="Picture 14" descr="http://wiki.dbpedia.org/images/dbpedia_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8024" y="4164382"/>
            <a:ext cx="1028761" cy="920338"/>
          </a:xfrm>
          <a:prstGeom prst="rect">
            <a:avLst/>
          </a:prstGeom>
          <a:noFill/>
          <a:extLst>
            <a:ext uri="{909E8E84-426E-40DD-AFC4-6F175D3DCCD1}">
              <a14:hiddenFill xmlns:a14="http://schemas.microsoft.com/office/drawing/2010/main">
                <a:solidFill>
                  <a:srgbClr val="FFFFFF"/>
                </a:solidFill>
              </a14:hiddenFill>
            </a:ext>
          </a:extLst>
        </p:spPr>
      </p:pic>
      <p:sp>
        <p:nvSpPr>
          <p:cNvPr id="68" name="矩形 67"/>
          <p:cNvSpPr/>
          <p:nvPr/>
        </p:nvSpPr>
        <p:spPr>
          <a:xfrm>
            <a:off x="5879674" y="4438853"/>
            <a:ext cx="3217540" cy="6463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err="1" smtClean="0"/>
              <a:t>Dbpedia</a:t>
            </a:r>
            <a:r>
              <a:rPr lang="zh-CN" altLang="en-US" dirty="0" smtClean="0"/>
              <a:t>系统支持</a:t>
            </a:r>
            <a:r>
              <a:rPr lang="en-US" altLang="zh-CN" dirty="0" smtClean="0"/>
              <a:t>24.6</a:t>
            </a:r>
            <a:r>
              <a:rPr lang="zh-CN" altLang="zh-CN" dirty="0"/>
              <a:t>亿条</a:t>
            </a:r>
            <a:r>
              <a:rPr lang="en-US" altLang="zh-CN" dirty="0" err="1"/>
              <a:t>RDF</a:t>
            </a:r>
            <a:r>
              <a:rPr lang="zh-CN" altLang="zh-CN" dirty="0"/>
              <a:t>数据</a:t>
            </a:r>
            <a:r>
              <a:rPr lang="zh-CN" altLang="zh-CN" dirty="0" smtClean="0"/>
              <a:t>，最佳</a:t>
            </a:r>
            <a:r>
              <a:rPr lang="zh-CN" altLang="zh-CN" dirty="0"/>
              <a:t>的语义</a:t>
            </a:r>
            <a:r>
              <a:rPr lang="zh-CN" altLang="zh-CN" dirty="0" smtClean="0"/>
              <a:t>网应用</a:t>
            </a:r>
            <a:r>
              <a:rPr lang="zh-CN" altLang="zh-CN" dirty="0"/>
              <a:t>服务</a:t>
            </a:r>
            <a:endParaRPr lang="zh-CN" altLang="en-US" dirty="0"/>
          </a:p>
        </p:txBody>
      </p:sp>
      <p:sp>
        <p:nvSpPr>
          <p:cNvPr id="69" name="TextBox 17"/>
          <p:cNvSpPr txBox="1"/>
          <p:nvPr/>
        </p:nvSpPr>
        <p:spPr>
          <a:xfrm>
            <a:off x="4897773" y="5193479"/>
            <a:ext cx="4246227"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smtClean="0">
                <a:solidFill>
                  <a:srgbClr val="FF0000"/>
                </a:solidFill>
                <a:latin typeface="黑体" pitchFamily="49" charset="-122"/>
                <a:ea typeface="黑体" pitchFamily="49" charset="-122"/>
              </a:rPr>
              <a:t>智能搜索</a:t>
            </a:r>
            <a:r>
              <a:rPr lang="zh-CN" altLang="zh-CN" b="1" dirty="0" smtClean="0">
                <a:solidFill>
                  <a:srgbClr val="FF0000"/>
                </a:solidFill>
                <a:latin typeface="黑体" pitchFamily="49" charset="-122"/>
                <a:ea typeface="黑体" pitchFamily="49" charset="-122"/>
              </a:rPr>
              <a:t>对</a:t>
            </a:r>
            <a:r>
              <a:rPr lang="zh-CN" altLang="zh-CN" b="1" dirty="0">
                <a:solidFill>
                  <a:srgbClr val="FF0000"/>
                </a:solidFill>
                <a:latin typeface="黑体" pitchFamily="49" charset="-122"/>
                <a:ea typeface="黑体" pitchFamily="49" charset="-122"/>
              </a:rPr>
              <a:t>“语义识别”</a:t>
            </a:r>
            <a:r>
              <a:rPr lang="zh-CN" altLang="zh-CN" b="1" dirty="0" smtClean="0">
                <a:solidFill>
                  <a:srgbClr val="FF0000"/>
                </a:solidFill>
                <a:latin typeface="黑体" pitchFamily="49" charset="-122"/>
                <a:ea typeface="黑体" pitchFamily="49" charset="-122"/>
              </a:rPr>
              <a:t>技术要求</a:t>
            </a:r>
            <a:r>
              <a:rPr lang="zh-CN" altLang="zh-CN" b="1" dirty="0">
                <a:solidFill>
                  <a:srgbClr val="FF0000"/>
                </a:solidFill>
                <a:latin typeface="黑体" pitchFamily="49" charset="-122"/>
                <a:ea typeface="黑体" pitchFamily="49" charset="-122"/>
              </a:rPr>
              <a:t>极高</a:t>
            </a:r>
            <a:r>
              <a:rPr lang="zh-CN" altLang="zh-CN" b="1" dirty="0" smtClean="0">
                <a:solidFill>
                  <a:srgbClr val="FF0000"/>
                </a:solidFill>
                <a:latin typeface="黑体" pitchFamily="49" charset="-122"/>
                <a:ea typeface="黑体" pitchFamily="49" charset="-122"/>
              </a:rPr>
              <a:t>，依赖</a:t>
            </a:r>
            <a:r>
              <a:rPr lang="zh-CN" altLang="zh-CN" b="1" dirty="0">
                <a:solidFill>
                  <a:srgbClr val="FF0000"/>
                </a:solidFill>
                <a:latin typeface="黑体" pitchFamily="49" charset="-122"/>
                <a:ea typeface="黑体" pitchFamily="49" charset="-122"/>
              </a:rPr>
              <a:t>大量</a:t>
            </a:r>
            <a:r>
              <a:rPr lang="zh-CN" altLang="zh-CN" b="1" dirty="0" smtClean="0">
                <a:solidFill>
                  <a:srgbClr val="FF0000"/>
                </a:solidFill>
                <a:latin typeface="黑体" pitchFamily="49" charset="-122"/>
                <a:ea typeface="黑体" pitchFamily="49" charset="-122"/>
              </a:rPr>
              <a:t>用户行为数据库，发展道路任重道远</a:t>
            </a:r>
            <a:r>
              <a:rPr lang="zh-CN" altLang="en-US" b="1" dirty="0">
                <a:solidFill>
                  <a:srgbClr val="FF0000"/>
                </a:solidFill>
                <a:latin typeface="黑体" pitchFamily="49" charset="-122"/>
                <a:ea typeface="黑体" pitchFamily="49" charset="-122"/>
              </a:rPr>
              <a:t>！</a:t>
            </a:r>
          </a:p>
        </p:txBody>
      </p:sp>
      <p:sp>
        <p:nvSpPr>
          <p:cNvPr id="70" name="下箭头 69"/>
          <p:cNvSpPr/>
          <p:nvPr/>
        </p:nvSpPr>
        <p:spPr>
          <a:xfrm>
            <a:off x="4411963" y="1247894"/>
            <a:ext cx="454188" cy="4989418"/>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nvGrpSpPr>
          <p:cNvPr id="72" name="组合 71"/>
          <p:cNvGrpSpPr/>
          <p:nvPr/>
        </p:nvGrpSpPr>
        <p:grpSpPr>
          <a:xfrm>
            <a:off x="720144" y="1347930"/>
            <a:ext cx="3498372" cy="1668159"/>
            <a:chOff x="105755" y="2885874"/>
            <a:chExt cx="3525668" cy="1110182"/>
          </a:xfrm>
        </p:grpSpPr>
        <p:pic>
          <p:nvPicPr>
            <p:cNvPr id="83" name="Picture 2" descr="http://113.105.152.23:8080/upimg/201304/07/wolframalphasxssyq_5.png"/>
            <p:cNvPicPr>
              <a:picLocks noChangeAspect="1" noChangeArrowheads="1"/>
            </p:cNvPicPr>
            <p:nvPr/>
          </p:nvPicPr>
          <p:blipFill rotWithShape="1">
            <a:blip r:embed="rId9">
              <a:extLst>
                <a:ext uri="{28A0092B-C50C-407E-A947-70E740481C1C}">
                  <a14:useLocalDpi xmlns:a14="http://schemas.microsoft.com/office/drawing/2010/main" val="0"/>
                </a:ext>
              </a:extLst>
            </a:blip>
            <a:srcRect b="77053"/>
            <a:stretch/>
          </p:blipFill>
          <p:spPr bwMode="auto">
            <a:xfrm>
              <a:off x="322123" y="2892059"/>
              <a:ext cx="3234156" cy="822513"/>
            </a:xfrm>
            <a:prstGeom prst="rect">
              <a:avLst/>
            </a:prstGeom>
            <a:noFill/>
            <a:extLst>
              <a:ext uri="{909E8E84-426E-40DD-AFC4-6F175D3DCCD1}">
                <a14:hiddenFill xmlns:a14="http://schemas.microsoft.com/office/drawing/2010/main">
                  <a:solidFill>
                    <a:srgbClr val="FFFFFF"/>
                  </a:solidFill>
                </a14:hiddenFill>
              </a:ext>
            </a:extLst>
          </p:spPr>
        </p:pic>
        <p:sp>
          <p:nvSpPr>
            <p:cNvPr id="84" name="TextBox 6"/>
            <p:cNvSpPr txBox="1"/>
            <p:nvPr/>
          </p:nvSpPr>
          <p:spPr>
            <a:xfrm>
              <a:off x="105755" y="3645024"/>
              <a:ext cx="2962525" cy="31979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chemeClr val="accent5">
                      <a:lumMod val="75000"/>
                    </a:schemeClr>
                  </a:solidFill>
                </a:rPr>
                <a:t>智能</a:t>
              </a:r>
              <a:r>
                <a:rPr lang="zh-CN" altLang="en-US" b="1" dirty="0" smtClean="0">
                  <a:solidFill>
                    <a:schemeClr val="accent5">
                      <a:lumMod val="75000"/>
                    </a:schemeClr>
                  </a:solidFill>
                </a:rPr>
                <a:t>搜索启蒙</a:t>
              </a:r>
              <a:endParaRPr lang="zh-CN" altLang="en-US" b="1" dirty="0">
                <a:solidFill>
                  <a:schemeClr val="accent5">
                    <a:lumMod val="75000"/>
                  </a:schemeClr>
                </a:solidFill>
              </a:endParaRPr>
            </a:p>
          </p:txBody>
        </p:sp>
        <p:sp>
          <p:nvSpPr>
            <p:cNvPr id="85" name="矩形 84"/>
            <p:cNvSpPr/>
            <p:nvPr/>
          </p:nvSpPr>
          <p:spPr>
            <a:xfrm>
              <a:off x="149926" y="2885874"/>
              <a:ext cx="3481497" cy="1110182"/>
            </a:xfrm>
            <a:prstGeom prst="rect">
              <a:avLst/>
            </a:prstGeom>
            <a:noFill/>
            <a:ln>
              <a:solidFill>
                <a:schemeClr val="accent4">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73" name="组合 72"/>
          <p:cNvGrpSpPr/>
          <p:nvPr/>
        </p:nvGrpSpPr>
        <p:grpSpPr>
          <a:xfrm>
            <a:off x="1268912" y="3385855"/>
            <a:ext cx="2952328" cy="2741987"/>
            <a:chOff x="827584" y="3946514"/>
            <a:chExt cx="2952328" cy="2741987"/>
          </a:xfrm>
        </p:grpSpPr>
        <p:grpSp>
          <p:nvGrpSpPr>
            <p:cNvPr id="76" name="组合 75"/>
            <p:cNvGrpSpPr/>
            <p:nvPr/>
          </p:nvGrpSpPr>
          <p:grpSpPr>
            <a:xfrm>
              <a:off x="868305" y="5431791"/>
              <a:ext cx="2911607" cy="1174851"/>
              <a:chOff x="4087947" y="3836247"/>
              <a:chExt cx="4085183" cy="1442624"/>
            </a:xfrm>
          </p:grpSpPr>
          <p:pic>
            <p:nvPicPr>
              <p:cNvPr id="81" name="Picture 6" descr="http://images.qianlong.com/mmsource/images/2012/11/22/kjcq20121122006-2.jpg"/>
              <p:cNvPicPr>
                <a:picLocks noChangeAspect="1" noChangeArrowheads="1"/>
              </p:cNvPicPr>
              <p:nvPr/>
            </p:nvPicPr>
            <p:blipFill rotWithShape="1">
              <a:blip r:embed="rId10">
                <a:extLst>
                  <a:ext uri="{28A0092B-C50C-407E-A947-70E740481C1C}">
                    <a14:useLocalDpi xmlns:a14="http://schemas.microsoft.com/office/drawing/2010/main" val="0"/>
                  </a:ext>
                </a:extLst>
              </a:blip>
              <a:srcRect l="2179" t="-2251" r="-2179" b="58055"/>
              <a:stretch/>
            </p:blipFill>
            <p:spPr bwMode="auto">
              <a:xfrm>
                <a:off x="4087947" y="3836247"/>
                <a:ext cx="3651148" cy="1060841"/>
              </a:xfrm>
              <a:prstGeom prst="rect">
                <a:avLst/>
              </a:prstGeom>
              <a:noFill/>
              <a:extLst>
                <a:ext uri="{909E8E84-426E-40DD-AFC4-6F175D3DCCD1}">
                  <a14:hiddenFill xmlns:a14="http://schemas.microsoft.com/office/drawing/2010/main">
                    <a:solidFill>
                      <a:srgbClr val="FFFFFF"/>
                    </a:solidFill>
                  </a14:hiddenFill>
                </a:ext>
              </a:extLst>
            </p:spPr>
          </p:pic>
          <p:sp>
            <p:nvSpPr>
              <p:cNvPr id="82" name="矩形 81"/>
              <p:cNvSpPr/>
              <p:nvPr/>
            </p:nvSpPr>
            <p:spPr>
              <a:xfrm>
                <a:off x="4567949" y="4825361"/>
                <a:ext cx="3605181" cy="45351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err="1" smtClean="0"/>
                  <a:t>Sogou</a:t>
                </a:r>
                <a:r>
                  <a:rPr lang="zh-CN" altLang="en-US" dirty="0" smtClean="0"/>
                  <a:t>知立方</a:t>
                </a:r>
                <a:endParaRPr lang="zh-CN" altLang="en-US" sz="1400" dirty="0"/>
              </a:p>
            </p:txBody>
          </p:sp>
        </p:grpSp>
        <p:pic>
          <p:nvPicPr>
            <p:cNvPr id="77" name="Picture 22" descr="http://ts1.mm.bing.net/th?id=HN.608003503406648380&amp;pid=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2852" y="4185371"/>
              <a:ext cx="1554816" cy="952675"/>
            </a:xfrm>
            <a:prstGeom prst="rect">
              <a:avLst/>
            </a:prstGeom>
            <a:noFill/>
            <a:extLst>
              <a:ext uri="{909E8E84-426E-40DD-AFC4-6F175D3DCCD1}">
                <a14:hiddenFill xmlns:a14="http://schemas.microsoft.com/office/drawing/2010/main">
                  <a:solidFill>
                    <a:srgbClr val="FFFFFF"/>
                  </a:solidFill>
                </a14:hiddenFill>
              </a:ext>
            </a:extLst>
          </p:spPr>
        </p:pic>
        <p:sp>
          <p:nvSpPr>
            <p:cNvPr id="78" name="矩形 77"/>
            <p:cNvSpPr/>
            <p:nvPr/>
          </p:nvSpPr>
          <p:spPr>
            <a:xfrm>
              <a:off x="2860924" y="4262956"/>
              <a:ext cx="862813" cy="92333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smtClean="0"/>
                <a:t>Google</a:t>
              </a:r>
            </a:p>
            <a:p>
              <a:r>
                <a:rPr lang="zh-CN" altLang="en-US" dirty="0"/>
                <a:t>知识</a:t>
              </a:r>
              <a:r>
                <a:rPr lang="zh-CN" altLang="en-US" dirty="0" smtClean="0"/>
                <a:t>图谱</a:t>
              </a:r>
              <a:endParaRPr lang="zh-CN" altLang="en-US" dirty="0"/>
            </a:p>
          </p:txBody>
        </p:sp>
        <p:sp>
          <p:nvSpPr>
            <p:cNvPr id="79" name="矩形 78"/>
            <p:cNvSpPr/>
            <p:nvPr/>
          </p:nvSpPr>
          <p:spPr>
            <a:xfrm>
              <a:off x="827584" y="3946514"/>
              <a:ext cx="2896153" cy="1354694"/>
            </a:xfrm>
            <a:prstGeom prst="rect">
              <a:avLst/>
            </a:prstGeom>
            <a:noFill/>
            <a:ln>
              <a:solidFill>
                <a:schemeClr val="accent3">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80" name="矩形 79"/>
            <p:cNvSpPr/>
            <p:nvPr/>
          </p:nvSpPr>
          <p:spPr>
            <a:xfrm>
              <a:off x="827584" y="5432862"/>
              <a:ext cx="2896153" cy="1255639"/>
            </a:xfrm>
            <a:prstGeom prst="rect">
              <a:avLst/>
            </a:prstGeom>
            <a:noFill/>
            <a:ln>
              <a:solidFill>
                <a:schemeClr val="accent2">
                  <a:lumMod val="40000"/>
                  <a:lumOff val="6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
        <p:nvSpPr>
          <p:cNvPr id="74" name="TextBox 48"/>
          <p:cNvSpPr txBox="1"/>
          <p:nvPr/>
        </p:nvSpPr>
        <p:spPr>
          <a:xfrm>
            <a:off x="798718" y="3535554"/>
            <a:ext cx="326178" cy="203132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b="1" dirty="0">
                <a:solidFill>
                  <a:srgbClr val="00B0F0"/>
                </a:solidFill>
              </a:rPr>
              <a:t>智能搜索新时代</a:t>
            </a:r>
          </a:p>
        </p:txBody>
      </p:sp>
      <p:sp>
        <p:nvSpPr>
          <p:cNvPr id="75" name="矩形 74"/>
          <p:cNvSpPr/>
          <p:nvPr/>
        </p:nvSpPr>
        <p:spPr>
          <a:xfrm>
            <a:off x="720144" y="3311127"/>
            <a:ext cx="3481497" cy="2933347"/>
          </a:xfrm>
          <a:prstGeom prst="rect">
            <a:avLst/>
          </a:prstGeom>
          <a:noFill/>
          <a:ln>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2320696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up)">
                                      <p:cBhvr>
                                        <p:cTn id="7" dur="2500"/>
                                        <p:tgtEl>
                                          <p:spTgt spid="70"/>
                                        </p:tgtEl>
                                      </p:cBhvr>
                                    </p:animEffect>
                                  </p:childTnLst>
                                </p:cTn>
                              </p:par>
                              <p:par>
                                <p:cTn id="8" presetID="22" presetClass="entr" presetSubtype="1"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up)">
                                      <p:cBhvr>
                                        <p:cTn id="10" dur="500"/>
                                        <p:tgtEl>
                                          <p:spTgt spid="61"/>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62"/>
                                        </p:tgtEl>
                                        <p:attrNameLst>
                                          <p:attrName>style.visibility</p:attrName>
                                        </p:attrNameLst>
                                      </p:cBhvr>
                                      <p:to>
                                        <p:strVal val="visible"/>
                                      </p:to>
                                    </p:set>
                                    <p:animEffect transition="in" filter="wipe(up)">
                                      <p:cBhvr>
                                        <p:cTn id="13" dur="500"/>
                                        <p:tgtEl>
                                          <p:spTgt spid="62"/>
                                        </p:tgtEl>
                                      </p:cBhvr>
                                    </p:animEffect>
                                  </p:childTnLst>
                                </p:cTn>
                              </p:par>
                              <p:par>
                                <p:cTn id="14" presetID="22" presetClass="entr" presetSubtype="1" fill="hold" nodeType="withEffect">
                                  <p:stCondLst>
                                    <p:cond delay="500"/>
                                  </p:stCondLst>
                                  <p:childTnLst>
                                    <p:set>
                                      <p:cBhvr>
                                        <p:cTn id="15" dur="1" fill="hold">
                                          <p:stCondLst>
                                            <p:cond delay="0"/>
                                          </p:stCondLst>
                                        </p:cTn>
                                        <p:tgtEl>
                                          <p:spTgt spid="63"/>
                                        </p:tgtEl>
                                        <p:attrNameLst>
                                          <p:attrName>style.visibility</p:attrName>
                                        </p:attrNameLst>
                                      </p:cBhvr>
                                      <p:to>
                                        <p:strVal val="visible"/>
                                      </p:to>
                                    </p:set>
                                    <p:animEffect transition="in" filter="wipe(up)">
                                      <p:cBhvr>
                                        <p:cTn id="16" dur="500"/>
                                        <p:tgtEl>
                                          <p:spTgt spid="63"/>
                                        </p:tgtEl>
                                      </p:cBhvr>
                                    </p:animEffect>
                                  </p:childTnLst>
                                </p:cTn>
                              </p:par>
                              <p:par>
                                <p:cTn id="17" presetID="22" presetClass="entr" presetSubtype="1" fill="hold" grpId="0" nodeType="withEffect">
                                  <p:stCondLst>
                                    <p:cond delay="500"/>
                                  </p:stCondLst>
                                  <p:childTnLst>
                                    <p:set>
                                      <p:cBhvr>
                                        <p:cTn id="18" dur="1" fill="hold">
                                          <p:stCondLst>
                                            <p:cond delay="0"/>
                                          </p:stCondLst>
                                        </p:cTn>
                                        <p:tgtEl>
                                          <p:spTgt spid="64"/>
                                        </p:tgtEl>
                                        <p:attrNameLst>
                                          <p:attrName>style.visibility</p:attrName>
                                        </p:attrNameLst>
                                      </p:cBhvr>
                                      <p:to>
                                        <p:strVal val="visible"/>
                                      </p:to>
                                    </p:set>
                                    <p:animEffect transition="in" filter="wipe(up)">
                                      <p:cBhvr>
                                        <p:cTn id="19" dur="500"/>
                                        <p:tgtEl>
                                          <p:spTgt spid="64"/>
                                        </p:tgtEl>
                                      </p:cBhvr>
                                    </p:animEffect>
                                  </p:childTnLst>
                                </p:cTn>
                              </p:par>
                              <p:par>
                                <p:cTn id="20" presetID="22" presetClass="entr" presetSubtype="1" fill="hold" nodeType="withEffect">
                                  <p:stCondLst>
                                    <p:cond delay="1000"/>
                                  </p:stCondLst>
                                  <p:childTnLst>
                                    <p:set>
                                      <p:cBhvr>
                                        <p:cTn id="21" dur="1" fill="hold">
                                          <p:stCondLst>
                                            <p:cond delay="0"/>
                                          </p:stCondLst>
                                        </p:cTn>
                                        <p:tgtEl>
                                          <p:spTgt spid="65"/>
                                        </p:tgtEl>
                                        <p:attrNameLst>
                                          <p:attrName>style.visibility</p:attrName>
                                        </p:attrNameLst>
                                      </p:cBhvr>
                                      <p:to>
                                        <p:strVal val="visible"/>
                                      </p:to>
                                    </p:set>
                                    <p:animEffect transition="in" filter="wipe(up)">
                                      <p:cBhvr>
                                        <p:cTn id="22" dur="500"/>
                                        <p:tgtEl>
                                          <p:spTgt spid="65"/>
                                        </p:tgtEl>
                                      </p:cBhvr>
                                    </p:animEffect>
                                  </p:childTnLst>
                                </p:cTn>
                              </p:par>
                              <p:par>
                                <p:cTn id="23" presetID="22" presetClass="entr" presetSubtype="1" fill="hold" grpId="0" nodeType="withEffect">
                                  <p:stCondLst>
                                    <p:cond delay="1000"/>
                                  </p:stCondLst>
                                  <p:childTnLst>
                                    <p:set>
                                      <p:cBhvr>
                                        <p:cTn id="24" dur="1" fill="hold">
                                          <p:stCondLst>
                                            <p:cond delay="0"/>
                                          </p:stCondLst>
                                        </p:cTn>
                                        <p:tgtEl>
                                          <p:spTgt spid="66"/>
                                        </p:tgtEl>
                                        <p:attrNameLst>
                                          <p:attrName>style.visibility</p:attrName>
                                        </p:attrNameLst>
                                      </p:cBhvr>
                                      <p:to>
                                        <p:strVal val="visible"/>
                                      </p:to>
                                    </p:set>
                                    <p:animEffect transition="in" filter="wipe(up)">
                                      <p:cBhvr>
                                        <p:cTn id="25" dur="500"/>
                                        <p:tgtEl>
                                          <p:spTgt spid="66"/>
                                        </p:tgtEl>
                                      </p:cBhvr>
                                    </p:animEffect>
                                  </p:childTnLst>
                                </p:cTn>
                              </p:par>
                              <p:par>
                                <p:cTn id="26" presetID="22" presetClass="entr" presetSubtype="1" fill="hold" nodeType="withEffect">
                                  <p:stCondLst>
                                    <p:cond delay="1500"/>
                                  </p:stCondLst>
                                  <p:childTnLst>
                                    <p:set>
                                      <p:cBhvr>
                                        <p:cTn id="27" dur="1" fill="hold">
                                          <p:stCondLst>
                                            <p:cond delay="0"/>
                                          </p:stCondLst>
                                        </p:cTn>
                                        <p:tgtEl>
                                          <p:spTgt spid="67"/>
                                        </p:tgtEl>
                                        <p:attrNameLst>
                                          <p:attrName>style.visibility</p:attrName>
                                        </p:attrNameLst>
                                      </p:cBhvr>
                                      <p:to>
                                        <p:strVal val="visible"/>
                                      </p:to>
                                    </p:set>
                                    <p:animEffect transition="in" filter="wipe(up)">
                                      <p:cBhvr>
                                        <p:cTn id="28" dur="500"/>
                                        <p:tgtEl>
                                          <p:spTgt spid="67"/>
                                        </p:tgtEl>
                                      </p:cBhvr>
                                    </p:animEffect>
                                  </p:childTnLst>
                                </p:cTn>
                              </p:par>
                              <p:par>
                                <p:cTn id="29" presetID="22" presetClass="entr" presetSubtype="1" fill="hold" grpId="0" nodeType="withEffect">
                                  <p:stCondLst>
                                    <p:cond delay="1500"/>
                                  </p:stCondLst>
                                  <p:childTnLst>
                                    <p:set>
                                      <p:cBhvr>
                                        <p:cTn id="30" dur="1" fill="hold">
                                          <p:stCondLst>
                                            <p:cond delay="0"/>
                                          </p:stCondLst>
                                        </p:cTn>
                                        <p:tgtEl>
                                          <p:spTgt spid="68"/>
                                        </p:tgtEl>
                                        <p:attrNameLst>
                                          <p:attrName>style.visibility</p:attrName>
                                        </p:attrNameLst>
                                      </p:cBhvr>
                                      <p:to>
                                        <p:strVal val="visible"/>
                                      </p:to>
                                    </p:set>
                                    <p:animEffect transition="in" filter="wipe(up)">
                                      <p:cBhvr>
                                        <p:cTn id="31" dur="500"/>
                                        <p:tgtEl>
                                          <p:spTgt spid="68"/>
                                        </p:tgtEl>
                                      </p:cBhvr>
                                    </p:animEffect>
                                  </p:childTnLst>
                                </p:cTn>
                              </p:par>
                              <p:par>
                                <p:cTn id="32" presetID="22" presetClass="entr" presetSubtype="1" fill="hold" grpId="0" nodeType="withEffect">
                                  <p:stCondLst>
                                    <p:cond delay="2000"/>
                                  </p:stCondLst>
                                  <p:childTnLst>
                                    <p:set>
                                      <p:cBhvr>
                                        <p:cTn id="33" dur="1" fill="hold">
                                          <p:stCondLst>
                                            <p:cond delay="0"/>
                                          </p:stCondLst>
                                        </p:cTn>
                                        <p:tgtEl>
                                          <p:spTgt spid="69"/>
                                        </p:tgtEl>
                                        <p:attrNameLst>
                                          <p:attrName>style.visibility</p:attrName>
                                        </p:attrNameLst>
                                      </p:cBhvr>
                                      <p:to>
                                        <p:strVal val="visible"/>
                                      </p:to>
                                    </p:set>
                                    <p:animEffect transition="in" filter="wipe(up)">
                                      <p:cBhvr>
                                        <p:cTn id="3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4" grpId="0"/>
      <p:bldP spid="66" grpId="0"/>
      <p:bldP spid="68" grpId="0"/>
      <p:bldP spid="69" grpId="0"/>
      <p:bldP spid="7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矩形 150"/>
          <p:cNvSpPr/>
          <p:nvPr/>
        </p:nvSpPr>
        <p:spPr bwMode="auto">
          <a:xfrm>
            <a:off x="0" y="1268760"/>
            <a:ext cx="9163803" cy="5616000"/>
          </a:xfrm>
          <a:prstGeom prst="rect">
            <a:avLst/>
          </a:prstGeom>
          <a:solidFill>
            <a:schemeClr val="accent6">
              <a:lumMod val="20000"/>
              <a:lumOff val="80000"/>
            </a:schemeClr>
          </a:solidFill>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4" name="Rectangle 9"/>
          <p:cNvSpPr>
            <a:spLocks/>
          </p:cNvSpPr>
          <p:nvPr/>
        </p:nvSpPr>
        <p:spPr bwMode="auto">
          <a:xfrm>
            <a:off x="1776462" y="3181921"/>
            <a:ext cx="9233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b="1" dirty="0">
                <a:solidFill>
                  <a:srgbClr val="FF0000"/>
                </a:solidFill>
                <a:sym typeface="Arial" pitchFamily="34" charset="0"/>
              </a:rPr>
              <a:t>搜索主体</a:t>
            </a:r>
            <a:endParaRPr lang="en-US" altLang="zh-CN" b="1" dirty="0">
              <a:solidFill>
                <a:srgbClr val="FF0000"/>
              </a:solidFill>
              <a:sym typeface="Arial" pitchFamily="34" charset="0"/>
            </a:endParaRPr>
          </a:p>
        </p:txBody>
      </p:sp>
      <p:sp>
        <p:nvSpPr>
          <p:cNvPr id="55" name="Rectangle 9"/>
          <p:cNvSpPr>
            <a:spLocks/>
          </p:cNvSpPr>
          <p:nvPr/>
        </p:nvSpPr>
        <p:spPr bwMode="auto">
          <a:xfrm>
            <a:off x="6228184" y="3225145"/>
            <a:ext cx="11541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b="1" dirty="0" smtClean="0">
                <a:solidFill>
                  <a:srgbClr val="FF0000"/>
                </a:solidFill>
                <a:sym typeface="Arial" pitchFamily="34" charset="0"/>
              </a:rPr>
              <a:t>泛在网空间</a:t>
            </a:r>
            <a:endParaRPr lang="en-US" altLang="zh-CN" b="1" dirty="0">
              <a:solidFill>
                <a:srgbClr val="FF0000"/>
              </a:solidFill>
              <a:sym typeface="Arial" pitchFamily="34" charset="0"/>
            </a:endParaRPr>
          </a:p>
        </p:txBody>
      </p:sp>
      <p:sp>
        <p:nvSpPr>
          <p:cNvPr id="4" name="矩形 3"/>
          <p:cNvSpPr/>
          <p:nvPr/>
        </p:nvSpPr>
        <p:spPr>
          <a:xfrm>
            <a:off x="5423524" y="1196752"/>
            <a:ext cx="2698260" cy="231758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Rectangle 9"/>
          <p:cNvSpPr>
            <a:spLocks/>
          </p:cNvSpPr>
          <p:nvPr/>
        </p:nvSpPr>
        <p:spPr bwMode="auto">
          <a:xfrm>
            <a:off x="323528" y="3537983"/>
            <a:ext cx="8640960" cy="355276"/>
          </a:xfrm>
          <a:prstGeom prst="rect">
            <a:avLst/>
          </a:prstGeom>
          <a:ln/>
          <a:extLst/>
        </p:spPr>
        <p:style>
          <a:lnRef idx="1">
            <a:schemeClr val="accent5"/>
          </a:lnRef>
          <a:fillRef idx="2">
            <a:schemeClr val="accent5"/>
          </a:fillRef>
          <a:effectRef idx="1">
            <a:schemeClr val="accent5"/>
          </a:effectRef>
          <a:fontRef idx="minor">
            <a:schemeClr val="dk1"/>
          </a:fontRef>
        </p:style>
        <p:txBody>
          <a:bodyPr wrap="square" lIns="0" tIns="72000" rIns="0" bIns="36000">
            <a:spAutoFit/>
          </a:bodyPr>
          <a:lstStyle/>
          <a:p>
            <a:pPr algn="ctr"/>
            <a:r>
              <a:rPr lang="zh-CN" altLang="en-US" sz="1600" b="1" dirty="0">
                <a:solidFill>
                  <a:srgbClr val="FF0000"/>
                </a:solidFill>
                <a:sym typeface="Arial" pitchFamily="34" charset="0"/>
              </a:rPr>
              <a:t>泛</a:t>
            </a:r>
            <a:r>
              <a:rPr lang="zh-CN" altLang="en-US" sz="1600" b="1" dirty="0" smtClean="0">
                <a:solidFill>
                  <a:srgbClr val="FF0000"/>
                </a:solidFill>
                <a:sym typeface="Arial" pitchFamily="34" charset="0"/>
              </a:rPr>
              <a:t>在网空间中实体（人、物、信息等）及关系（朋友、购买、拥有等）的数量巨大、种类繁多</a:t>
            </a:r>
            <a:endParaRPr lang="en-US" altLang="zh-CN" sz="1600" b="1" dirty="0">
              <a:solidFill>
                <a:srgbClr val="FF0000"/>
              </a:solidFill>
              <a:sym typeface="Arial" pitchFamily="34" charset="0"/>
            </a:endParaRPr>
          </a:p>
        </p:txBody>
      </p:sp>
      <p:grpSp>
        <p:nvGrpSpPr>
          <p:cNvPr id="11281" name="组合 11280"/>
          <p:cNvGrpSpPr/>
          <p:nvPr/>
        </p:nvGrpSpPr>
        <p:grpSpPr>
          <a:xfrm>
            <a:off x="34975" y="3987135"/>
            <a:ext cx="9082324" cy="2848877"/>
            <a:chOff x="34975" y="3987135"/>
            <a:chExt cx="9082324" cy="2848877"/>
          </a:xfrm>
        </p:grpSpPr>
        <p:sp>
          <p:nvSpPr>
            <p:cNvPr id="7181" name="椭圆 7180"/>
            <p:cNvSpPr/>
            <p:nvPr/>
          </p:nvSpPr>
          <p:spPr>
            <a:xfrm rot="1051651">
              <a:off x="34975" y="5460942"/>
              <a:ext cx="3491377" cy="1012969"/>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7" name="椭圆 176"/>
            <p:cNvSpPr/>
            <p:nvPr/>
          </p:nvSpPr>
          <p:spPr>
            <a:xfrm rot="2243599">
              <a:off x="2934553" y="4346699"/>
              <a:ext cx="3491377" cy="2242397"/>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80" name="组合 11279"/>
            <p:cNvGrpSpPr/>
            <p:nvPr/>
          </p:nvGrpSpPr>
          <p:grpSpPr>
            <a:xfrm>
              <a:off x="35496" y="3987135"/>
              <a:ext cx="9081803" cy="2848877"/>
              <a:chOff x="35496" y="3987135"/>
              <a:chExt cx="9081803" cy="2848877"/>
            </a:xfrm>
          </p:grpSpPr>
          <p:sp>
            <p:nvSpPr>
              <p:cNvPr id="2" name="矩形 1"/>
              <p:cNvSpPr/>
              <p:nvPr/>
            </p:nvSpPr>
            <p:spPr>
              <a:xfrm>
                <a:off x="1658528" y="4396101"/>
                <a:ext cx="229332" cy="2160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9" name="Rectangle 9"/>
              <p:cNvSpPr>
                <a:spLocks/>
              </p:cNvSpPr>
              <p:nvPr/>
            </p:nvSpPr>
            <p:spPr bwMode="auto">
              <a:xfrm>
                <a:off x="1296915" y="4672919"/>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FF0000"/>
                    </a:solidFill>
                    <a:latin typeface="宋体" pitchFamily="2" charset="-122"/>
                    <a:ea typeface="宋体" pitchFamily="2" charset="-122"/>
                    <a:sym typeface="Arial" pitchFamily="34" charset="0"/>
                  </a:rPr>
                  <a:t>人：买买提</a:t>
                </a:r>
                <a:endParaRPr lang="en-US" altLang="zh-CN" sz="1200" b="1" dirty="0">
                  <a:solidFill>
                    <a:srgbClr val="FF0000"/>
                  </a:solidFill>
                  <a:latin typeface="宋体" pitchFamily="2" charset="-122"/>
                  <a:ea typeface="宋体" pitchFamily="2" charset="-122"/>
                  <a:sym typeface="Arial" pitchFamily="34" charset="0"/>
                </a:endParaRPr>
              </a:p>
            </p:txBody>
          </p:sp>
          <p:grpSp>
            <p:nvGrpSpPr>
              <p:cNvPr id="9" name="组合 8"/>
              <p:cNvGrpSpPr/>
              <p:nvPr/>
            </p:nvGrpSpPr>
            <p:grpSpPr>
              <a:xfrm>
                <a:off x="671993" y="4086230"/>
                <a:ext cx="981967" cy="417883"/>
                <a:chOff x="671993" y="4086230"/>
                <a:chExt cx="981967" cy="417883"/>
              </a:xfrm>
            </p:grpSpPr>
            <p:cxnSp>
              <p:nvCxnSpPr>
                <p:cNvPr id="6" name="直接连接符 5"/>
                <p:cNvCxnSpPr/>
                <p:nvPr/>
              </p:nvCxnSpPr>
              <p:spPr>
                <a:xfrm flipH="1" flipV="1">
                  <a:off x="1187624" y="4360097"/>
                  <a:ext cx="466336" cy="144016"/>
                </a:xfrm>
                <a:prstGeom prst="line">
                  <a:avLst/>
                </a:prstGeom>
              </p:spPr>
              <p:style>
                <a:lnRef idx="1">
                  <a:schemeClr val="accent1"/>
                </a:lnRef>
                <a:fillRef idx="0">
                  <a:schemeClr val="accent1"/>
                </a:fillRef>
                <a:effectRef idx="0">
                  <a:schemeClr val="accent1"/>
                </a:effectRef>
                <a:fontRef idx="minor">
                  <a:schemeClr val="tx1"/>
                </a:fontRef>
              </p:style>
            </p:cxnSp>
            <p:sp>
              <p:nvSpPr>
                <p:cNvPr id="8" name="椭圆 7"/>
                <p:cNvSpPr/>
                <p:nvPr/>
              </p:nvSpPr>
              <p:spPr>
                <a:xfrm>
                  <a:off x="1074461" y="4297018"/>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4" name="Rectangle 9"/>
                <p:cNvSpPr>
                  <a:spLocks/>
                </p:cNvSpPr>
                <p:nvPr/>
              </p:nvSpPr>
              <p:spPr bwMode="auto">
                <a:xfrm>
                  <a:off x="671993" y="4086230"/>
                  <a:ext cx="61555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0070C0"/>
                      </a:solidFill>
                      <a:latin typeface="宋体" pitchFamily="2" charset="-122"/>
                      <a:ea typeface="宋体" pitchFamily="2" charset="-122"/>
                      <a:sym typeface="Arial" pitchFamily="34" charset="0"/>
                    </a:rPr>
                    <a:t>年龄：</a:t>
                  </a:r>
                  <a:r>
                    <a:rPr lang="en-US" altLang="zh-CN" sz="1200" b="1" dirty="0" smtClean="0">
                      <a:solidFill>
                        <a:srgbClr val="0070C0"/>
                      </a:solidFill>
                      <a:latin typeface="宋体" pitchFamily="2" charset="-122"/>
                      <a:ea typeface="宋体" pitchFamily="2" charset="-122"/>
                      <a:sym typeface="Arial" pitchFamily="34" charset="0"/>
                    </a:rPr>
                    <a:t>29</a:t>
                  </a:r>
                  <a:endParaRPr lang="en-US" altLang="zh-CN" sz="1200" b="1" dirty="0">
                    <a:solidFill>
                      <a:srgbClr val="0070C0"/>
                    </a:solidFill>
                    <a:latin typeface="宋体" pitchFamily="2" charset="-122"/>
                    <a:ea typeface="宋体" pitchFamily="2" charset="-122"/>
                    <a:sym typeface="Arial" pitchFamily="34" charset="0"/>
                  </a:endParaRPr>
                </a:p>
              </p:txBody>
            </p:sp>
          </p:grpSp>
          <p:grpSp>
            <p:nvGrpSpPr>
              <p:cNvPr id="36" name="组合 35"/>
              <p:cNvGrpSpPr/>
              <p:nvPr/>
            </p:nvGrpSpPr>
            <p:grpSpPr>
              <a:xfrm>
                <a:off x="1580183" y="3987135"/>
                <a:ext cx="692497" cy="408966"/>
                <a:chOff x="671993" y="4086230"/>
                <a:chExt cx="692497" cy="408966"/>
              </a:xfrm>
            </p:grpSpPr>
            <p:cxnSp>
              <p:nvCxnSpPr>
                <p:cNvPr id="37" name="直接连接符 36"/>
                <p:cNvCxnSpPr>
                  <a:stCxn id="2" idx="0"/>
                </p:cNvCxnSpPr>
                <p:nvPr/>
              </p:nvCxnSpPr>
              <p:spPr>
                <a:xfrm flipV="1">
                  <a:off x="817270" y="4360097"/>
                  <a:ext cx="370354" cy="135099"/>
                </a:xfrm>
                <a:prstGeom prst="line">
                  <a:avLst/>
                </a:prstGeom>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1074461" y="4297018"/>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39" name="Rectangle 9"/>
                <p:cNvSpPr>
                  <a:spLocks/>
                </p:cNvSpPr>
                <p:nvPr/>
              </p:nvSpPr>
              <p:spPr bwMode="auto">
                <a:xfrm>
                  <a:off x="671993" y="4086230"/>
                  <a:ext cx="69249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0070C0"/>
                      </a:solidFill>
                      <a:latin typeface="宋体" pitchFamily="2" charset="-122"/>
                      <a:ea typeface="宋体" pitchFamily="2" charset="-122"/>
                      <a:sym typeface="Arial" pitchFamily="34" charset="0"/>
                    </a:rPr>
                    <a:t>身高：</a:t>
                  </a:r>
                  <a:r>
                    <a:rPr lang="en-US" altLang="zh-CN" sz="1200" b="1" dirty="0" smtClean="0">
                      <a:solidFill>
                        <a:srgbClr val="0070C0"/>
                      </a:solidFill>
                      <a:latin typeface="宋体" pitchFamily="2" charset="-122"/>
                      <a:ea typeface="宋体" pitchFamily="2" charset="-122"/>
                      <a:sym typeface="Arial" pitchFamily="34" charset="0"/>
                    </a:rPr>
                    <a:t>178</a:t>
                  </a:r>
                  <a:endParaRPr lang="en-US" altLang="zh-CN" sz="1200" b="1" dirty="0">
                    <a:solidFill>
                      <a:srgbClr val="0070C0"/>
                    </a:solidFill>
                    <a:latin typeface="宋体" pitchFamily="2" charset="-122"/>
                    <a:ea typeface="宋体" pitchFamily="2" charset="-122"/>
                    <a:sym typeface="Arial" pitchFamily="34" charset="0"/>
                  </a:endParaRPr>
                </a:p>
              </p:txBody>
            </p:sp>
          </p:grpSp>
          <p:grpSp>
            <p:nvGrpSpPr>
              <p:cNvPr id="41" name="组合 40"/>
              <p:cNvGrpSpPr/>
              <p:nvPr/>
            </p:nvGrpSpPr>
            <p:grpSpPr>
              <a:xfrm>
                <a:off x="1887860" y="4077072"/>
                <a:ext cx="1542901" cy="427041"/>
                <a:chOff x="206310" y="4086230"/>
                <a:chExt cx="1542901" cy="427041"/>
              </a:xfrm>
            </p:grpSpPr>
            <p:cxnSp>
              <p:nvCxnSpPr>
                <p:cNvPr id="42" name="直接连接符 41"/>
                <p:cNvCxnSpPr>
                  <a:stCxn id="2" idx="3"/>
                </p:cNvCxnSpPr>
                <p:nvPr/>
              </p:nvCxnSpPr>
              <p:spPr>
                <a:xfrm flipV="1">
                  <a:off x="206310" y="4360099"/>
                  <a:ext cx="981314" cy="153172"/>
                </a:xfrm>
                <a:prstGeom prst="line">
                  <a:avLst/>
                </a:prstGeom>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1074461" y="4297018"/>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44" name="Rectangle 9"/>
                <p:cNvSpPr>
                  <a:spLocks/>
                </p:cNvSpPr>
                <p:nvPr/>
              </p:nvSpPr>
              <p:spPr bwMode="auto">
                <a:xfrm>
                  <a:off x="671993" y="4086230"/>
                  <a:ext cx="10772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0070C0"/>
                      </a:solidFill>
                      <a:latin typeface="宋体" pitchFamily="2" charset="-122"/>
                      <a:ea typeface="宋体" pitchFamily="2" charset="-122"/>
                      <a:sym typeface="Arial" pitchFamily="34" charset="0"/>
                    </a:rPr>
                    <a:t>民族：维吾尔族</a:t>
                  </a:r>
                  <a:endParaRPr lang="en-US" altLang="zh-CN" sz="1200" b="1" dirty="0">
                    <a:solidFill>
                      <a:srgbClr val="0070C0"/>
                    </a:solidFill>
                    <a:latin typeface="宋体" pitchFamily="2" charset="-122"/>
                    <a:ea typeface="宋体" pitchFamily="2" charset="-122"/>
                    <a:sym typeface="Arial" pitchFamily="34" charset="0"/>
                  </a:endParaRPr>
                </a:p>
              </p:txBody>
            </p:sp>
          </p:grpSp>
          <p:grpSp>
            <p:nvGrpSpPr>
              <p:cNvPr id="47" name="组合 46"/>
              <p:cNvGrpSpPr/>
              <p:nvPr/>
            </p:nvGrpSpPr>
            <p:grpSpPr>
              <a:xfrm>
                <a:off x="1887860" y="4504113"/>
                <a:ext cx="1015182" cy="549713"/>
                <a:chOff x="577202" y="4075065"/>
                <a:chExt cx="1015182" cy="549713"/>
              </a:xfrm>
            </p:grpSpPr>
            <p:cxnSp>
              <p:nvCxnSpPr>
                <p:cNvPr id="48" name="直接连接符 47"/>
                <p:cNvCxnSpPr>
                  <a:stCxn id="2" idx="3"/>
                </p:cNvCxnSpPr>
                <p:nvPr/>
              </p:nvCxnSpPr>
              <p:spPr>
                <a:xfrm>
                  <a:off x="577202" y="4075065"/>
                  <a:ext cx="610422" cy="254036"/>
                </a:xfrm>
                <a:prstGeom prst="line">
                  <a:avLst/>
                </a:prstGeom>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1074461" y="4297018"/>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50" name="Rectangle 9"/>
                <p:cNvSpPr>
                  <a:spLocks/>
                </p:cNvSpPr>
                <p:nvPr/>
              </p:nvSpPr>
              <p:spPr bwMode="auto">
                <a:xfrm>
                  <a:off x="669054" y="4440112"/>
                  <a:ext cx="9233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a:solidFill>
                        <a:srgbClr val="0070C0"/>
                      </a:solidFill>
                      <a:latin typeface="宋体" pitchFamily="2" charset="-122"/>
                      <a:ea typeface="宋体" pitchFamily="2" charset="-122"/>
                      <a:sym typeface="Arial" pitchFamily="34" charset="0"/>
                    </a:rPr>
                    <a:t>宗教</a:t>
                  </a:r>
                  <a:r>
                    <a:rPr lang="zh-CN" altLang="en-US" sz="1200" b="1" dirty="0" smtClean="0">
                      <a:solidFill>
                        <a:srgbClr val="0070C0"/>
                      </a:solidFill>
                      <a:latin typeface="宋体" pitchFamily="2" charset="-122"/>
                      <a:ea typeface="宋体" pitchFamily="2" charset="-122"/>
                      <a:sym typeface="Arial" pitchFamily="34" charset="0"/>
                    </a:rPr>
                    <a:t>：伊斯兰</a:t>
                  </a:r>
                  <a:endParaRPr lang="en-US" altLang="zh-CN" sz="1200" b="1" dirty="0">
                    <a:solidFill>
                      <a:srgbClr val="0070C0"/>
                    </a:solidFill>
                    <a:latin typeface="宋体" pitchFamily="2" charset="-122"/>
                    <a:ea typeface="宋体" pitchFamily="2" charset="-122"/>
                    <a:sym typeface="Arial" pitchFamily="34" charset="0"/>
                  </a:endParaRPr>
                </a:p>
              </p:txBody>
            </p:sp>
          </p:grpSp>
          <p:sp>
            <p:nvSpPr>
              <p:cNvPr id="53" name="等腰三角形 52"/>
              <p:cNvSpPr/>
              <p:nvPr/>
            </p:nvSpPr>
            <p:spPr>
              <a:xfrm>
                <a:off x="1544074" y="5816478"/>
                <a:ext cx="229332" cy="216024"/>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56" name="Rectangle 9"/>
              <p:cNvSpPr>
                <a:spLocks/>
              </p:cNvSpPr>
              <p:nvPr/>
            </p:nvSpPr>
            <p:spPr bwMode="auto">
              <a:xfrm>
                <a:off x="1182461" y="6093296"/>
                <a:ext cx="10772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a:solidFill>
                      <a:srgbClr val="FF0000"/>
                    </a:solidFill>
                    <a:latin typeface="宋体" pitchFamily="2" charset="-122"/>
                    <a:ea typeface="宋体" pitchFamily="2" charset="-122"/>
                    <a:sym typeface="Arial" pitchFamily="34" charset="0"/>
                  </a:rPr>
                  <a:t>物体</a:t>
                </a:r>
                <a:r>
                  <a:rPr lang="zh-CN" altLang="en-US" sz="1200" b="1" dirty="0" smtClean="0">
                    <a:solidFill>
                      <a:srgbClr val="FF0000"/>
                    </a:solidFill>
                    <a:latin typeface="宋体" pitchFamily="2" charset="-122"/>
                    <a:ea typeface="宋体" pitchFamily="2" charset="-122"/>
                    <a:sym typeface="Arial" pitchFamily="34" charset="0"/>
                  </a:rPr>
                  <a:t>：管制道具</a:t>
                </a:r>
                <a:endParaRPr lang="en-US" altLang="zh-CN" sz="1200" b="1" dirty="0">
                  <a:solidFill>
                    <a:srgbClr val="FF0000"/>
                  </a:solidFill>
                  <a:latin typeface="宋体" pitchFamily="2" charset="-122"/>
                  <a:ea typeface="宋体" pitchFamily="2" charset="-122"/>
                  <a:sym typeface="Arial" pitchFamily="34" charset="0"/>
                </a:endParaRPr>
              </a:p>
            </p:txBody>
          </p:sp>
          <p:cxnSp>
            <p:nvCxnSpPr>
              <p:cNvPr id="17" name="曲线连接符 16"/>
              <p:cNvCxnSpPr>
                <a:stCxn id="2" idx="2"/>
                <a:endCxn id="53" idx="1"/>
              </p:cNvCxnSpPr>
              <p:nvPr/>
            </p:nvCxnSpPr>
            <p:spPr>
              <a:xfrm rot="5400000">
                <a:off x="1031119" y="5182414"/>
                <a:ext cx="1312365" cy="171787"/>
              </a:xfrm>
              <a:prstGeom prst="curvedConnector4">
                <a:avLst>
                  <a:gd name="adj1" fmla="val 45885"/>
                  <a:gd name="adj2" fmla="val 233072"/>
                </a:avLst>
              </a:prstGeom>
              <a:ln>
                <a:headEnd type="arrow"/>
                <a:tailEnd type="arrow"/>
              </a:ln>
            </p:spPr>
            <p:style>
              <a:lnRef idx="2">
                <a:schemeClr val="accent5"/>
              </a:lnRef>
              <a:fillRef idx="0">
                <a:schemeClr val="accent5"/>
              </a:fillRef>
              <a:effectRef idx="1">
                <a:schemeClr val="accent5"/>
              </a:effectRef>
              <a:fontRef idx="minor">
                <a:schemeClr val="tx1"/>
              </a:fontRef>
            </p:style>
          </p:cxnSp>
          <p:sp>
            <p:nvSpPr>
              <p:cNvPr id="63" name="Rectangle 9"/>
              <p:cNvSpPr>
                <a:spLocks/>
              </p:cNvSpPr>
              <p:nvPr/>
            </p:nvSpPr>
            <p:spPr bwMode="auto">
              <a:xfrm>
                <a:off x="1580183" y="5175974"/>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FF0000"/>
                    </a:solidFill>
                    <a:latin typeface="宋体" pitchFamily="2" charset="-122"/>
                    <a:ea typeface="宋体" pitchFamily="2" charset="-122"/>
                    <a:sym typeface="Arial" pitchFamily="34" charset="0"/>
                  </a:rPr>
                  <a:t>购买</a:t>
                </a:r>
                <a:endParaRPr lang="en-US" altLang="zh-CN" sz="1200" b="1" dirty="0">
                  <a:solidFill>
                    <a:srgbClr val="FF0000"/>
                  </a:solidFill>
                  <a:latin typeface="宋体" pitchFamily="2" charset="-122"/>
                  <a:ea typeface="宋体" pitchFamily="2" charset="-122"/>
                  <a:sym typeface="Arial" pitchFamily="34" charset="0"/>
                </a:endParaRPr>
              </a:p>
            </p:txBody>
          </p:sp>
          <p:grpSp>
            <p:nvGrpSpPr>
              <p:cNvPr id="66" name="组合 65"/>
              <p:cNvGrpSpPr/>
              <p:nvPr/>
            </p:nvGrpSpPr>
            <p:grpSpPr>
              <a:xfrm>
                <a:off x="351487" y="5360640"/>
                <a:ext cx="1192587" cy="615529"/>
                <a:chOff x="450919" y="4075062"/>
                <a:chExt cx="1192587" cy="615529"/>
              </a:xfrm>
            </p:grpSpPr>
            <p:cxnSp>
              <p:nvCxnSpPr>
                <p:cNvPr id="67" name="直接连接符 66"/>
                <p:cNvCxnSpPr/>
                <p:nvPr/>
              </p:nvCxnSpPr>
              <p:spPr>
                <a:xfrm flipH="1" flipV="1">
                  <a:off x="1187624" y="4360097"/>
                  <a:ext cx="455882" cy="330494"/>
                </a:xfrm>
                <a:prstGeom prst="line">
                  <a:avLst/>
                </a:prstGeom>
              </p:spPr>
              <p:style>
                <a:lnRef idx="1">
                  <a:schemeClr val="accent1"/>
                </a:lnRef>
                <a:fillRef idx="0">
                  <a:schemeClr val="accent1"/>
                </a:fillRef>
                <a:effectRef idx="0">
                  <a:schemeClr val="accent1"/>
                </a:effectRef>
                <a:fontRef idx="minor">
                  <a:schemeClr val="tx1"/>
                </a:fontRef>
              </p:style>
            </p:cxnSp>
            <p:sp>
              <p:nvSpPr>
                <p:cNvPr id="68" name="椭圆 67"/>
                <p:cNvSpPr/>
                <p:nvPr/>
              </p:nvSpPr>
              <p:spPr>
                <a:xfrm>
                  <a:off x="1074461" y="4297018"/>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69" name="Rectangle 9"/>
                <p:cNvSpPr>
                  <a:spLocks/>
                </p:cNvSpPr>
                <p:nvPr/>
              </p:nvSpPr>
              <p:spPr bwMode="auto">
                <a:xfrm>
                  <a:off x="450919" y="4075062"/>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0070C0"/>
                      </a:solidFill>
                      <a:latin typeface="宋体" pitchFamily="2" charset="-122"/>
                      <a:ea typeface="宋体" pitchFamily="2" charset="-122"/>
                      <a:sym typeface="Arial" pitchFamily="34" charset="0"/>
                    </a:rPr>
                    <a:t>电商：天猫</a:t>
                  </a:r>
                  <a:endParaRPr lang="en-US" altLang="zh-CN" sz="1200" b="1" dirty="0">
                    <a:solidFill>
                      <a:srgbClr val="0070C0"/>
                    </a:solidFill>
                    <a:latin typeface="宋体" pitchFamily="2" charset="-122"/>
                    <a:ea typeface="宋体" pitchFamily="2" charset="-122"/>
                    <a:sym typeface="Arial" pitchFamily="34" charset="0"/>
                  </a:endParaRPr>
                </a:p>
              </p:txBody>
            </p:sp>
          </p:grpSp>
          <p:sp>
            <p:nvSpPr>
              <p:cNvPr id="76" name="等腰三角形 75"/>
              <p:cNvSpPr/>
              <p:nvPr/>
            </p:nvSpPr>
            <p:spPr>
              <a:xfrm>
                <a:off x="2777439" y="5976169"/>
                <a:ext cx="229332" cy="216024"/>
              </a:xfrm>
              <a:prstGeom prst="triangl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77" name="Rectangle 9"/>
              <p:cNvSpPr>
                <a:spLocks/>
              </p:cNvSpPr>
              <p:nvPr/>
            </p:nvSpPr>
            <p:spPr bwMode="auto">
              <a:xfrm>
                <a:off x="2415826" y="6252987"/>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a:solidFill>
                      <a:srgbClr val="FF0000"/>
                    </a:solidFill>
                    <a:latin typeface="宋体" pitchFamily="2" charset="-122"/>
                    <a:ea typeface="宋体" pitchFamily="2" charset="-122"/>
                    <a:sym typeface="Arial" pitchFamily="34" charset="0"/>
                  </a:rPr>
                  <a:t>物体</a:t>
                </a:r>
                <a:r>
                  <a:rPr lang="zh-CN" altLang="en-US" sz="1200" b="1" dirty="0" smtClean="0">
                    <a:solidFill>
                      <a:srgbClr val="FF0000"/>
                    </a:solidFill>
                    <a:latin typeface="宋体" pitchFamily="2" charset="-122"/>
                    <a:ea typeface="宋体" pitchFamily="2" charset="-122"/>
                    <a:sym typeface="Arial" pitchFamily="34" charset="0"/>
                  </a:rPr>
                  <a:t>：</a:t>
                </a:r>
                <a:r>
                  <a:rPr lang="zh-CN" altLang="en-US" sz="1200" b="1" dirty="0">
                    <a:solidFill>
                      <a:srgbClr val="FF0000"/>
                    </a:solidFill>
                    <a:latin typeface="宋体" pitchFamily="2" charset="-122"/>
                    <a:ea typeface="宋体" pitchFamily="2" charset="-122"/>
                    <a:sym typeface="Arial" pitchFamily="34" charset="0"/>
                  </a:rPr>
                  <a:t>炸药</a:t>
                </a:r>
                <a:endParaRPr lang="en-US" altLang="zh-CN" sz="1200" b="1" dirty="0">
                  <a:solidFill>
                    <a:srgbClr val="FF0000"/>
                  </a:solidFill>
                  <a:latin typeface="宋体" pitchFamily="2" charset="-122"/>
                  <a:ea typeface="宋体" pitchFamily="2" charset="-122"/>
                  <a:sym typeface="Arial" pitchFamily="34" charset="0"/>
                </a:endParaRPr>
              </a:p>
            </p:txBody>
          </p:sp>
          <p:cxnSp>
            <p:nvCxnSpPr>
              <p:cNvPr id="78" name="曲线连接符 77"/>
              <p:cNvCxnSpPr>
                <a:stCxn id="2" idx="3"/>
                <a:endCxn id="76" idx="1"/>
              </p:cNvCxnSpPr>
              <p:nvPr/>
            </p:nvCxnSpPr>
            <p:spPr>
              <a:xfrm>
                <a:off x="1887860" y="4504113"/>
                <a:ext cx="946912" cy="1580068"/>
              </a:xfrm>
              <a:prstGeom prst="curvedConnector3">
                <a:avLst>
                  <a:gd name="adj1" fmla="val 50000"/>
                </a:avLst>
              </a:prstGeom>
              <a:ln>
                <a:headEnd type="arrow"/>
                <a:tailEnd type="arrow"/>
              </a:ln>
            </p:spPr>
            <p:style>
              <a:lnRef idx="2">
                <a:schemeClr val="accent5"/>
              </a:lnRef>
              <a:fillRef idx="0">
                <a:schemeClr val="accent5"/>
              </a:fillRef>
              <a:effectRef idx="1">
                <a:schemeClr val="accent5"/>
              </a:effectRef>
              <a:fontRef idx="minor">
                <a:schemeClr val="tx1"/>
              </a:fontRef>
            </p:style>
          </p:cxnSp>
          <p:grpSp>
            <p:nvGrpSpPr>
              <p:cNvPr id="79" name="组合 78"/>
              <p:cNvGrpSpPr/>
              <p:nvPr/>
            </p:nvGrpSpPr>
            <p:grpSpPr>
              <a:xfrm>
                <a:off x="2949438" y="5728456"/>
                <a:ext cx="839592" cy="355725"/>
                <a:chOff x="380768" y="4075062"/>
                <a:chExt cx="839592" cy="355725"/>
              </a:xfrm>
            </p:grpSpPr>
            <p:cxnSp>
              <p:nvCxnSpPr>
                <p:cNvPr id="80" name="直接连接符 79"/>
                <p:cNvCxnSpPr>
                  <a:stCxn id="76" idx="5"/>
                  <a:endCxn id="81" idx="2"/>
                </p:cNvCxnSpPr>
                <p:nvPr/>
              </p:nvCxnSpPr>
              <p:spPr>
                <a:xfrm flipV="1">
                  <a:off x="380768" y="4351018"/>
                  <a:ext cx="398426" cy="79769"/>
                </a:xfrm>
                <a:prstGeom prst="line">
                  <a:avLst/>
                </a:prstGeom>
              </p:spPr>
              <p:style>
                <a:lnRef idx="1">
                  <a:schemeClr val="accent1"/>
                </a:lnRef>
                <a:fillRef idx="0">
                  <a:schemeClr val="accent1"/>
                </a:fillRef>
                <a:effectRef idx="0">
                  <a:schemeClr val="accent1"/>
                </a:effectRef>
                <a:fontRef idx="minor">
                  <a:schemeClr val="tx1"/>
                </a:fontRef>
              </p:style>
            </p:cxnSp>
            <p:sp>
              <p:nvSpPr>
                <p:cNvPr id="81" name="椭圆 80"/>
                <p:cNvSpPr/>
                <p:nvPr/>
              </p:nvSpPr>
              <p:spPr>
                <a:xfrm>
                  <a:off x="779194" y="4297018"/>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2" name="Rectangle 9"/>
                <p:cNvSpPr>
                  <a:spLocks/>
                </p:cNvSpPr>
                <p:nvPr/>
              </p:nvSpPr>
              <p:spPr bwMode="auto">
                <a:xfrm>
                  <a:off x="450919" y="4075062"/>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0070C0"/>
                      </a:solidFill>
                      <a:latin typeface="宋体" pitchFamily="2" charset="-122"/>
                      <a:ea typeface="宋体" pitchFamily="2" charset="-122"/>
                      <a:sym typeface="Arial" pitchFamily="34" charset="0"/>
                    </a:rPr>
                    <a:t>电商：淘宝</a:t>
                  </a:r>
                  <a:endParaRPr lang="en-US" altLang="zh-CN" sz="1200" b="1" dirty="0">
                    <a:solidFill>
                      <a:srgbClr val="0070C0"/>
                    </a:solidFill>
                    <a:latin typeface="宋体" pitchFamily="2" charset="-122"/>
                    <a:ea typeface="宋体" pitchFamily="2" charset="-122"/>
                    <a:sym typeface="Arial" pitchFamily="34" charset="0"/>
                  </a:endParaRPr>
                </a:p>
              </p:txBody>
            </p:sp>
          </p:grpSp>
          <p:grpSp>
            <p:nvGrpSpPr>
              <p:cNvPr id="90" name="组合 89"/>
              <p:cNvGrpSpPr/>
              <p:nvPr/>
            </p:nvGrpSpPr>
            <p:grpSpPr>
              <a:xfrm>
                <a:off x="2533584" y="5260365"/>
                <a:ext cx="769441" cy="823816"/>
                <a:chOff x="450919" y="4075062"/>
                <a:chExt cx="769441" cy="823816"/>
              </a:xfrm>
            </p:grpSpPr>
            <p:cxnSp>
              <p:nvCxnSpPr>
                <p:cNvPr id="91" name="直接连接符 90"/>
                <p:cNvCxnSpPr>
                  <a:stCxn id="76" idx="1"/>
                  <a:endCxn id="92" idx="2"/>
                </p:cNvCxnSpPr>
                <p:nvPr/>
              </p:nvCxnSpPr>
              <p:spPr>
                <a:xfrm flipV="1">
                  <a:off x="752107" y="4351018"/>
                  <a:ext cx="27087" cy="547860"/>
                </a:xfrm>
                <a:prstGeom prst="line">
                  <a:avLst/>
                </a:prstGeom>
              </p:spPr>
              <p:style>
                <a:lnRef idx="1">
                  <a:schemeClr val="accent1"/>
                </a:lnRef>
                <a:fillRef idx="0">
                  <a:schemeClr val="accent1"/>
                </a:fillRef>
                <a:effectRef idx="0">
                  <a:schemeClr val="accent1"/>
                </a:effectRef>
                <a:fontRef idx="minor">
                  <a:schemeClr val="tx1"/>
                </a:fontRef>
              </p:style>
            </p:cxnSp>
            <p:sp>
              <p:nvSpPr>
                <p:cNvPr id="92" name="椭圆 91"/>
                <p:cNvSpPr/>
                <p:nvPr/>
              </p:nvSpPr>
              <p:spPr>
                <a:xfrm>
                  <a:off x="779194" y="4297018"/>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93" name="Rectangle 9"/>
                <p:cNvSpPr>
                  <a:spLocks/>
                </p:cNvSpPr>
                <p:nvPr/>
              </p:nvSpPr>
              <p:spPr bwMode="auto">
                <a:xfrm>
                  <a:off x="450919" y="4075062"/>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0070C0"/>
                      </a:solidFill>
                      <a:latin typeface="宋体" pitchFamily="2" charset="-122"/>
                      <a:ea typeface="宋体" pitchFamily="2" charset="-122"/>
                      <a:sym typeface="Arial" pitchFamily="34" charset="0"/>
                    </a:rPr>
                    <a:t>重量：</a:t>
                  </a:r>
                  <a:r>
                    <a:rPr lang="en-US" altLang="zh-CN" sz="1200" b="1" dirty="0" smtClean="0">
                      <a:solidFill>
                        <a:srgbClr val="0070C0"/>
                      </a:solidFill>
                      <a:latin typeface="宋体" pitchFamily="2" charset="-122"/>
                      <a:ea typeface="宋体" pitchFamily="2" charset="-122"/>
                      <a:sym typeface="Arial" pitchFamily="34" charset="0"/>
                    </a:rPr>
                    <a:t>20kg</a:t>
                  </a:r>
                  <a:endParaRPr lang="en-US" altLang="zh-CN" sz="1200" b="1" dirty="0">
                    <a:solidFill>
                      <a:srgbClr val="0070C0"/>
                    </a:solidFill>
                    <a:latin typeface="宋体" pitchFamily="2" charset="-122"/>
                    <a:ea typeface="宋体" pitchFamily="2" charset="-122"/>
                    <a:sym typeface="Arial" pitchFamily="34" charset="0"/>
                  </a:endParaRPr>
                </a:p>
              </p:txBody>
            </p:sp>
          </p:grpSp>
          <p:sp>
            <p:nvSpPr>
              <p:cNvPr id="114" name="直角三角形 113"/>
              <p:cNvSpPr/>
              <p:nvPr/>
            </p:nvSpPr>
            <p:spPr>
              <a:xfrm>
                <a:off x="4301373" y="4853481"/>
                <a:ext cx="229332" cy="216024"/>
              </a:xfrm>
              <a:prstGeom prst="r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15" name="Rectangle 9"/>
              <p:cNvSpPr>
                <a:spLocks/>
              </p:cNvSpPr>
              <p:nvPr/>
            </p:nvSpPr>
            <p:spPr bwMode="auto">
              <a:xfrm>
                <a:off x="3939760" y="5130299"/>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FF0000"/>
                    </a:solidFill>
                    <a:latin typeface="宋体" pitchFamily="2" charset="-122"/>
                    <a:ea typeface="宋体" pitchFamily="2" charset="-122"/>
                    <a:sym typeface="Arial" pitchFamily="34" charset="0"/>
                  </a:rPr>
                  <a:t>信息：照片</a:t>
                </a:r>
                <a:endParaRPr lang="en-US" altLang="zh-CN" sz="1200" b="1" dirty="0">
                  <a:solidFill>
                    <a:srgbClr val="FF0000"/>
                  </a:solidFill>
                  <a:latin typeface="宋体" pitchFamily="2" charset="-122"/>
                  <a:ea typeface="宋体" pitchFamily="2" charset="-122"/>
                  <a:sym typeface="Arial" pitchFamily="34" charset="0"/>
                </a:endParaRPr>
              </a:p>
            </p:txBody>
          </p:sp>
          <p:cxnSp>
            <p:nvCxnSpPr>
              <p:cNvPr id="116" name="曲线连接符 115"/>
              <p:cNvCxnSpPr>
                <a:stCxn id="2" idx="3"/>
                <a:endCxn id="114" idx="1"/>
              </p:cNvCxnSpPr>
              <p:nvPr/>
            </p:nvCxnSpPr>
            <p:spPr>
              <a:xfrm>
                <a:off x="1887860" y="4504113"/>
                <a:ext cx="2413513" cy="457380"/>
              </a:xfrm>
              <a:prstGeom prst="curvedConnector3">
                <a:avLst>
                  <a:gd name="adj1" fmla="val 50000"/>
                </a:avLst>
              </a:prstGeom>
              <a:ln>
                <a:headEnd type="arrow"/>
                <a:tailEnd type="arrow"/>
              </a:ln>
            </p:spPr>
            <p:style>
              <a:lnRef idx="2">
                <a:schemeClr val="accent6"/>
              </a:lnRef>
              <a:fillRef idx="0">
                <a:schemeClr val="accent6"/>
              </a:fillRef>
              <a:effectRef idx="1">
                <a:schemeClr val="accent6"/>
              </a:effectRef>
              <a:fontRef idx="minor">
                <a:schemeClr val="tx1"/>
              </a:fontRef>
            </p:style>
          </p:cxnSp>
          <p:grpSp>
            <p:nvGrpSpPr>
              <p:cNvPr id="117" name="组合 116"/>
              <p:cNvGrpSpPr/>
              <p:nvPr/>
            </p:nvGrpSpPr>
            <p:grpSpPr>
              <a:xfrm>
                <a:off x="4473372" y="4605768"/>
                <a:ext cx="1147369" cy="355725"/>
                <a:chOff x="380768" y="4075062"/>
                <a:chExt cx="1147369" cy="355725"/>
              </a:xfrm>
            </p:grpSpPr>
            <p:cxnSp>
              <p:nvCxnSpPr>
                <p:cNvPr id="118" name="直接连接符 117"/>
                <p:cNvCxnSpPr>
                  <a:endCxn id="119" idx="2"/>
                </p:cNvCxnSpPr>
                <p:nvPr/>
              </p:nvCxnSpPr>
              <p:spPr>
                <a:xfrm flipV="1">
                  <a:off x="380768" y="4351018"/>
                  <a:ext cx="398426" cy="79769"/>
                </a:xfrm>
                <a:prstGeom prst="line">
                  <a:avLst/>
                </a:prstGeom>
              </p:spPr>
              <p:style>
                <a:lnRef idx="1">
                  <a:schemeClr val="accent1"/>
                </a:lnRef>
                <a:fillRef idx="0">
                  <a:schemeClr val="accent1"/>
                </a:fillRef>
                <a:effectRef idx="0">
                  <a:schemeClr val="accent1"/>
                </a:effectRef>
                <a:fontRef idx="minor">
                  <a:schemeClr val="tx1"/>
                </a:fontRef>
              </p:style>
            </p:cxnSp>
            <p:sp>
              <p:nvSpPr>
                <p:cNvPr id="119" name="椭圆 118"/>
                <p:cNvSpPr/>
                <p:nvPr/>
              </p:nvSpPr>
              <p:spPr>
                <a:xfrm>
                  <a:off x="779194" y="4297018"/>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0" name="Rectangle 9"/>
                <p:cNvSpPr>
                  <a:spLocks/>
                </p:cNvSpPr>
                <p:nvPr/>
              </p:nvSpPr>
              <p:spPr bwMode="auto">
                <a:xfrm>
                  <a:off x="450919" y="4075062"/>
                  <a:ext cx="10772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0070C0"/>
                      </a:solidFill>
                      <a:latin typeface="宋体" pitchFamily="2" charset="-122"/>
                      <a:ea typeface="宋体" pitchFamily="2" charset="-122"/>
                      <a:sym typeface="Arial" pitchFamily="34" charset="0"/>
                    </a:rPr>
                    <a:t>网站：</a:t>
                  </a:r>
                  <a:r>
                    <a:rPr lang="en-US" altLang="zh-CN" sz="1200" b="1" dirty="0" smtClean="0">
                      <a:solidFill>
                        <a:srgbClr val="0070C0"/>
                      </a:solidFill>
                      <a:latin typeface="宋体" pitchFamily="2" charset="-122"/>
                      <a:ea typeface="宋体" pitchFamily="2" charset="-122"/>
                      <a:sym typeface="Arial" pitchFamily="34" charset="0"/>
                    </a:rPr>
                    <a:t>Facebook</a:t>
                  </a:r>
                  <a:endParaRPr lang="en-US" altLang="zh-CN" sz="1200" b="1" dirty="0">
                    <a:solidFill>
                      <a:srgbClr val="0070C0"/>
                    </a:solidFill>
                    <a:latin typeface="宋体" pitchFamily="2" charset="-122"/>
                    <a:ea typeface="宋体" pitchFamily="2" charset="-122"/>
                    <a:sym typeface="Arial" pitchFamily="34" charset="0"/>
                  </a:endParaRPr>
                </a:p>
              </p:txBody>
            </p:sp>
          </p:grpSp>
          <p:grpSp>
            <p:nvGrpSpPr>
              <p:cNvPr id="121" name="组合 120"/>
              <p:cNvGrpSpPr/>
              <p:nvPr/>
            </p:nvGrpSpPr>
            <p:grpSpPr>
              <a:xfrm>
                <a:off x="4057518" y="4137677"/>
                <a:ext cx="1384995" cy="715804"/>
                <a:chOff x="450919" y="4075062"/>
                <a:chExt cx="1384995" cy="715804"/>
              </a:xfrm>
            </p:grpSpPr>
            <p:cxnSp>
              <p:nvCxnSpPr>
                <p:cNvPr id="122" name="直接连接符 121"/>
                <p:cNvCxnSpPr>
                  <a:stCxn id="114" idx="0"/>
                  <a:endCxn id="123" idx="2"/>
                </p:cNvCxnSpPr>
                <p:nvPr/>
              </p:nvCxnSpPr>
              <p:spPr>
                <a:xfrm flipV="1">
                  <a:off x="694774" y="4351018"/>
                  <a:ext cx="84420" cy="439848"/>
                </a:xfrm>
                <a:prstGeom prst="line">
                  <a:avLst/>
                </a:prstGeom>
              </p:spPr>
              <p:style>
                <a:lnRef idx="1">
                  <a:schemeClr val="accent1"/>
                </a:lnRef>
                <a:fillRef idx="0">
                  <a:schemeClr val="accent1"/>
                </a:fillRef>
                <a:effectRef idx="0">
                  <a:schemeClr val="accent1"/>
                </a:effectRef>
                <a:fontRef idx="minor">
                  <a:schemeClr val="tx1"/>
                </a:fontRef>
              </p:style>
            </p:cxnSp>
            <p:sp>
              <p:nvSpPr>
                <p:cNvPr id="123" name="椭圆 122"/>
                <p:cNvSpPr/>
                <p:nvPr/>
              </p:nvSpPr>
              <p:spPr>
                <a:xfrm>
                  <a:off x="779194" y="4297018"/>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4" name="Rectangle 9"/>
                <p:cNvSpPr>
                  <a:spLocks/>
                </p:cNvSpPr>
                <p:nvPr/>
              </p:nvSpPr>
              <p:spPr bwMode="auto">
                <a:xfrm>
                  <a:off x="450919" y="4075062"/>
                  <a:ext cx="138499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0070C0"/>
                      </a:solidFill>
                      <a:latin typeface="宋体" pitchFamily="2" charset="-122"/>
                      <a:ea typeface="宋体" pitchFamily="2" charset="-122"/>
                      <a:sym typeface="Arial" pitchFamily="34" charset="0"/>
                    </a:rPr>
                    <a:t>拍照时间：</a:t>
                  </a:r>
                  <a:r>
                    <a:rPr lang="en-US" altLang="zh-CN" sz="1200" b="1" dirty="0" smtClean="0">
                      <a:solidFill>
                        <a:srgbClr val="0070C0"/>
                      </a:solidFill>
                      <a:latin typeface="宋体" pitchFamily="2" charset="-122"/>
                      <a:ea typeface="宋体" pitchFamily="2" charset="-122"/>
                      <a:sym typeface="Arial" pitchFamily="34" charset="0"/>
                    </a:rPr>
                    <a:t>2013.7.2</a:t>
                  </a:r>
                  <a:endParaRPr lang="en-US" altLang="zh-CN" sz="1200" b="1" dirty="0">
                    <a:solidFill>
                      <a:srgbClr val="0070C0"/>
                    </a:solidFill>
                    <a:latin typeface="宋体" pitchFamily="2" charset="-122"/>
                    <a:ea typeface="宋体" pitchFamily="2" charset="-122"/>
                    <a:sym typeface="Arial" pitchFamily="34" charset="0"/>
                  </a:endParaRPr>
                </a:p>
              </p:txBody>
            </p:sp>
          </p:grpSp>
          <p:sp>
            <p:nvSpPr>
              <p:cNvPr id="125" name="Rectangle 9"/>
              <p:cNvSpPr>
                <a:spLocks/>
              </p:cNvSpPr>
              <p:nvPr/>
            </p:nvSpPr>
            <p:spPr bwMode="auto">
              <a:xfrm>
                <a:off x="913717" y="6391620"/>
                <a:ext cx="46166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b="1" dirty="0" smtClean="0">
                    <a:solidFill>
                      <a:schemeClr val="accent2">
                        <a:lumMod val="60000"/>
                        <a:lumOff val="40000"/>
                      </a:schemeClr>
                    </a:solidFill>
                    <a:sym typeface="Arial" pitchFamily="34" charset="0"/>
                  </a:rPr>
                  <a:t>电</a:t>
                </a:r>
                <a:r>
                  <a:rPr lang="zh-CN" altLang="en-US" b="1" dirty="0">
                    <a:solidFill>
                      <a:schemeClr val="accent2">
                        <a:lumMod val="60000"/>
                        <a:lumOff val="40000"/>
                      </a:schemeClr>
                    </a:solidFill>
                    <a:sym typeface="Arial" pitchFamily="34" charset="0"/>
                  </a:rPr>
                  <a:t>商</a:t>
                </a:r>
                <a:endParaRPr lang="en-US" altLang="zh-CN" b="1" dirty="0">
                  <a:solidFill>
                    <a:schemeClr val="accent2">
                      <a:lumMod val="60000"/>
                      <a:lumOff val="40000"/>
                    </a:schemeClr>
                  </a:solidFill>
                  <a:sym typeface="Arial" pitchFamily="34" charset="0"/>
                </a:endParaRPr>
              </a:p>
            </p:txBody>
          </p:sp>
          <p:grpSp>
            <p:nvGrpSpPr>
              <p:cNvPr id="126" name="组合 125"/>
              <p:cNvGrpSpPr/>
              <p:nvPr/>
            </p:nvGrpSpPr>
            <p:grpSpPr>
              <a:xfrm>
                <a:off x="3439385" y="4409527"/>
                <a:ext cx="861988" cy="443954"/>
                <a:chOff x="450919" y="4075062"/>
                <a:chExt cx="861988" cy="443954"/>
              </a:xfrm>
            </p:grpSpPr>
            <p:cxnSp>
              <p:nvCxnSpPr>
                <p:cNvPr id="127" name="直接连接符 126"/>
                <p:cNvCxnSpPr>
                  <a:stCxn id="114" idx="0"/>
                  <a:endCxn id="128" idx="2"/>
                </p:cNvCxnSpPr>
                <p:nvPr/>
              </p:nvCxnSpPr>
              <p:spPr>
                <a:xfrm flipH="1" flipV="1">
                  <a:off x="779194" y="4351018"/>
                  <a:ext cx="533713" cy="167998"/>
                </a:xfrm>
                <a:prstGeom prst="line">
                  <a:avLst/>
                </a:prstGeom>
              </p:spPr>
              <p:style>
                <a:lnRef idx="1">
                  <a:schemeClr val="accent1"/>
                </a:lnRef>
                <a:fillRef idx="0">
                  <a:schemeClr val="accent1"/>
                </a:fillRef>
                <a:effectRef idx="0">
                  <a:schemeClr val="accent1"/>
                </a:effectRef>
                <a:fontRef idx="minor">
                  <a:schemeClr val="tx1"/>
                </a:fontRef>
              </p:style>
            </p:cxnSp>
            <p:sp>
              <p:nvSpPr>
                <p:cNvPr id="128" name="椭圆 127"/>
                <p:cNvSpPr/>
                <p:nvPr/>
              </p:nvSpPr>
              <p:spPr>
                <a:xfrm>
                  <a:off x="779194" y="4297018"/>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9" name="Rectangle 9"/>
                <p:cNvSpPr>
                  <a:spLocks/>
                </p:cNvSpPr>
                <p:nvPr/>
              </p:nvSpPr>
              <p:spPr bwMode="auto">
                <a:xfrm>
                  <a:off x="450919" y="4075062"/>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a:solidFill>
                        <a:srgbClr val="0070C0"/>
                      </a:solidFill>
                      <a:latin typeface="宋体" pitchFamily="2" charset="-122"/>
                      <a:ea typeface="宋体" pitchFamily="2" charset="-122"/>
                      <a:sym typeface="Arial" pitchFamily="34" charset="0"/>
                    </a:rPr>
                    <a:t>特征</a:t>
                  </a:r>
                  <a:r>
                    <a:rPr lang="zh-CN" altLang="en-US" sz="1200" b="1" dirty="0" smtClean="0">
                      <a:solidFill>
                        <a:srgbClr val="0070C0"/>
                      </a:solidFill>
                      <a:latin typeface="宋体" pitchFamily="2" charset="-122"/>
                      <a:ea typeface="宋体" pitchFamily="2" charset="-122"/>
                      <a:sym typeface="Arial" pitchFamily="34" charset="0"/>
                    </a:rPr>
                    <a:t>：持枪</a:t>
                  </a:r>
                  <a:endParaRPr lang="en-US" altLang="zh-CN" sz="1200" b="1" dirty="0">
                    <a:solidFill>
                      <a:srgbClr val="0070C0"/>
                    </a:solidFill>
                    <a:latin typeface="宋体" pitchFamily="2" charset="-122"/>
                    <a:ea typeface="宋体" pitchFamily="2" charset="-122"/>
                    <a:sym typeface="Arial" pitchFamily="34" charset="0"/>
                  </a:endParaRPr>
                </a:p>
              </p:txBody>
            </p:sp>
          </p:grpSp>
          <p:sp>
            <p:nvSpPr>
              <p:cNvPr id="138" name="直角三角形 137"/>
              <p:cNvSpPr/>
              <p:nvPr/>
            </p:nvSpPr>
            <p:spPr>
              <a:xfrm>
                <a:off x="4416039" y="5656999"/>
                <a:ext cx="229332" cy="216024"/>
              </a:xfrm>
              <a:prstGeom prst="rtTriangl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39" name="Rectangle 9"/>
              <p:cNvSpPr>
                <a:spLocks/>
              </p:cNvSpPr>
              <p:nvPr/>
            </p:nvSpPr>
            <p:spPr bwMode="auto">
              <a:xfrm>
                <a:off x="4054426" y="5933817"/>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FF0000"/>
                    </a:solidFill>
                    <a:latin typeface="宋体" pitchFamily="2" charset="-122"/>
                    <a:ea typeface="宋体" pitchFamily="2" charset="-122"/>
                    <a:sym typeface="Arial" pitchFamily="34" charset="0"/>
                  </a:rPr>
                  <a:t>信息：帖子</a:t>
                </a:r>
                <a:endParaRPr lang="en-US" altLang="zh-CN" sz="1200" b="1" dirty="0">
                  <a:solidFill>
                    <a:srgbClr val="FF0000"/>
                  </a:solidFill>
                  <a:latin typeface="宋体" pitchFamily="2" charset="-122"/>
                  <a:ea typeface="宋体" pitchFamily="2" charset="-122"/>
                  <a:sym typeface="Arial" pitchFamily="34" charset="0"/>
                </a:endParaRPr>
              </a:p>
            </p:txBody>
          </p:sp>
          <p:cxnSp>
            <p:nvCxnSpPr>
              <p:cNvPr id="140" name="曲线连接符 139"/>
              <p:cNvCxnSpPr>
                <a:endCxn id="138" idx="1"/>
              </p:cNvCxnSpPr>
              <p:nvPr/>
            </p:nvCxnSpPr>
            <p:spPr>
              <a:xfrm>
                <a:off x="1979712" y="4504113"/>
                <a:ext cx="2436327" cy="1260898"/>
              </a:xfrm>
              <a:prstGeom prst="curvedConnector3">
                <a:avLst>
                  <a:gd name="adj1" fmla="val 50000"/>
                </a:avLst>
              </a:prstGeom>
              <a:ln>
                <a:headEnd type="arrow"/>
                <a:tailEnd type="arrow"/>
              </a:ln>
            </p:spPr>
            <p:style>
              <a:lnRef idx="2">
                <a:schemeClr val="accent6"/>
              </a:lnRef>
              <a:fillRef idx="0">
                <a:schemeClr val="accent6"/>
              </a:fillRef>
              <a:effectRef idx="1">
                <a:schemeClr val="accent6"/>
              </a:effectRef>
              <a:fontRef idx="minor">
                <a:schemeClr val="tx1"/>
              </a:fontRef>
            </p:style>
          </p:cxnSp>
          <p:grpSp>
            <p:nvGrpSpPr>
              <p:cNvPr id="141" name="组合 140"/>
              <p:cNvGrpSpPr/>
              <p:nvPr/>
            </p:nvGrpSpPr>
            <p:grpSpPr>
              <a:xfrm>
                <a:off x="4075782" y="5301208"/>
                <a:ext cx="1000274" cy="463803"/>
                <a:chOff x="450919" y="4075062"/>
                <a:chExt cx="1000274" cy="463803"/>
              </a:xfrm>
            </p:grpSpPr>
            <p:cxnSp>
              <p:nvCxnSpPr>
                <p:cNvPr id="142" name="直接连接符 141"/>
                <p:cNvCxnSpPr>
                  <a:stCxn id="138" idx="1"/>
                  <a:endCxn id="143" idx="2"/>
                </p:cNvCxnSpPr>
                <p:nvPr/>
              </p:nvCxnSpPr>
              <p:spPr>
                <a:xfrm flipH="1" flipV="1">
                  <a:off x="779194" y="4351018"/>
                  <a:ext cx="11982" cy="187847"/>
                </a:xfrm>
                <a:prstGeom prst="line">
                  <a:avLst/>
                </a:prstGeom>
              </p:spPr>
              <p:style>
                <a:lnRef idx="1">
                  <a:schemeClr val="accent1"/>
                </a:lnRef>
                <a:fillRef idx="0">
                  <a:schemeClr val="accent1"/>
                </a:fillRef>
                <a:effectRef idx="0">
                  <a:schemeClr val="accent1"/>
                </a:effectRef>
                <a:fontRef idx="minor">
                  <a:schemeClr val="tx1"/>
                </a:fontRef>
              </p:style>
            </p:cxnSp>
            <p:sp>
              <p:nvSpPr>
                <p:cNvPr id="143" name="椭圆 142"/>
                <p:cNvSpPr/>
                <p:nvPr/>
              </p:nvSpPr>
              <p:spPr>
                <a:xfrm>
                  <a:off x="779194" y="4297018"/>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44" name="Rectangle 9"/>
                <p:cNvSpPr>
                  <a:spLocks/>
                </p:cNvSpPr>
                <p:nvPr/>
              </p:nvSpPr>
              <p:spPr bwMode="auto">
                <a:xfrm>
                  <a:off x="450919" y="4075062"/>
                  <a:ext cx="100027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0070C0"/>
                      </a:solidFill>
                      <a:latin typeface="宋体" pitchFamily="2" charset="-122"/>
                      <a:ea typeface="宋体" pitchFamily="2" charset="-122"/>
                      <a:sym typeface="Arial" pitchFamily="34" charset="0"/>
                    </a:rPr>
                    <a:t>网站：</a:t>
                  </a:r>
                  <a:r>
                    <a:rPr lang="en-US" altLang="zh-CN" sz="1200" b="1" dirty="0" smtClean="0">
                      <a:solidFill>
                        <a:srgbClr val="0070C0"/>
                      </a:solidFill>
                      <a:latin typeface="宋体" pitchFamily="2" charset="-122"/>
                      <a:ea typeface="宋体" pitchFamily="2" charset="-122"/>
                      <a:sym typeface="Arial" pitchFamily="34" charset="0"/>
                    </a:rPr>
                    <a:t>Twitter</a:t>
                  </a:r>
                  <a:endParaRPr lang="en-US" altLang="zh-CN" sz="1200" b="1" dirty="0">
                    <a:solidFill>
                      <a:srgbClr val="0070C0"/>
                    </a:solidFill>
                    <a:latin typeface="宋体" pitchFamily="2" charset="-122"/>
                    <a:ea typeface="宋体" pitchFamily="2" charset="-122"/>
                    <a:sym typeface="Arial" pitchFamily="34" charset="0"/>
                  </a:endParaRPr>
                </a:p>
              </p:txBody>
            </p:sp>
          </p:grpSp>
          <p:grpSp>
            <p:nvGrpSpPr>
              <p:cNvPr id="147" name="组合 146"/>
              <p:cNvGrpSpPr/>
              <p:nvPr/>
            </p:nvGrpSpPr>
            <p:grpSpPr>
              <a:xfrm>
                <a:off x="3851920" y="5873023"/>
                <a:ext cx="1154162" cy="692971"/>
                <a:chOff x="-58988" y="3544520"/>
                <a:chExt cx="1154162" cy="692971"/>
              </a:xfrm>
            </p:grpSpPr>
            <p:cxnSp>
              <p:nvCxnSpPr>
                <p:cNvPr id="148" name="直接连接符 147"/>
                <p:cNvCxnSpPr>
                  <a:stCxn id="138" idx="3"/>
                  <a:endCxn id="149" idx="2"/>
                </p:cNvCxnSpPr>
                <p:nvPr/>
              </p:nvCxnSpPr>
              <p:spPr>
                <a:xfrm flipH="1">
                  <a:off x="589084" y="3544520"/>
                  <a:ext cx="30713" cy="418289"/>
                </a:xfrm>
                <a:prstGeom prst="line">
                  <a:avLst/>
                </a:prstGeom>
              </p:spPr>
              <p:style>
                <a:lnRef idx="1">
                  <a:schemeClr val="accent1"/>
                </a:lnRef>
                <a:fillRef idx="0">
                  <a:schemeClr val="accent1"/>
                </a:fillRef>
                <a:effectRef idx="0">
                  <a:schemeClr val="accent1"/>
                </a:effectRef>
                <a:fontRef idx="minor">
                  <a:schemeClr val="tx1"/>
                </a:fontRef>
              </p:style>
            </p:cxnSp>
            <p:sp>
              <p:nvSpPr>
                <p:cNvPr id="149" name="椭圆 148"/>
                <p:cNvSpPr/>
                <p:nvPr/>
              </p:nvSpPr>
              <p:spPr>
                <a:xfrm flipV="1">
                  <a:off x="589084" y="3908809"/>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50" name="Rectangle 9"/>
                <p:cNvSpPr>
                  <a:spLocks/>
                </p:cNvSpPr>
                <p:nvPr/>
              </p:nvSpPr>
              <p:spPr bwMode="auto">
                <a:xfrm>
                  <a:off x="-58988" y="4052825"/>
                  <a:ext cx="11541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a:solidFill>
                        <a:srgbClr val="0070C0"/>
                      </a:solidFill>
                      <a:latin typeface="宋体" pitchFamily="2" charset="-122"/>
                      <a:ea typeface="宋体" pitchFamily="2" charset="-122"/>
                      <a:sym typeface="Arial" pitchFamily="34" charset="0"/>
                    </a:rPr>
                    <a:t>内容</a:t>
                  </a:r>
                  <a:r>
                    <a:rPr lang="zh-CN" altLang="en-US" sz="1200" b="1" dirty="0" smtClean="0">
                      <a:solidFill>
                        <a:srgbClr val="0070C0"/>
                      </a:solidFill>
                      <a:latin typeface="宋体" pitchFamily="2" charset="-122"/>
                      <a:ea typeface="宋体" pitchFamily="2" charset="-122"/>
                      <a:sym typeface="Arial" pitchFamily="34" charset="0"/>
                    </a:rPr>
                    <a:t>：仇恨</a:t>
                  </a:r>
                  <a:r>
                    <a:rPr lang="en-US" altLang="zh-CN" sz="1200" b="1" dirty="0" smtClean="0">
                      <a:solidFill>
                        <a:srgbClr val="0070C0"/>
                      </a:solidFill>
                      <a:latin typeface="宋体" pitchFamily="2" charset="-122"/>
                      <a:ea typeface="宋体" pitchFamily="2" charset="-122"/>
                      <a:sym typeface="Arial" pitchFamily="34" charset="0"/>
                    </a:rPr>
                    <a:t>\</a:t>
                  </a:r>
                  <a:r>
                    <a:rPr lang="zh-CN" altLang="en-US" sz="1200" b="1" dirty="0" smtClean="0">
                      <a:solidFill>
                        <a:srgbClr val="0070C0"/>
                      </a:solidFill>
                      <a:latin typeface="宋体" pitchFamily="2" charset="-122"/>
                      <a:ea typeface="宋体" pitchFamily="2" charset="-122"/>
                      <a:sym typeface="Arial" pitchFamily="34" charset="0"/>
                    </a:rPr>
                    <a:t>煽动</a:t>
                  </a:r>
                  <a:endParaRPr lang="en-US" altLang="zh-CN" sz="1200" b="1" dirty="0">
                    <a:solidFill>
                      <a:srgbClr val="0070C0"/>
                    </a:solidFill>
                    <a:latin typeface="宋体" pitchFamily="2" charset="-122"/>
                    <a:ea typeface="宋体" pitchFamily="2" charset="-122"/>
                    <a:sym typeface="Arial" pitchFamily="34" charset="0"/>
                  </a:endParaRPr>
                </a:p>
              </p:txBody>
            </p:sp>
          </p:grpSp>
          <p:sp>
            <p:nvSpPr>
              <p:cNvPr id="156" name="矩形 155"/>
              <p:cNvSpPr/>
              <p:nvPr/>
            </p:nvSpPr>
            <p:spPr>
              <a:xfrm>
                <a:off x="5158326" y="5954932"/>
                <a:ext cx="229332" cy="2160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cxnSp>
            <p:nvCxnSpPr>
              <p:cNvPr id="157" name="曲线连接符 156"/>
              <p:cNvCxnSpPr>
                <a:stCxn id="2" idx="2"/>
              </p:cNvCxnSpPr>
              <p:nvPr/>
            </p:nvCxnSpPr>
            <p:spPr>
              <a:xfrm rot="16200000" flipH="1">
                <a:off x="2753772" y="3631547"/>
                <a:ext cx="1439207" cy="3400362"/>
              </a:xfrm>
              <a:prstGeom prst="curvedConnector2">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161" name="Rectangle 9"/>
              <p:cNvSpPr>
                <a:spLocks/>
              </p:cNvSpPr>
              <p:nvPr/>
            </p:nvSpPr>
            <p:spPr bwMode="auto">
              <a:xfrm>
                <a:off x="5458743" y="5958999"/>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FF0000"/>
                    </a:solidFill>
                    <a:latin typeface="宋体" pitchFamily="2" charset="-122"/>
                    <a:ea typeface="宋体" pitchFamily="2" charset="-122"/>
                    <a:sym typeface="Arial" pitchFamily="34" charset="0"/>
                  </a:rPr>
                  <a:t>人：热</a:t>
                </a:r>
                <a:r>
                  <a:rPr lang="zh-CN" altLang="en-US" sz="1200" b="1" dirty="0">
                    <a:solidFill>
                      <a:srgbClr val="FF0000"/>
                    </a:solidFill>
                    <a:latin typeface="宋体" pitchFamily="2" charset="-122"/>
                    <a:ea typeface="宋体" pitchFamily="2" charset="-122"/>
                    <a:sym typeface="Arial" pitchFamily="34" charset="0"/>
                  </a:rPr>
                  <a:t>依木</a:t>
                </a:r>
                <a:endParaRPr lang="en-US" altLang="zh-CN" sz="1200" b="1" dirty="0">
                  <a:solidFill>
                    <a:srgbClr val="FF0000"/>
                  </a:solidFill>
                  <a:latin typeface="宋体" pitchFamily="2" charset="-122"/>
                  <a:ea typeface="宋体" pitchFamily="2" charset="-122"/>
                  <a:sym typeface="Arial" pitchFamily="34" charset="0"/>
                </a:endParaRPr>
              </a:p>
            </p:txBody>
          </p:sp>
          <p:grpSp>
            <p:nvGrpSpPr>
              <p:cNvPr id="162" name="组合 161"/>
              <p:cNvGrpSpPr/>
              <p:nvPr/>
            </p:nvGrpSpPr>
            <p:grpSpPr>
              <a:xfrm>
                <a:off x="5272992" y="6170956"/>
                <a:ext cx="1028739" cy="458737"/>
                <a:chOff x="345510" y="3800991"/>
                <a:chExt cx="1028739" cy="458737"/>
              </a:xfrm>
            </p:grpSpPr>
            <p:cxnSp>
              <p:nvCxnSpPr>
                <p:cNvPr id="163" name="直接连接符 162"/>
                <p:cNvCxnSpPr>
                  <a:stCxn id="156" idx="2"/>
                </p:cNvCxnSpPr>
                <p:nvPr/>
              </p:nvCxnSpPr>
              <p:spPr>
                <a:xfrm>
                  <a:off x="345510" y="3800991"/>
                  <a:ext cx="523144" cy="210372"/>
                </a:xfrm>
                <a:prstGeom prst="line">
                  <a:avLst/>
                </a:prstGeom>
              </p:spPr>
              <p:style>
                <a:lnRef idx="1">
                  <a:schemeClr val="accent1"/>
                </a:lnRef>
                <a:fillRef idx="0">
                  <a:schemeClr val="accent1"/>
                </a:fillRef>
                <a:effectRef idx="0">
                  <a:schemeClr val="accent1"/>
                </a:effectRef>
                <a:fontRef idx="minor">
                  <a:schemeClr val="tx1"/>
                </a:fontRef>
              </p:style>
            </p:cxnSp>
            <p:sp>
              <p:nvSpPr>
                <p:cNvPr id="164" name="椭圆 163"/>
                <p:cNvSpPr/>
                <p:nvPr/>
              </p:nvSpPr>
              <p:spPr>
                <a:xfrm>
                  <a:off x="832662" y="3962505"/>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65" name="Rectangle 9"/>
                <p:cNvSpPr>
                  <a:spLocks/>
                </p:cNvSpPr>
                <p:nvPr/>
              </p:nvSpPr>
              <p:spPr bwMode="auto">
                <a:xfrm>
                  <a:off x="450919" y="4075062"/>
                  <a:ext cx="9233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0070C0"/>
                      </a:solidFill>
                      <a:latin typeface="宋体" pitchFamily="2" charset="-122"/>
                      <a:ea typeface="宋体" pitchFamily="2" charset="-122"/>
                      <a:sym typeface="Arial" pitchFamily="34" charset="0"/>
                    </a:rPr>
                    <a:t>网站：人人网</a:t>
                  </a:r>
                  <a:endParaRPr lang="en-US" altLang="zh-CN" sz="1200" b="1" dirty="0">
                    <a:solidFill>
                      <a:srgbClr val="0070C0"/>
                    </a:solidFill>
                    <a:latin typeface="宋体" pitchFamily="2" charset="-122"/>
                    <a:ea typeface="宋体" pitchFamily="2" charset="-122"/>
                    <a:sym typeface="Arial" pitchFamily="34" charset="0"/>
                  </a:endParaRPr>
                </a:p>
              </p:txBody>
            </p:sp>
          </p:grpSp>
          <p:sp>
            <p:nvSpPr>
              <p:cNvPr id="168" name="Rectangle 9"/>
              <p:cNvSpPr>
                <a:spLocks/>
              </p:cNvSpPr>
              <p:nvPr/>
            </p:nvSpPr>
            <p:spPr bwMode="auto">
              <a:xfrm>
                <a:off x="3572851" y="5908630"/>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FF0000"/>
                    </a:solidFill>
                    <a:latin typeface="宋体" pitchFamily="2" charset="-122"/>
                    <a:ea typeface="宋体" pitchFamily="2" charset="-122"/>
                    <a:sym typeface="Arial" pitchFamily="34" charset="0"/>
                  </a:rPr>
                  <a:t>好友</a:t>
                </a:r>
                <a:endParaRPr lang="en-US" altLang="zh-CN" sz="1200" b="1" dirty="0">
                  <a:solidFill>
                    <a:srgbClr val="FF0000"/>
                  </a:solidFill>
                  <a:latin typeface="宋体" pitchFamily="2" charset="-122"/>
                  <a:ea typeface="宋体" pitchFamily="2" charset="-122"/>
                  <a:sym typeface="Arial" pitchFamily="34" charset="0"/>
                </a:endParaRPr>
              </a:p>
            </p:txBody>
          </p:sp>
          <p:sp>
            <p:nvSpPr>
              <p:cNvPr id="169" name="Rectangle 9"/>
              <p:cNvSpPr>
                <a:spLocks/>
              </p:cNvSpPr>
              <p:nvPr/>
            </p:nvSpPr>
            <p:spPr bwMode="auto">
              <a:xfrm>
                <a:off x="3265074" y="4643058"/>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a:solidFill>
                      <a:srgbClr val="FF0000"/>
                    </a:solidFill>
                    <a:latin typeface="宋体" pitchFamily="2" charset="-122"/>
                    <a:ea typeface="宋体" pitchFamily="2" charset="-122"/>
                    <a:sym typeface="Arial" pitchFamily="34" charset="0"/>
                  </a:rPr>
                  <a:t>发表</a:t>
                </a:r>
                <a:endParaRPr lang="en-US" altLang="zh-CN" sz="1200" b="1" dirty="0">
                  <a:solidFill>
                    <a:srgbClr val="FF0000"/>
                  </a:solidFill>
                  <a:latin typeface="宋体" pitchFamily="2" charset="-122"/>
                  <a:ea typeface="宋体" pitchFamily="2" charset="-122"/>
                  <a:sym typeface="Arial" pitchFamily="34" charset="0"/>
                </a:endParaRPr>
              </a:p>
            </p:txBody>
          </p:sp>
          <p:sp>
            <p:nvSpPr>
              <p:cNvPr id="170" name="Rectangle 9"/>
              <p:cNvSpPr>
                <a:spLocks/>
              </p:cNvSpPr>
              <p:nvPr/>
            </p:nvSpPr>
            <p:spPr bwMode="auto">
              <a:xfrm>
                <a:off x="3544143" y="5360640"/>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FF0000"/>
                    </a:solidFill>
                    <a:latin typeface="宋体" pitchFamily="2" charset="-122"/>
                    <a:ea typeface="宋体" pitchFamily="2" charset="-122"/>
                    <a:sym typeface="Arial" pitchFamily="34" charset="0"/>
                  </a:rPr>
                  <a:t>浏览</a:t>
                </a:r>
                <a:endParaRPr lang="en-US" altLang="zh-CN" sz="1200" b="1" dirty="0">
                  <a:solidFill>
                    <a:srgbClr val="FF0000"/>
                  </a:solidFill>
                  <a:latin typeface="宋体" pitchFamily="2" charset="-122"/>
                  <a:ea typeface="宋体" pitchFamily="2" charset="-122"/>
                  <a:sym typeface="Arial" pitchFamily="34" charset="0"/>
                </a:endParaRPr>
              </a:p>
            </p:txBody>
          </p:sp>
          <p:grpSp>
            <p:nvGrpSpPr>
              <p:cNvPr id="172" name="组合 171"/>
              <p:cNvGrpSpPr/>
              <p:nvPr/>
            </p:nvGrpSpPr>
            <p:grpSpPr>
              <a:xfrm>
                <a:off x="5013331" y="5497978"/>
                <a:ext cx="1692771" cy="456954"/>
                <a:chOff x="450919" y="4075062"/>
                <a:chExt cx="1692771" cy="456954"/>
              </a:xfrm>
            </p:grpSpPr>
            <p:cxnSp>
              <p:nvCxnSpPr>
                <p:cNvPr id="173" name="直接连接符 172"/>
                <p:cNvCxnSpPr>
                  <a:stCxn id="156" idx="0"/>
                  <a:endCxn id="174" idx="2"/>
                </p:cNvCxnSpPr>
                <p:nvPr/>
              </p:nvCxnSpPr>
              <p:spPr>
                <a:xfrm flipV="1">
                  <a:off x="710580" y="4351018"/>
                  <a:ext cx="68614" cy="180998"/>
                </a:xfrm>
                <a:prstGeom prst="line">
                  <a:avLst/>
                </a:prstGeom>
              </p:spPr>
              <p:style>
                <a:lnRef idx="1">
                  <a:schemeClr val="accent1"/>
                </a:lnRef>
                <a:fillRef idx="0">
                  <a:schemeClr val="accent1"/>
                </a:fillRef>
                <a:effectRef idx="0">
                  <a:schemeClr val="accent1"/>
                </a:effectRef>
                <a:fontRef idx="minor">
                  <a:schemeClr val="tx1"/>
                </a:fontRef>
              </p:style>
            </p:cxnSp>
            <p:sp>
              <p:nvSpPr>
                <p:cNvPr id="174" name="椭圆 173"/>
                <p:cNvSpPr/>
                <p:nvPr/>
              </p:nvSpPr>
              <p:spPr>
                <a:xfrm>
                  <a:off x="779194" y="4297018"/>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75" name="Rectangle 9"/>
                <p:cNvSpPr>
                  <a:spLocks/>
                </p:cNvSpPr>
                <p:nvPr/>
              </p:nvSpPr>
              <p:spPr bwMode="auto">
                <a:xfrm>
                  <a:off x="450919" y="4075062"/>
                  <a:ext cx="169277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0070C0"/>
                      </a:solidFill>
                      <a:latin typeface="宋体" pitchFamily="2" charset="-122"/>
                      <a:ea typeface="宋体" pitchFamily="2" charset="-122"/>
                      <a:sym typeface="Arial" pitchFamily="34" charset="0"/>
                    </a:rPr>
                    <a:t>政治倾向：同情基地组织</a:t>
                  </a:r>
                  <a:endParaRPr lang="en-US" altLang="zh-CN" sz="1200" b="1" dirty="0">
                    <a:solidFill>
                      <a:srgbClr val="0070C0"/>
                    </a:solidFill>
                    <a:latin typeface="宋体" pitchFamily="2" charset="-122"/>
                    <a:ea typeface="宋体" pitchFamily="2" charset="-122"/>
                    <a:sym typeface="Arial" pitchFamily="34" charset="0"/>
                  </a:endParaRPr>
                </a:p>
              </p:txBody>
            </p:sp>
          </p:grpSp>
          <p:sp>
            <p:nvSpPr>
              <p:cNvPr id="178" name="Rectangle 9"/>
              <p:cNvSpPr>
                <a:spLocks/>
              </p:cNvSpPr>
              <p:nvPr/>
            </p:nvSpPr>
            <p:spPr bwMode="auto">
              <a:xfrm>
                <a:off x="8338874" y="4941168"/>
                <a:ext cx="69249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b="1" dirty="0" smtClean="0">
                    <a:solidFill>
                      <a:schemeClr val="accent2">
                        <a:lumMod val="60000"/>
                        <a:lumOff val="40000"/>
                      </a:schemeClr>
                    </a:solidFill>
                    <a:sym typeface="Arial" pitchFamily="34" charset="0"/>
                  </a:rPr>
                  <a:t>物联网</a:t>
                </a:r>
                <a:endParaRPr lang="en-US" altLang="zh-CN" b="1" dirty="0">
                  <a:solidFill>
                    <a:schemeClr val="accent2">
                      <a:lumMod val="60000"/>
                      <a:lumOff val="40000"/>
                    </a:schemeClr>
                  </a:solidFill>
                  <a:sym typeface="Arial" pitchFamily="34" charset="0"/>
                </a:endParaRPr>
              </a:p>
            </p:txBody>
          </p:sp>
          <p:grpSp>
            <p:nvGrpSpPr>
              <p:cNvPr id="183" name="组合 182"/>
              <p:cNvGrpSpPr/>
              <p:nvPr/>
            </p:nvGrpSpPr>
            <p:grpSpPr>
              <a:xfrm>
                <a:off x="35496" y="4509120"/>
                <a:ext cx="1613793" cy="385401"/>
                <a:chOff x="591423" y="4019617"/>
                <a:chExt cx="1613793" cy="385401"/>
              </a:xfrm>
            </p:grpSpPr>
            <p:cxnSp>
              <p:nvCxnSpPr>
                <p:cNvPr id="184" name="直接连接符 183"/>
                <p:cNvCxnSpPr/>
                <p:nvPr/>
              </p:nvCxnSpPr>
              <p:spPr>
                <a:xfrm flipH="1">
                  <a:off x="1187624" y="4073332"/>
                  <a:ext cx="1017592" cy="286765"/>
                </a:xfrm>
                <a:prstGeom prst="line">
                  <a:avLst/>
                </a:prstGeom>
              </p:spPr>
              <p:style>
                <a:lnRef idx="1">
                  <a:schemeClr val="accent1"/>
                </a:lnRef>
                <a:fillRef idx="0">
                  <a:schemeClr val="accent1"/>
                </a:fillRef>
                <a:effectRef idx="0">
                  <a:schemeClr val="accent1"/>
                </a:effectRef>
                <a:fontRef idx="minor">
                  <a:schemeClr val="tx1"/>
                </a:fontRef>
              </p:style>
            </p:cxnSp>
            <p:sp>
              <p:nvSpPr>
                <p:cNvPr id="185" name="椭圆 184"/>
                <p:cNvSpPr/>
                <p:nvPr/>
              </p:nvSpPr>
              <p:spPr>
                <a:xfrm>
                  <a:off x="1074461" y="4297018"/>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86" name="Rectangle 9"/>
                <p:cNvSpPr>
                  <a:spLocks/>
                </p:cNvSpPr>
                <p:nvPr/>
              </p:nvSpPr>
              <p:spPr bwMode="auto">
                <a:xfrm>
                  <a:off x="591423" y="4019617"/>
                  <a:ext cx="10772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0070C0"/>
                      </a:solidFill>
                      <a:latin typeface="宋体" pitchFamily="2" charset="-122"/>
                      <a:ea typeface="宋体" pitchFamily="2" charset="-122"/>
                      <a:sym typeface="Arial" pitchFamily="34" charset="0"/>
                    </a:rPr>
                    <a:t>籍贯：新疆伊犁</a:t>
                  </a:r>
                  <a:endParaRPr lang="en-US" altLang="zh-CN" sz="1200" b="1" dirty="0">
                    <a:solidFill>
                      <a:srgbClr val="0070C0"/>
                    </a:solidFill>
                    <a:latin typeface="宋体" pitchFamily="2" charset="-122"/>
                    <a:ea typeface="宋体" pitchFamily="2" charset="-122"/>
                    <a:sym typeface="Arial" pitchFamily="34" charset="0"/>
                  </a:endParaRPr>
                </a:p>
              </p:txBody>
            </p:sp>
          </p:grpSp>
          <p:sp>
            <p:nvSpPr>
              <p:cNvPr id="195" name="椭圆 194"/>
              <p:cNvSpPr/>
              <p:nvPr/>
            </p:nvSpPr>
            <p:spPr>
              <a:xfrm>
                <a:off x="7222988" y="4897574"/>
                <a:ext cx="229332" cy="21602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grpSp>
            <p:nvGrpSpPr>
              <p:cNvPr id="196" name="组合 195"/>
              <p:cNvGrpSpPr/>
              <p:nvPr/>
            </p:nvGrpSpPr>
            <p:grpSpPr>
              <a:xfrm>
                <a:off x="7452497" y="4649861"/>
                <a:ext cx="1077218" cy="355725"/>
                <a:chOff x="450919" y="4075062"/>
                <a:chExt cx="1077218" cy="355725"/>
              </a:xfrm>
            </p:grpSpPr>
            <p:cxnSp>
              <p:nvCxnSpPr>
                <p:cNvPr id="197" name="直接连接符 196"/>
                <p:cNvCxnSpPr/>
                <p:nvPr/>
              </p:nvCxnSpPr>
              <p:spPr>
                <a:xfrm flipV="1">
                  <a:off x="484364" y="4351018"/>
                  <a:ext cx="398426" cy="79769"/>
                </a:xfrm>
                <a:prstGeom prst="line">
                  <a:avLst/>
                </a:prstGeom>
              </p:spPr>
              <p:style>
                <a:lnRef idx="1">
                  <a:schemeClr val="accent1"/>
                </a:lnRef>
                <a:fillRef idx="0">
                  <a:schemeClr val="accent1"/>
                </a:fillRef>
                <a:effectRef idx="0">
                  <a:schemeClr val="accent1"/>
                </a:effectRef>
                <a:fontRef idx="minor">
                  <a:schemeClr val="tx1"/>
                </a:fontRef>
              </p:style>
            </p:cxnSp>
            <p:sp>
              <p:nvSpPr>
                <p:cNvPr id="198" name="椭圆 197"/>
                <p:cNvSpPr/>
                <p:nvPr/>
              </p:nvSpPr>
              <p:spPr>
                <a:xfrm>
                  <a:off x="779194" y="4297018"/>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9" name="Rectangle 9"/>
                <p:cNvSpPr>
                  <a:spLocks/>
                </p:cNvSpPr>
                <p:nvPr/>
              </p:nvSpPr>
              <p:spPr bwMode="auto">
                <a:xfrm>
                  <a:off x="450919" y="4075062"/>
                  <a:ext cx="107721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0070C0"/>
                      </a:solidFill>
                      <a:latin typeface="宋体" pitchFamily="2" charset="-122"/>
                      <a:ea typeface="宋体" pitchFamily="2" charset="-122"/>
                      <a:sym typeface="Arial" pitchFamily="34" charset="0"/>
                    </a:rPr>
                    <a:t>归属地：库尔勒</a:t>
                  </a:r>
                  <a:endParaRPr lang="en-US" altLang="zh-CN" sz="1200" b="1" dirty="0">
                    <a:solidFill>
                      <a:srgbClr val="0070C0"/>
                    </a:solidFill>
                    <a:latin typeface="宋体" pitchFamily="2" charset="-122"/>
                    <a:ea typeface="宋体" pitchFamily="2" charset="-122"/>
                    <a:sym typeface="Arial" pitchFamily="34" charset="0"/>
                  </a:endParaRPr>
                </a:p>
              </p:txBody>
            </p:sp>
          </p:grpSp>
          <p:grpSp>
            <p:nvGrpSpPr>
              <p:cNvPr id="200" name="组合 199"/>
              <p:cNvGrpSpPr/>
              <p:nvPr/>
            </p:nvGrpSpPr>
            <p:grpSpPr>
              <a:xfrm>
                <a:off x="6966492" y="4181770"/>
                <a:ext cx="1154162" cy="715804"/>
                <a:chOff x="450919" y="4075062"/>
                <a:chExt cx="1154162" cy="715804"/>
              </a:xfrm>
            </p:grpSpPr>
            <p:cxnSp>
              <p:nvCxnSpPr>
                <p:cNvPr id="201" name="直接连接符 200"/>
                <p:cNvCxnSpPr/>
                <p:nvPr/>
              </p:nvCxnSpPr>
              <p:spPr>
                <a:xfrm flipV="1">
                  <a:off x="792960" y="4351018"/>
                  <a:ext cx="71779" cy="439848"/>
                </a:xfrm>
                <a:prstGeom prst="line">
                  <a:avLst/>
                </a:prstGeom>
              </p:spPr>
              <p:style>
                <a:lnRef idx="1">
                  <a:schemeClr val="accent1"/>
                </a:lnRef>
                <a:fillRef idx="0">
                  <a:schemeClr val="accent1"/>
                </a:fillRef>
                <a:effectRef idx="0">
                  <a:schemeClr val="accent1"/>
                </a:effectRef>
                <a:fontRef idx="minor">
                  <a:schemeClr val="tx1"/>
                </a:fontRef>
              </p:style>
            </p:cxnSp>
            <p:sp>
              <p:nvSpPr>
                <p:cNvPr id="202" name="椭圆 201"/>
                <p:cNvSpPr/>
                <p:nvPr/>
              </p:nvSpPr>
              <p:spPr>
                <a:xfrm>
                  <a:off x="779194" y="4297018"/>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03" name="Rectangle 9"/>
                <p:cNvSpPr>
                  <a:spLocks/>
                </p:cNvSpPr>
                <p:nvPr/>
              </p:nvSpPr>
              <p:spPr bwMode="auto">
                <a:xfrm>
                  <a:off x="450919" y="4075062"/>
                  <a:ext cx="11541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0070C0"/>
                      </a:solidFill>
                      <a:latin typeface="宋体" pitchFamily="2" charset="-122"/>
                      <a:ea typeface="宋体" pitchFamily="2" charset="-122"/>
                      <a:sym typeface="Arial" pitchFamily="34" charset="0"/>
                    </a:rPr>
                    <a:t>时间：</a:t>
                  </a:r>
                  <a:r>
                    <a:rPr lang="en-US" altLang="zh-CN" sz="1200" b="1" dirty="0" smtClean="0">
                      <a:solidFill>
                        <a:srgbClr val="0070C0"/>
                      </a:solidFill>
                      <a:latin typeface="宋体" pitchFamily="2" charset="-122"/>
                      <a:ea typeface="宋体" pitchFamily="2" charset="-122"/>
                      <a:sym typeface="Arial" pitchFamily="34" charset="0"/>
                    </a:rPr>
                    <a:t>2014.1.22</a:t>
                  </a:r>
                  <a:endParaRPr lang="en-US" altLang="zh-CN" sz="1200" b="1" dirty="0">
                    <a:solidFill>
                      <a:srgbClr val="0070C0"/>
                    </a:solidFill>
                    <a:latin typeface="宋体" pitchFamily="2" charset="-122"/>
                    <a:ea typeface="宋体" pitchFamily="2" charset="-122"/>
                    <a:sym typeface="Arial" pitchFamily="34" charset="0"/>
                  </a:endParaRPr>
                </a:p>
              </p:txBody>
            </p:sp>
          </p:grpSp>
          <p:grpSp>
            <p:nvGrpSpPr>
              <p:cNvPr id="204" name="组合 203"/>
              <p:cNvGrpSpPr/>
              <p:nvPr/>
            </p:nvGrpSpPr>
            <p:grpSpPr>
              <a:xfrm>
                <a:off x="6348359" y="4453620"/>
                <a:ext cx="874629" cy="443954"/>
                <a:chOff x="450919" y="4075062"/>
                <a:chExt cx="874629" cy="443954"/>
              </a:xfrm>
            </p:grpSpPr>
            <p:cxnSp>
              <p:nvCxnSpPr>
                <p:cNvPr id="205" name="直接连接符 204"/>
                <p:cNvCxnSpPr>
                  <a:endCxn id="206" idx="2"/>
                </p:cNvCxnSpPr>
                <p:nvPr/>
              </p:nvCxnSpPr>
              <p:spPr>
                <a:xfrm flipH="1" flipV="1">
                  <a:off x="779194" y="4351018"/>
                  <a:ext cx="546354" cy="167998"/>
                </a:xfrm>
                <a:prstGeom prst="line">
                  <a:avLst/>
                </a:prstGeom>
              </p:spPr>
              <p:style>
                <a:lnRef idx="1">
                  <a:schemeClr val="accent1"/>
                </a:lnRef>
                <a:fillRef idx="0">
                  <a:schemeClr val="accent1"/>
                </a:fillRef>
                <a:effectRef idx="0">
                  <a:schemeClr val="accent1"/>
                </a:effectRef>
                <a:fontRef idx="minor">
                  <a:schemeClr val="tx1"/>
                </a:fontRef>
              </p:style>
            </p:cxnSp>
            <p:sp>
              <p:nvSpPr>
                <p:cNvPr id="206" name="椭圆 205"/>
                <p:cNvSpPr/>
                <p:nvPr/>
              </p:nvSpPr>
              <p:spPr>
                <a:xfrm>
                  <a:off x="779194" y="4297018"/>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07" name="Rectangle 9"/>
                <p:cNvSpPr>
                  <a:spLocks/>
                </p:cNvSpPr>
                <p:nvPr/>
              </p:nvSpPr>
              <p:spPr bwMode="auto">
                <a:xfrm>
                  <a:off x="450919" y="4075062"/>
                  <a:ext cx="76944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0070C0"/>
                      </a:solidFill>
                      <a:latin typeface="宋体" pitchFamily="2" charset="-122"/>
                      <a:ea typeface="宋体" pitchFamily="2" charset="-122"/>
                      <a:sym typeface="Arial" pitchFamily="34" charset="0"/>
                    </a:rPr>
                    <a:t>品牌：三星</a:t>
                  </a:r>
                  <a:endParaRPr lang="en-US" altLang="zh-CN" sz="1200" b="1" dirty="0">
                    <a:solidFill>
                      <a:srgbClr val="0070C0"/>
                    </a:solidFill>
                    <a:latin typeface="宋体" pitchFamily="2" charset="-122"/>
                    <a:ea typeface="宋体" pitchFamily="2" charset="-122"/>
                    <a:sym typeface="Arial" pitchFamily="34" charset="0"/>
                  </a:endParaRPr>
                </a:p>
              </p:txBody>
            </p:sp>
          </p:grpSp>
          <p:sp>
            <p:nvSpPr>
              <p:cNvPr id="208" name="Rectangle 9"/>
              <p:cNvSpPr>
                <a:spLocks/>
              </p:cNvSpPr>
              <p:nvPr/>
            </p:nvSpPr>
            <p:spPr bwMode="auto">
              <a:xfrm>
                <a:off x="6174048" y="4687151"/>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a:solidFill>
                      <a:srgbClr val="FF0000"/>
                    </a:solidFill>
                    <a:latin typeface="宋体" pitchFamily="2" charset="-122"/>
                    <a:ea typeface="宋体" pitchFamily="2" charset="-122"/>
                    <a:sym typeface="Arial" pitchFamily="34" charset="0"/>
                  </a:rPr>
                  <a:t>持有</a:t>
                </a:r>
                <a:endParaRPr lang="en-US" altLang="zh-CN" sz="1200" b="1" dirty="0">
                  <a:solidFill>
                    <a:srgbClr val="FF0000"/>
                  </a:solidFill>
                  <a:latin typeface="宋体" pitchFamily="2" charset="-122"/>
                  <a:ea typeface="宋体" pitchFamily="2" charset="-122"/>
                  <a:sym typeface="Arial" pitchFamily="34" charset="0"/>
                </a:endParaRPr>
              </a:p>
            </p:txBody>
          </p:sp>
          <p:cxnSp>
            <p:nvCxnSpPr>
              <p:cNvPr id="209" name="曲线连接符 208"/>
              <p:cNvCxnSpPr/>
              <p:nvPr/>
            </p:nvCxnSpPr>
            <p:spPr>
              <a:xfrm>
                <a:off x="1979712" y="4453620"/>
                <a:ext cx="5252805" cy="588645"/>
              </a:xfrm>
              <a:prstGeom prst="curvedConnector3">
                <a:avLst>
                  <a:gd name="adj1" fmla="val 77764"/>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214" name="Rectangle 9"/>
              <p:cNvSpPr>
                <a:spLocks/>
              </p:cNvSpPr>
              <p:nvPr/>
            </p:nvSpPr>
            <p:spPr bwMode="auto">
              <a:xfrm>
                <a:off x="6784634" y="5179874"/>
                <a:ext cx="9233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FF0000"/>
                    </a:solidFill>
                    <a:latin typeface="宋体" pitchFamily="2" charset="-122"/>
                    <a:ea typeface="宋体" pitchFamily="2" charset="-122"/>
                    <a:sym typeface="Arial" pitchFamily="34" charset="0"/>
                  </a:rPr>
                  <a:t>传感器：手机</a:t>
                </a:r>
                <a:endParaRPr lang="en-US" altLang="zh-CN" sz="1200" b="1" dirty="0">
                  <a:solidFill>
                    <a:srgbClr val="FF0000"/>
                  </a:solidFill>
                  <a:latin typeface="宋体" pitchFamily="2" charset="-122"/>
                  <a:ea typeface="宋体" pitchFamily="2" charset="-122"/>
                  <a:sym typeface="Arial" pitchFamily="34" charset="0"/>
                </a:endParaRPr>
              </a:p>
            </p:txBody>
          </p:sp>
          <p:sp>
            <p:nvSpPr>
              <p:cNvPr id="215" name="椭圆 214"/>
              <p:cNvSpPr/>
              <p:nvPr/>
            </p:nvSpPr>
            <p:spPr>
              <a:xfrm>
                <a:off x="7964460" y="6122913"/>
                <a:ext cx="229332" cy="21602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grpSp>
            <p:nvGrpSpPr>
              <p:cNvPr id="216" name="组合 215"/>
              <p:cNvGrpSpPr/>
              <p:nvPr/>
            </p:nvGrpSpPr>
            <p:grpSpPr>
              <a:xfrm>
                <a:off x="8193969" y="5875200"/>
                <a:ext cx="923330" cy="355725"/>
                <a:chOff x="450919" y="4075062"/>
                <a:chExt cx="923330" cy="355725"/>
              </a:xfrm>
            </p:grpSpPr>
            <p:cxnSp>
              <p:nvCxnSpPr>
                <p:cNvPr id="217" name="直接连接符 216"/>
                <p:cNvCxnSpPr/>
                <p:nvPr/>
              </p:nvCxnSpPr>
              <p:spPr>
                <a:xfrm flipV="1">
                  <a:off x="484364" y="4351018"/>
                  <a:ext cx="398426" cy="79769"/>
                </a:xfrm>
                <a:prstGeom prst="line">
                  <a:avLst/>
                </a:prstGeom>
              </p:spPr>
              <p:style>
                <a:lnRef idx="1">
                  <a:schemeClr val="accent1"/>
                </a:lnRef>
                <a:fillRef idx="0">
                  <a:schemeClr val="accent1"/>
                </a:fillRef>
                <a:effectRef idx="0">
                  <a:schemeClr val="accent1"/>
                </a:effectRef>
                <a:fontRef idx="minor">
                  <a:schemeClr val="tx1"/>
                </a:fontRef>
              </p:style>
            </p:cxnSp>
            <p:sp>
              <p:nvSpPr>
                <p:cNvPr id="218" name="椭圆 217"/>
                <p:cNvSpPr/>
                <p:nvPr/>
              </p:nvSpPr>
              <p:spPr>
                <a:xfrm>
                  <a:off x="779194" y="4297018"/>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19" name="Rectangle 9"/>
                <p:cNvSpPr>
                  <a:spLocks/>
                </p:cNvSpPr>
                <p:nvPr/>
              </p:nvSpPr>
              <p:spPr bwMode="auto">
                <a:xfrm>
                  <a:off x="450919" y="4075062"/>
                  <a:ext cx="9233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0070C0"/>
                      </a:solidFill>
                      <a:latin typeface="宋体" pitchFamily="2" charset="-122"/>
                      <a:ea typeface="宋体" pitchFamily="2" charset="-122"/>
                      <a:sym typeface="Arial" pitchFamily="34" charset="0"/>
                    </a:rPr>
                    <a:t>位置：</a:t>
                  </a:r>
                  <a:r>
                    <a:rPr lang="zh-CN" altLang="en-US" sz="1200" b="1" dirty="0">
                      <a:solidFill>
                        <a:srgbClr val="0070C0"/>
                      </a:solidFill>
                      <a:latin typeface="宋体" pitchFamily="2" charset="-122"/>
                      <a:ea typeface="宋体" pitchFamily="2" charset="-122"/>
                      <a:sym typeface="Arial" pitchFamily="34" charset="0"/>
                    </a:rPr>
                    <a:t>石河子</a:t>
                  </a:r>
                  <a:endParaRPr lang="en-US" altLang="zh-CN" sz="1200" b="1" dirty="0">
                    <a:solidFill>
                      <a:srgbClr val="0070C0"/>
                    </a:solidFill>
                    <a:latin typeface="宋体" pitchFamily="2" charset="-122"/>
                    <a:ea typeface="宋体" pitchFamily="2" charset="-122"/>
                    <a:sym typeface="Arial" pitchFamily="34" charset="0"/>
                  </a:endParaRPr>
                </a:p>
              </p:txBody>
            </p:sp>
          </p:grpSp>
          <p:grpSp>
            <p:nvGrpSpPr>
              <p:cNvPr id="220" name="组合 219"/>
              <p:cNvGrpSpPr/>
              <p:nvPr/>
            </p:nvGrpSpPr>
            <p:grpSpPr>
              <a:xfrm>
                <a:off x="7707964" y="5407109"/>
                <a:ext cx="1154162" cy="715804"/>
                <a:chOff x="450919" y="4075062"/>
                <a:chExt cx="1154162" cy="715804"/>
              </a:xfrm>
            </p:grpSpPr>
            <p:cxnSp>
              <p:nvCxnSpPr>
                <p:cNvPr id="221" name="直接连接符 220"/>
                <p:cNvCxnSpPr/>
                <p:nvPr/>
              </p:nvCxnSpPr>
              <p:spPr>
                <a:xfrm flipV="1">
                  <a:off x="792960" y="4351018"/>
                  <a:ext cx="71779" cy="439848"/>
                </a:xfrm>
                <a:prstGeom prst="line">
                  <a:avLst/>
                </a:prstGeom>
              </p:spPr>
              <p:style>
                <a:lnRef idx="1">
                  <a:schemeClr val="accent1"/>
                </a:lnRef>
                <a:fillRef idx="0">
                  <a:schemeClr val="accent1"/>
                </a:fillRef>
                <a:effectRef idx="0">
                  <a:schemeClr val="accent1"/>
                </a:effectRef>
                <a:fontRef idx="minor">
                  <a:schemeClr val="tx1"/>
                </a:fontRef>
              </p:style>
            </p:cxnSp>
            <p:sp>
              <p:nvSpPr>
                <p:cNvPr id="222" name="椭圆 221"/>
                <p:cNvSpPr/>
                <p:nvPr/>
              </p:nvSpPr>
              <p:spPr>
                <a:xfrm>
                  <a:off x="779194" y="4297018"/>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23" name="Rectangle 9"/>
                <p:cNvSpPr>
                  <a:spLocks/>
                </p:cNvSpPr>
                <p:nvPr/>
              </p:nvSpPr>
              <p:spPr bwMode="auto">
                <a:xfrm>
                  <a:off x="450919" y="4075062"/>
                  <a:ext cx="115416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0070C0"/>
                      </a:solidFill>
                      <a:latin typeface="宋体" pitchFamily="2" charset="-122"/>
                      <a:ea typeface="宋体" pitchFamily="2" charset="-122"/>
                      <a:sym typeface="Arial" pitchFamily="34" charset="0"/>
                    </a:rPr>
                    <a:t>时间：</a:t>
                  </a:r>
                  <a:r>
                    <a:rPr lang="en-US" altLang="zh-CN" sz="1200" b="1" dirty="0" smtClean="0">
                      <a:solidFill>
                        <a:srgbClr val="0070C0"/>
                      </a:solidFill>
                      <a:latin typeface="宋体" pitchFamily="2" charset="-122"/>
                      <a:ea typeface="宋体" pitchFamily="2" charset="-122"/>
                      <a:sym typeface="Arial" pitchFamily="34" charset="0"/>
                    </a:rPr>
                    <a:t>2014.1.22</a:t>
                  </a:r>
                  <a:endParaRPr lang="en-US" altLang="zh-CN" sz="1200" b="1" dirty="0">
                    <a:solidFill>
                      <a:srgbClr val="0070C0"/>
                    </a:solidFill>
                    <a:latin typeface="宋体" pitchFamily="2" charset="-122"/>
                    <a:ea typeface="宋体" pitchFamily="2" charset="-122"/>
                    <a:sym typeface="Arial" pitchFamily="34" charset="0"/>
                  </a:endParaRPr>
                </a:p>
              </p:txBody>
            </p:sp>
          </p:grpSp>
          <p:grpSp>
            <p:nvGrpSpPr>
              <p:cNvPr id="224" name="组合 223"/>
              <p:cNvGrpSpPr/>
              <p:nvPr/>
            </p:nvGrpSpPr>
            <p:grpSpPr>
              <a:xfrm>
                <a:off x="7092280" y="5793358"/>
                <a:ext cx="923330" cy="443954"/>
                <a:chOff x="450919" y="4075062"/>
                <a:chExt cx="923330" cy="443954"/>
              </a:xfrm>
            </p:grpSpPr>
            <p:cxnSp>
              <p:nvCxnSpPr>
                <p:cNvPr id="225" name="直接连接符 224"/>
                <p:cNvCxnSpPr>
                  <a:endCxn id="226" idx="2"/>
                </p:cNvCxnSpPr>
                <p:nvPr/>
              </p:nvCxnSpPr>
              <p:spPr>
                <a:xfrm flipH="1" flipV="1">
                  <a:off x="779194" y="4351018"/>
                  <a:ext cx="546354" cy="167998"/>
                </a:xfrm>
                <a:prstGeom prst="line">
                  <a:avLst/>
                </a:prstGeom>
              </p:spPr>
              <p:style>
                <a:lnRef idx="1">
                  <a:schemeClr val="accent1"/>
                </a:lnRef>
                <a:fillRef idx="0">
                  <a:schemeClr val="accent1"/>
                </a:fillRef>
                <a:effectRef idx="0">
                  <a:schemeClr val="accent1"/>
                </a:effectRef>
                <a:fontRef idx="minor">
                  <a:schemeClr val="tx1"/>
                </a:fontRef>
              </p:style>
            </p:cxnSp>
            <p:sp>
              <p:nvSpPr>
                <p:cNvPr id="226" name="椭圆 225"/>
                <p:cNvSpPr/>
                <p:nvPr/>
              </p:nvSpPr>
              <p:spPr>
                <a:xfrm>
                  <a:off x="779194" y="4297018"/>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27" name="Rectangle 9"/>
                <p:cNvSpPr>
                  <a:spLocks/>
                </p:cNvSpPr>
                <p:nvPr/>
              </p:nvSpPr>
              <p:spPr bwMode="auto">
                <a:xfrm>
                  <a:off x="450919" y="4075062"/>
                  <a:ext cx="9233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a:solidFill>
                        <a:srgbClr val="0070C0"/>
                      </a:solidFill>
                      <a:latin typeface="宋体" pitchFamily="2" charset="-122"/>
                      <a:ea typeface="宋体" pitchFamily="2" charset="-122"/>
                      <a:sym typeface="Arial" pitchFamily="34" charset="0"/>
                    </a:rPr>
                    <a:t>摄像头</a:t>
                  </a:r>
                  <a:r>
                    <a:rPr lang="zh-CN" altLang="en-US" sz="1200" b="1" dirty="0" smtClean="0">
                      <a:solidFill>
                        <a:srgbClr val="0070C0"/>
                      </a:solidFill>
                      <a:latin typeface="宋体" pitchFamily="2" charset="-122"/>
                      <a:ea typeface="宋体" pitchFamily="2" charset="-122"/>
                      <a:sym typeface="Arial" pitchFamily="34" charset="0"/>
                    </a:rPr>
                    <a:t>：红灯</a:t>
                  </a:r>
                  <a:endParaRPr lang="en-US" altLang="zh-CN" sz="1200" b="1" dirty="0">
                    <a:solidFill>
                      <a:srgbClr val="0070C0"/>
                    </a:solidFill>
                    <a:latin typeface="宋体" pitchFamily="2" charset="-122"/>
                    <a:ea typeface="宋体" pitchFamily="2" charset="-122"/>
                    <a:sym typeface="Arial" pitchFamily="34" charset="0"/>
                  </a:endParaRPr>
                </a:p>
              </p:txBody>
            </p:sp>
          </p:grpSp>
          <p:sp>
            <p:nvSpPr>
              <p:cNvPr id="228" name="Rectangle 9"/>
              <p:cNvSpPr>
                <a:spLocks/>
              </p:cNvSpPr>
              <p:nvPr/>
            </p:nvSpPr>
            <p:spPr bwMode="auto">
              <a:xfrm>
                <a:off x="7526106" y="6393638"/>
                <a:ext cx="12311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FF0000"/>
                    </a:solidFill>
                    <a:latin typeface="宋体" pitchFamily="2" charset="-122"/>
                    <a:ea typeface="宋体" pitchFamily="2" charset="-122"/>
                    <a:sym typeface="Arial" pitchFamily="34" charset="0"/>
                  </a:rPr>
                  <a:t>传感器：汽车</a:t>
                </a:r>
                <a:r>
                  <a:rPr lang="en-US" altLang="zh-CN" sz="1200" b="1" dirty="0" smtClean="0">
                    <a:solidFill>
                      <a:srgbClr val="FF0000"/>
                    </a:solidFill>
                    <a:latin typeface="宋体" pitchFamily="2" charset="-122"/>
                    <a:ea typeface="宋体" pitchFamily="2" charset="-122"/>
                    <a:sym typeface="Arial" pitchFamily="34" charset="0"/>
                  </a:rPr>
                  <a:t>RFID</a:t>
                </a:r>
                <a:endParaRPr lang="en-US" altLang="zh-CN" sz="1200" b="1" dirty="0">
                  <a:solidFill>
                    <a:srgbClr val="FF0000"/>
                  </a:solidFill>
                  <a:latin typeface="宋体" pitchFamily="2" charset="-122"/>
                  <a:ea typeface="宋体" pitchFamily="2" charset="-122"/>
                  <a:sym typeface="Arial" pitchFamily="34" charset="0"/>
                </a:endParaRPr>
              </a:p>
            </p:txBody>
          </p:sp>
          <p:cxnSp>
            <p:nvCxnSpPr>
              <p:cNvPr id="229" name="曲线连接符 228"/>
              <p:cNvCxnSpPr>
                <a:stCxn id="195" idx="5"/>
              </p:cNvCxnSpPr>
              <p:nvPr/>
            </p:nvCxnSpPr>
            <p:spPr>
              <a:xfrm rot="16200000" flipH="1">
                <a:off x="7216520" y="5284176"/>
                <a:ext cx="1061703" cy="657273"/>
              </a:xfrm>
              <a:prstGeom prst="curvedConnector3">
                <a:avLst>
                  <a:gd name="adj1" fmla="val 50000"/>
                </a:avLst>
              </a:prstGeom>
              <a:ln>
                <a:headEnd type="arrow"/>
                <a:tailEnd type="arrow"/>
              </a:ln>
            </p:spPr>
            <p:style>
              <a:lnRef idx="2">
                <a:schemeClr val="accent3"/>
              </a:lnRef>
              <a:fillRef idx="0">
                <a:schemeClr val="accent3"/>
              </a:fillRef>
              <a:effectRef idx="1">
                <a:schemeClr val="accent3"/>
              </a:effectRef>
              <a:fontRef idx="minor">
                <a:schemeClr val="tx1"/>
              </a:fontRef>
            </p:style>
          </p:cxnSp>
          <p:cxnSp>
            <p:nvCxnSpPr>
              <p:cNvPr id="231" name="曲线连接符 230"/>
              <p:cNvCxnSpPr>
                <a:stCxn id="114" idx="4"/>
              </p:cNvCxnSpPr>
              <p:nvPr/>
            </p:nvCxnSpPr>
            <p:spPr>
              <a:xfrm rot="16200000" flipH="1">
                <a:off x="4473032" y="5127177"/>
                <a:ext cx="876452" cy="761107"/>
              </a:xfrm>
              <a:prstGeom prst="curvedConnector3">
                <a:avLst>
                  <a:gd name="adj1" fmla="val 50000"/>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233" name="Rectangle 9"/>
              <p:cNvSpPr>
                <a:spLocks/>
              </p:cNvSpPr>
              <p:nvPr/>
            </p:nvSpPr>
            <p:spPr bwMode="auto">
              <a:xfrm>
                <a:off x="5064885" y="5364540"/>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FF0000"/>
                    </a:solidFill>
                    <a:latin typeface="宋体" pitchFamily="2" charset="-122"/>
                    <a:ea typeface="宋体" pitchFamily="2" charset="-122"/>
                    <a:sym typeface="Arial" pitchFamily="34" charset="0"/>
                  </a:rPr>
                  <a:t>评论</a:t>
                </a:r>
                <a:endParaRPr lang="en-US" altLang="zh-CN" sz="1200" b="1" dirty="0">
                  <a:solidFill>
                    <a:srgbClr val="FF0000"/>
                  </a:solidFill>
                  <a:latin typeface="宋体" pitchFamily="2" charset="-122"/>
                  <a:ea typeface="宋体" pitchFamily="2" charset="-122"/>
                  <a:sym typeface="Arial" pitchFamily="34" charset="0"/>
                </a:endParaRPr>
              </a:p>
            </p:txBody>
          </p:sp>
          <p:cxnSp>
            <p:nvCxnSpPr>
              <p:cNvPr id="234" name="曲线连接符 233"/>
              <p:cNvCxnSpPr>
                <a:stCxn id="114" idx="5"/>
                <a:endCxn id="195" idx="3"/>
              </p:cNvCxnSpPr>
              <p:nvPr/>
            </p:nvCxnSpPr>
            <p:spPr>
              <a:xfrm>
                <a:off x="4416039" y="4961493"/>
                <a:ext cx="2840534" cy="120469"/>
              </a:xfrm>
              <a:prstGeom prst="curvedConnector4">
                <a:avLst>
                  <a:gd name="adj1" fmla="val 47390"/>
                  <a:gd name="adj2" fmla="val 289758"/>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236" name="Rectangle 9"/>
              <p:cNvSpPr>
                <a:spLocks/>
              </p:cNvSpPr>
              <p:nvPr/>
            </p:nvSpPr>
            <p:spPr bwMode="auto">
              <a:xfrm>
                <a:off x="6097103" y="5306381"/>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FF0000"/>
                    </a:solidFill>
                    <a:latin typeface="宋体" pitchFamily="2" charset="-122"/>
                    <a:ea typeface="宋体" pitchFamily="2" charset="-122"/>
                    <a:sym typeface="Arial" pitchFamily="34" charset="0"/>
                  </a:rPr>
                  <a:t>发微博</a:t>
                </a:r>
                <a:endParaRPr lang="en-US" altLang="zh-CN" sz="1200" b="1" dirty="0">
                  <a:solidFill>
                    <a:srgbClr val="FF0000"/>
                  </a:solidFill>
                  <a:latin typeface="宋体" pitchFamily="2" charset="-122"/>
                  <a:ea typeface="宋体" pitchFamily="2" charset="-122"/>
                  <a:sym typeface="Arial" pitchFamily="34" charset="0"/>
                </a:endParaRPr>
              </a:p>
            </p:txBody>
          </p:sp>
          <p:sp>
            <p:nvSpPr>
              <p:cNvPr id="237" name="Rectangle 9"/>
              <p:cNvSpPr>
                <a:spLocks/>
              </p:cNvSpPr>
              <p:nvPr/>
            </p:nvSpPr>
            <p:spPr bwMode="auto">
              <a:xfrm>
                <a:off x="7308304" y="5548590"/>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smtClean="0">
                    <a:solidFill>
                      <a:srgbClr val="FF0000"/>
                    </a:solidFill>
                    <a:latin typeface="宋体" pitchFamily="2" charset="-122"/>
                    <a:ea typeface="宋体" pitchFamily="2" charset="-122"/>
                    <a:sym typeface="Arial" pitchFamily="34" charset="0"/>
                  </a:rPr>
                  <a:t>包含</a:t>
                </a:r>
                <a:endParaRPr lang="en-US" altLang="zh-CN" sz="1200" b="1" dirty="0">
                  <a:solidFill>
                    <a:srgbClr val="FF0000"/>
                  </a:solidFill>
                  <a:latin typeface="宋体" pitchFamily="2" charset="-122"/>
                  <a:ea typeface="宋体" pitchFamily="2" charset="-122"/>
                  <a:sym typeface="Arial" pitchFamily="34" charset="0"/>
                </a:endParaRPr>
              </a:p>
            </p:txBody>
          </p:sp>
          <p:cxnSp>
            <p:nvCxnSpPr>
              <p:cNvPr id="238" name="曲线连接符 237"/>
              <p:cNvCxnSpPr>
                <a:stCxn id="156" idx="2"/>
                <a:endCxn id="215" idx="1"/>
              </p:cNvCxnSpPr>
              <p:nvPr/>
            </p:nvCxnSpPr>
            <p:spPr>
              <a:xfrm rot="5400000" flipH="1" flipV="1">
                <a:off x="6627314" y="4800226"/>
                <a:ext cx="16407" cy="2725053"/>
              </a:xfrm>
              <a:prstGeom prst="curvedConnector5">
                <a:avLst>
                  <a:gd name="adj1" fmla="val -1393308"/>
                  <a:gd name="adj2" fmla="val 51488"/>
                  <a:gd name="adj3" fmla="val 1493308"/>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244" name="Rectangle 9"/>
              <p:cNvSpPr>
                <a:spLocks/>
              </p:cNvSpPr>
              <p:nvPr/>
            </p:nvSpPr>
            <p:spPr bwMode="auto">
              <a:xfrm>
                <a:off x="6507199" y="5813472"/>
                <a:ext cx="46166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a:solidFill>
                      <a:srgbClr val="FF0000"/>
                    </a:solidFill>
                    <a:latin typeface="宋体" pitchFamily="2" charset="-122"/>
                    <a:ea typeface="宋体" pitchFamily="2" charset="-122"/>
                    <a:sym typeface="Arial" pitchFamily="34" charset="0"/>
                  </a:rPr>
                  <a:t>拥</a:t>
                </a:r>
                <a:r>
                  <a:rPr lang="zh-CN" altLang="en-US" sz="1200" b="1" dirty="0" smtClean="0">
                    <a:solidFill>
                      <a:srgbClr val="FF0000"/>
                    </a:solidFill>
                    <a:latin typeface="宋体" pitchFamily="2" charset="-122"/>
                    <a:ea typeface="宋体" pitchFamily="2" charset="-122"/>
                    <a:sym typeface="Arial" pitchFamily="34" charset="0"/>
                  </a:rPr>
                  <a:t>有人</a:t>
                </a:r>
                <a:endParaRPr lang="en-US" altLang="zh-CN" sz="1200" b="1" dirty="0">
                  <a:solidFill>
                    <a:srgbClr val="FF0000"/>
                  </a:solidFill>
                  <a:latin typeface="宋体" pitchFamily="2" charset="-122"/>
                  <a:ea typeface="宋体" pitchFamily="2" charset="-122"/>
                  <a:sym typeface="Arial" pitchFamily="34" charset="0"/>
                </a:endParaRPr>
              </a:p>
            </p:txBody>
          </p:sp>
          <p:sp>
            <p:nvSpPr>
              <p:cNvPr id="245" name="椭圆 244"/>
              <p:cNvSpPr/>
              <p:nvPr/>
            </p:nvSpPr>
            <p:spPr>
              <a:xfrm rot="3918192">
                <a:off x="6558260" y="4379019"/>
                <a:ext cx="2767856" cy="2146130"/>
              </a:xfrm>
              <a:prstGeom prst="ellipse">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6" name="Rectangle 9"/>
              <p:cNvSpPr>
                <a:spLocks/>
              </p:cNvSpPr>
              <p:nvPr/>
            </p:nvSpPr>
            <p:spPr bwMode="auto">
              <a:xfrm>
                <a:off x="6359853" y="6352694"/>
                <a:ext cx="9233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b="1" dirty="0" smtClean="0">
                    <a:solidFill>
                      <a:schemeClr val="accent2">
                        <a:lumMod val="60000"/>
                        <a:lumOff val="40000"/>
                      </a:schemeClr>
                    </a:solidFill>
                    <a:sym typeface="Arial" pitchFamily="34" charset="0"/>
                  </a:rPr>
                  <a:t>社交网站</a:t>
                </a:r>
                <a:endParaRPr lang="en-US" altLang="zh-CN" b="1" dirty="0">
                  <a:solidFill>
                    <a:schemeClr val="accent2">
                      <a:lumMod val="60000"/>
                      <a:lumOff val="40000"/>
                    </a:schemeClr>
                  </a:solidFill>
                  <a:sym typeface="Arial" pitchFamily="34" charset="0"/>
                </a:endParaRPr>
              </a:p>
            </p:txBody>
          </p:sp>
        </p:grpSp>
      </p:grpSp>
      <p:pic>
        <p:nvPicPr>
          <p:cNvPr id="13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3792" y="1225360"/>
            <a:ext cx="6973887"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7" name="直接连接符 136"/>
          <p:cNvCxnSpPr/>
          <p:nvPr/>
        </p:nvCxnSpPr>
        <p:spPr>
          <a:xfrm flipV="1">
            <a:off x="0" y="3585792"/>
            <a:ext cx="9163803" cy="49740"/>
          </a:xfrm>
          <a:prstGeom prst="line">
            <a:avLst/>
          </a:prstGeom>
          <a:ln w="38100">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145" name="Title 1"/>
          <p:cNvSpPr>
            <a:spLocks noGrp="1"/>
          </p:cNvSpPr>
          <p:nvPr>
            <p:ph type="title"/>
          </p:nvPr>
        </p:nvSpPr>
        <p:spPr>
          <a:xfrm>
            <a:off x="251520" y="274638"/>
            <a:ext cx="8229600" cy="1143000"/>
          </a:xfrm>
        </p:spPr>
        <p:txBody>
          <a:bodyPr/>
          <a:lstStyle/>
          <a:p>
            <a:pPr algn="l"/>
            <a:r>
              <a:rPr lang="zh-CN" altLang="en-US" sz="4000" b="1" kern="1200"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如何为用户构造答案？</a:t>
            </a:r>
            <a:endParaRPr lang="zh-CN" altLang="en-US" sz="40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36593325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0"/>
                            </p:stCondLst>
                            <p:childTnLst>
                              <p:par>
                                <p:cTn id="11" presetID="26" presetClass="emph" presetSubtype="0" repeatCount="2000" fill="hold" grpId="1" nodeType="afterEffect">
                                  <p:stCondLst>
                                    <p:cond delay="0"/>
                                  </p:stCondLst>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11281"/>
                                        </p:tgtEl>
                                        <p:attrNameLst>
                                          <p:attrName>style.visibility</p:attrName>
                                        </p:attrNameLst>
                                      </p:cBhvr>
                                      <p:to>
                                        <p:strVal val="visible"/>
                                      </p:to>
                                    </p:set>
                                    <p:animEffect transition="in" filter="fade">
                                      <p:cBhvr>
                                        <p:cTn id="21" dur="500"/>
                                        <p:tgtEl>
                                          <p:spTgt spid="112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
          <p:cNvSpPr>
            <a:spLocks noGrp="1"/>
          </p:cNvSpPr>
          <p:nvPr>
            <p:ph type="title"/>
          </p:nvPr>
        </p:nvSpPr>
        <p:spPr>
          <a:xfrm>
            <a:off x="179512" y="500063"/>
            <a:ext cx="8280920" cy="647700"/>
          </a:xfrm>
        </p:spPr>
        <p:txBody>
          <a:bodyPr/>
          <a:lstStyle/>
          <a:p>
            <a:pPr algn="l" eaLnBrk="1" hangingPunct="1">
              <a:defRPr/>
            </a:pPr>
            <a:r>
              <a:rPr lang="zh-CN" altLang="en-US" sz="4000" b="1" kern="1200"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人物简历：如何去伪存真？</a:t>
            </a:r>
            <a:endParaRPr lang="zh-CN" altLang="en-US" sz="40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3" name="内容占位符 2"/>
          <p:cNvSpPr>
            <a:spLocks noGrp="1"/>
          </p:cNvSpPr>
          <p:nvPr>
            <p:ph idx="1"/>
          </p:nvPr>
        </p:nvSpPr>
        <p:spPr/>
        <p:txBody>
          <a:bodyPr/>
          <a:lstStyle/>
          <a:p>
            <a:endParaRPr lang="zh-CN" altLang="en-US"/>
          </a:p>
        </p:txBody>
      </p:sp>
      <p:sp>
        <p:nvSpPr>
          <p:cNvPr id="19" name="日期占位符 3"/>
          <p:cNvSpPr>
            <a:spLocks noGrp="1"/>
          </p:cNvSpPr>
          <p:nvPr>
            <p:ph type="dt" sz="quarter" idx="10"/>
          </p:nvPr>
        </p:nvSpPr>
        <p:spPr>
          <a:xfrm>
            <a:off x="1234182" y="6376988"/>
            <a:ext cx="2133600" cy="365125"/>
          </a:xfrm>
          <a:noFill/>
          <a:ln>
            <a:miter lim="800000"/>
            <a:headEnd/>
            <a:tailEnd/>
          </a:ln>
        </p:spPr>
        <p:txBody>
          <a:bodyPr/>
          <a:lstStyle/>
          <a:p>
            <a:pPr fontAlgn="base">
              <a:spcBef>
                <a:spcPct val="0"/>
              </a:spcBef>
              <a:spcAft>
                <a:spcPct val="0"/>
              </a:spcAft>
            </a:pPr>
            <a:fld id="{A03C25A8-92F1-4E82-85BB-B36A2395A1B2}" type="datetime1">
              <a:rPr lang="zh-CN" altLang="en-US" smtClean="0">
                <a:ea typeface="宋体" charset="-122"/>
                <a:sym typeface="Arial" charset="0"/>
              </a:rPr>
              <a:pPr fontAlgn="base">
                <a:spcBef>
                  <a:spcPct val="0"/>
                </a:spcBef>
                <a:spcAft>
                  <a:spcPct val="0"/>
                </a:spcAft>
              </a:pPr>
              <a:t>2014/9/27</a:t>
            </a:fld>
            <a:endParaRPr lang="en-US" altLang="zh-CN" sz="1800" smtClean="0">
              <a:solidFill>
                <a:srgbClr val="000000"/>
              </a:solidFill>
              <a:ea typeface="宋体" charset="-122"/>
              <a:sym typeface="Arial" charset="0"/>
            </a:endParaRPr>
          </a:p>
        </p:txBody>
      </p:sp>
      <p:pic>
        <p:nvPicPr>
          <p:cNvPr id="1116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95226"/>
            <a:ext cx="8928992" cy="551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65862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p:cNvSpPr txBox="1"/>
          <p:nvPr/>
        </p:nvSpPr>
        <p:spPr>
          <a:xfrm>
            <a:off x="35496" y="550421"/>
            <a:ext cx="7776864" cy="646331"/>
          </a:xfrm>
          <a:prstGeom prst="rect">
            <a:avLst/>
          </a:prstGeom>
          <a:noFill/>
        </p:spPr>
        <p:txBody>
          <a:bodyPr wrap="square" rtlCol="0">
            <a:spAutoFit/>
          </a:bodyPr>
          <a:lstStyle/>
          <a:p>
            <a:r>
              <a:rPr lang="zh-CN" altLang="en-US" sz="36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 </a:t>
            </a:r>
            <a:r>
              <a:rPr lang="zh-CN" altLang="en-US" sz="36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如何为用户规划方案？</a:t>
            </a:r>
            <a:endParaRPr lang="zh-CN" altLang="en-US" sz="36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endParaRPr>
          </a:p>
        </p:txBody>
      </p:sp>
      <p:sp>
        <p:nvSpPr>
          <p:cNvPr id="5" name="内容占位符 4"/>
          <p:cNvSpPr>
            <a:spLocks noGrp="1"/>
          </p:cNvSpPr>
          <p:nvPr>
            <p:ph idx="1"/>
          </p:nvPr>
        </p:nvSpPr>
        <p:spPr/>
        <p:txBody>
          <a:bodyPr/>
          <a:lstStyle/>
          <a:p>
            <a:endParaRPr lang="zh-CN" altLang="en-US"/>
          </a:p>
        </p:txBody>
      </p:sp>
      <p:pic>
        <p:nvPicPr>
          <p:cNvPr id="1187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320626"/>
            <a:ext cx="8966373" cy="549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50162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35496" y="581199"/>
            <a:ext cx="9108504" cy="615553"/>
          </a:xfrm>
          <a:prstGeom prst="rect">
            <a:avLst/>
          </a:prstGeom>
          <a:solidFill>
            <a:schemeClr val="bg1"/>
          </a:solidFill>
        </p:spPr>
        <p:txBody>
          <a:bodyPr wrap="square" rtlCol="0" anchor="b" anchorCtr="0">
            <a:spAutoFit/>
          </a:bodyPr>
          <a:lstStyle/>
          <a:p>
            <a:r>
              <a:rPr lang="zh-CN" altLang="en-US" sz="34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 意见领袖</a:t>
            </a:r>
            <a:r>
              <a:rPr lang="zh-CN" altLang="en-US" sz="34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搜索</a:t>
            </a:r>
            <a:r>
              <a:rPr lang="zh-CN" altLang="en-US" sz="34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：如何判定意见领袖？</a:t>
            </a:r>
            <a:endParaRPr lang="zh-CN" altLang="en-US" sz="34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endParaRPr>
          </a:p>
        </p:txBody>
      </p:sp>
      <p:pic>
        <p:nvPicPr>
          <p:cNvPr id="1085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284113"/>
            <a:ext cx="8928992" cy="552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91001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107504" y="-24"/>
            <a:ext cx="822960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scene3d>
              <a:camera prst="orthographicFront"/>
              <a:lightRig rig="soft" dir="tl">
                <a:rot lat="0" lon="0" rev="0"/>
              </a:lightRig>
            </a:scene3d>
            <a:sp3d contourW="25400" prstMaterial="matte">
              <a:contourClr>
                <a:schemeClr val="accent2">
                  <a:tint val="20000"/>
                </a:schemeClr>
              </a:contourClr>
            </a:sp3d>
          </a:bodyPr>
          <a:lstStyle/>
          <a:p>
            <a:pPr lvl="0" fontAlgn="base">
              <a:spcBef>
                <a:spcPct val="0"/>
              </a:spcBef>
              <a:spcAft>
                <a:spcPct val="0"/>
              </a:spcAft>
              <a:defRPr/>
            </a:pPr>
            <a:r>
              <a:rPr kumimoji="0" lang="zh-CN" altLang="en-US" sz="3200" b="1" i="0" u="none" strike="noStrike" kern="1200" cap="none" spc="50" normalizeH="0" baseline="0" noProof="0" dirty="0" smtClean="0">
                <a:ln w="11430"/>
                <a:solidFill>
                  <a:schemeClr val="bg1"/>
                </a:solidFill>
                <a:effectLst/>
                <a:uLnTx/>
                <a:uFillTx/>
                <a:latin typeface="+mj-ea"/>
                <a:ea typeface="+mj-ea"/>
                <a:cs typeface="+mj-cs"/>
              </a:rPr>
              <a:t>国外相关</a:t>
            </a:r>
            <a:r>
              <a:rPr lang="zh-CN" altLang="en-US" sz="3200" b="1" spc="50" dirty="0">
                <a:ln w="11430"/>
                <a:solidFill>
                  <a:schemeClr val="bg1"/>
                </a:solidFill>
                <a:latin typeface="+mj-ea"/>
              </a:rPr>
              <a:t>研究</a:t>
            </a:r>
          </a:p>
        </p:txBody>
      </p:sp>
      <p:sp>
        <p:nvSpPr>
          <p:cNvPr id="37" name="Rectangle 2"/>
          <p:cNvSpPr txBox="1">
            <a:spLocks noChangeArrowheads="1"/>
          </p:cNvSpPr>
          <p:nvPr/>
        </p:nvSpPr>
        <p:spPr bwMode="auto">
          <a:xfrm>
            <a:off x="251520" y="476672"/>
            <a:ext cx="4807225" cy="707886"/>
          </a:xfrm>
          <a:prstGeom prst="rect">
            <a:avLst/>
          </a:prstGeom>
        </p:spPr>
        <p:txBody>
          <a:bodyPr wrap="square">
            <a:spAutoFit/>
          </a:bodyPr>
          <a:lstStyle>
            <a:defPPr>
              <a:defRPr lang="zh-CN"/>
            </a:defPPr>
            <a:lvl1pPr>
              <a:defRPr sz="2300" b="1">
                <a:solidFill>
                  <a:schemeClr val="accent5">
                    <a:lumMod val="75000"/>
                  </a:schemeClr>
                </a:solidFill>
                <a:effectLst>
                  <a:outerShdw blurRad="38100" dist="38100" dir="2700000" algn="tl">
                    <a:srgbClr val="000000">
                      <a:alpha val="43137"/>
                    </a:srgbClr>
                  </a:outerShdw>
                </a:effectLst>
                <a:latin typeface="华文中宋"/>
                <a:ea typeface="华文中宋"/>
                <a:cs typeface="华文中宋"/>
              </a:defRPr>
            </a:lvl1pPr>
          </a:lstStyle>
          <a:p>
            <a:r>
              <a:rPr lang="zh-CN" altLang="zh-CN" sz="4000" dirty="0">
                <a:solidFill>
                  <a:srgbClr val="C00000"/>
                </a:solidFill>
                <a:latin typeface="微软雅黑" pitchFamily="34" charset="-122"/>
                <a:ea typeface="微软雅黑" pitchFamily="34" charset="-122"/>
                <a:cs typeface="+mj-cs"/>
              </a:rPr>
              <a:t>社交网络搜索技术</a:t>
            </a:r>
            <a:endParaRPr lang="zh-CN" altLang="en-US" sz="4000" dirty="0">
              <a:solidFill>
                <a:srgbClr val="C00000"/>
              </a:solidFill>
              <a:latin typeface="微软雅黑" pitchFamily="34" charset="-122"/>
              <a:ea typeface="微软雅黑" pitchFamily="34" charset="-122"/>
              <a:cs typeface="+mj-cs"/>
            </a:endParaRPr>
          </a:p>
        </p:txBody>
      </p:sp>
      <p:grpSp>
        <p:nvGrpSpPr>
          <p:cNvPr id="48" name="组合 47"/>
          <p:cNvGrpSpPr/>
          <p:nvPr/>
        </p:nvGrpSpPr>
        <p:grpSpPr>
          <a:xfrm>
            <a:off x="3772964" y="2956133"/>
            <a:ext cx="2711617" cy="1368152"/>
            <a:chOff x="227920" y="3535890"/>
            <a:chExt cx="2903920" cy="1821008"/>
          </a:xfrm>
        </p:grpSpPr>
        <p:pic>
          <p:nvPicPr>
            <p:cNvPr id="91" name="Picture 10" descr="http://eytan.github.io/me_b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725" y="3645024"/>
              <a:ext cx="1440160" cy="933450"/>
            </a:xfrm>
            <a:prstGeom prst="rect">
              <a:avLst/>
            </a:prstGeom>
            <a:noFill/>
            <a:extLst>
              <a:ext uri="{909E8E84-426E-40DD-AFC4-6F175D3DCCD1}">
                <a14:hiddenFill xmlns:a14="http://schemas.microsoft.com/office/drawing/2010/main">
                  <a:solidFill>
                    <a:srgbClr val="FFFFFF"/>
                  </a:solidFill>
                </a14:hiddenFill>
              </a:ext>
            </a:extLst>
          </p:spPr>
        </p:pic>
        <p:sp>
          <p:nvSpPr>
            <p:cNvPr id="92" name="矩形 91"/>
            <p:cNvSpPr/>
            <p:nvPr/>
          </p:nvSpPr>
          <p:spPr>
            <a:xfrm>
              <a:off x="227920" y="4865318"/>
              <a:ext cx="2842115" cy="49158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a:t>密歇根</a:t>
              </a:r>
              <a:r>
                <a:rPr lang="zh-CN" altLang="zh-CN" dirty="0" smtClean="0"/>
                <a:t>大学</a:t>
              </a:r>
              <a:r>
                <a:rPr lang="en-US" altLang="zh-CN" dirty="0" err="1" smtClean="0"/>
                <a:t>Bakshy</a:t>
              </a:r>
              <a:r>
                <a:rPr lang="zh-CN" altLang="en-US" dirty="0" smtClean="0"/>
                <a:t>教授</a:t>
              </a:r>
              <a:endParaRPr lang="zh-CN" altLang="en-US" dirty="0"/>
            </a:p>
          </p:txBody>
        </p:sp>
        <p:sp>
          <p:nvSpPr>
            <p:cNvPr id="93" name="TextBox 25"/>
            <p:cNvSpPr txBox="1"/>
            <p:nvPr/>
          </p:nvSpPr>
          <p:spPr>
            <a:xfrm>
              <a:off x="1716114" y="3535890"/>
              <a:ext cx="1415726" cy="122895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计算</a:t>
              </a:r>
              <a:r>
                <a:rPr lang="en-US" altLang="zh-CN" dirty="0"/>
                <a:t>Twitter</a:t>
              </a:r>
              <a:r>
                <a:rPr lang="zh-CN" altLang="en-US" dirty="0"/>
                <a:t>上有影响的用户</a:t>
              </a:r>
            </a:p>
          </p:txBody>
        </p:sp>
      </p:grpSp>
      <p:grpSp>
        <p:nvGrpSpPr>
          <p:cNvPr id="49" name="组合 48"/>
          <p:cNvGrpSpPr/>
          <p:nvPr/>
        </p:nvGrpSpPr>
        <p:grpSpPr>
          <a:xfrm>
            <a:off x="3556942" y="1227939"/>
            <a:ext cx="2927642" cy="1224136"/>
            <a:chOff x="3498500" y="3515392"/>
            <a:chExt cx="3353646" cy="1346550"/>
          </a:xfrm>
        </p:grpSpPr>
        <p:pic>
          <p:nvPicPr>
            <p:cNvPr id="60" name="Picture 12" descr="Jure Leskovec"/>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3471" y="3584381"/>
              <a:ext cx="1440000" cy="818181"/>
            </a:xfrm>
            <a:prstGeom prst="rect">
              <a:avLst/>
            </a:prstGeom>
            <a:noFill/>
            <a:extLst>
              <a:ext uri="{909E8E84-426E-40DD-AFC4-6F175D3DCCD1}">
                <a14:hiddenFill xmlns:a14="http://schemas.microsoft.com/office/drawing/2010/main">
                  <a:solidFill>
                    <a:srgbClr val="FFFFFF"/>
                  </a:solidFill>
                </a14:hiddenFill>
              </a:ext>
            </a:extLst>
          </p:spPr>
        </p:pic>
        <p:sp>
          <p:nvSpPr>
            <p:cNvPr id="89" name="矩形 88"/>
            <p:cNvSpPr/>
            <p:nvPr/>
          </p:nvSpPr>
          <p:spPr>
            <a:xfrm>
              <a:off x="3498500" y="4455677"/>
              <a:ext cx="3222912" cy="4062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smtClean="0"/>
                <a:t>斯坦福大学</a:t>
              </a:r>
              <a:r>
                <a:rPr lang="en-US" altLang="zh-CN" dirty="0" err="1" smtClean="0"/>
                <a:t>Lesckovec</a:t>
              </a:r>
              <a:r>
                <a:rPr lang="zh-CN" altLang="en-US" dirty="0" smtClean="0"/>
                <a:t>博士</a:t>
              </a:r>
              <a:endParaRPr lang="zh-CN" altLang="en-US" dirty="0"/>
            </a:p>
          </p:txBody>
        </p:sp>
        <p:sp>
          <p:nvSpPr>
            <p:cNvPr id="90" name="矩形 89"/>
            <p:cNvSpPr/>
            <p:nvPr/>
          </p:nvSpPr>
          <p:spPr>
            <a:xfrm>
              <a:off x="5209244" y="3515392"/>
              <a:ext cx="1642902" cy="71096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a:t>研究网络</a:t>
              </a:r>
              <a:r>
                <a:rPr lang="zh-CN" altLang="zh-CN" dirty="0" smtClean="0"/>
                <a:t>直径、发现</a:t>
              </a:r>
              <a:r>
                <a:rPr lang="zh-CN" altLang="zh-CN" dirty="0"/>
                <a:t>活跃用户</a:t>
              </a:r>
              <a:endParaRPr lang="zh-CN" altLang="en-US" dirty="0"/>
            </a:p>
          </p:txBody>
        </p:sp>
      </p:grpSp>
      <p:grpSp>
        <p:nvGrpSpPr>
          <p:cNvPr id="50" name="组合 49"/>
          <p:cNvGrpSpPr/>
          <p:nvPr/>
        </p:nvGrpSpPr>
        <p:grpSpPr>
          <a:xfrm>
            <a:off x="6623459" y="1435254"/>
            <a:ext cx="2443923" cy="1016823"/>
            <a:chOff x="6346621" y="3812710"/>
            <a:chExt cx="2689875" cy="1637604"/>
          </a:xfrm>
        </p:grpSpPr>
        <p:pic>
          <p:nvPicPr>
            <p:cNvPr id="57" name="Picture 16" descr="http://pharm.sjtu.edu.cn/WebEditor/UploadFile/2011520102522345.jpg"/>
            <p:cNvPicPr>
              <a:picLocks noChangeArrowheads="1"/>
            </p:cNvPicPr>
            <p:nvPr/>
          </p:nvPicPr>
          <p:blipFill rotWithShape="1">
            <a:blip r:embed="rId4" cstate="print">
              <a:extLst>
                <a:ext uri="{28A0092B-C50C-407E-A947-70E740481C1C}">
                  <a14:useLocalDpi xmlns:a14="http://schemas.microsoft.com/office/drawing/2010/main" val="0"/>
                </a:ext>
              </a:extLst>
            </a:blip>
            <a:srcRect l="28663" t="21579" r="24952"/>
            <a:stretch/>
          </p:blipFill>
          <p:spPr bwMode="auto">
            <a:xfrm>
              <a:off x="6528422" y="3846094"/>
              <a:ext cx="983539" cy="900000"/>
            </a:xfrm>
            <a:prstGeom prst="rect">
              <a:avLst/>
            </a:prstGeom>
            <a:noFill/>
            <a:extLst>
              <a:ext uri="{909E8E84-426E-40DD-AFC4-6F175D3DCCD1}">
                <a14:hiddenFill xmlns:a14="http://schemas.microsoft.com/office/drawing/2010/main">
                  <a:solidFill>
                    <a:srgbClr val="FFFFFF"/>
                  </a:solidFill>
                </a14:hiddenFill>
              </a:ext>
            </a:extLst>
          </p:spPr>
        </p:pic>
        <p:sp>
          <p:nvSpPr>
            <p:cNvPr id="58" name="矩形 57"/>
            <p:cNvSpPr/>
            <p:nvPr/>
          </p:nvSpPr>
          <p:spPr>
            <a:xfrm>
              <a:off x="7664228" y="3812710"/>
              <a:ext cx="1372268" cy="94178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1600" dirty="0" smtClean="0"/>
                <a:t>话题与</a:t>
              </a:r>
              <a:r>
                <a:rPr lang="zh-CN" altLang="zh-CN" sz="1600" dirty="0"/>
                <a:t>话题</a:t>
              </a:r>
              <a:r>
                <a:rPr lang="zh-CN" altLang="zh-CN" sz="1600" dirty="0" smtClean="0"/>
                <a:t>演化</a:t>
              </a:r>
              <a:r>
                <a:rPr lang="zh-CN" altLang="zh-CN" sz="1600" dirty="0"/>
                <a:t>分析</a:t>
              </a:r>
              <a:endParaRPr lang="zh-CN" altLang="en-US" sz="1600" dirty="0"/>
            </a:p>
          </p:txBody>
        </p:sp>
        <p:sp>
          <p:nvSpPr>
            <p:cNvPr id="59" name="矩形 58"/>
            <p:cNvSpPr/>
            <p:nvPr/>
          </p:nvSpPr>
          <p:spPr>
            <a:xfrm>
              <a:off x="6346621" y="4855501"/>
              <a:ext cx="2635215" cy="59481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smtClean="0"/>
                <a:t>伊利诺伊大学</a:t>
              </a:r>
              <a:r>
                <a:rPr lang="en-US" altLang="zh-CN" dirty="0" smtClean="0"/>
                <a:t>Han</a:t>
              </a:r>
              <a:r>
                <a:rPr lang="zh-CN" altLang="en-US" dirty="0" smtClean="0"/>
                <a:t>博士</a:t>
              </a:r>
              <a:endParaRPr lang="zh-CN" altLang="en-US" dirty="0"/>
            </a:p>
          </p:txBody>
        </p:sp>
      </p:grpSp>
      <p:grpSp>
        <p:nvGrpSpPr>
          <p:cNvPr id="51" name="组合 50"/>
          <p:cNvGrpSpPr/>
          <p:nvPr/>
        </p:nvGrpSpPr>
        <p:grpSpPr>
          <a:xfrm>
            <a:off x="6616673" y="3028140"/>
            <a:ext cx="2448372" cy="1368152"/>
            <a:chOff x="5215593" y="5323938"/>
            <a:chExt cx="3406027" cy="1368152"/>
          </a:xfrm>
        </p:grpSpPr>
        <p:sp>
          <p:nvSpPr>
            <p:cNvPr id="54" name="矩形 53"/>
            <p:cNvSpPr/>
            <p:nvPr/>
          </p:nvSpPr>
          <p:spPr>
            <a:xfrm>
              <a:off x="6335620" y="5323938"/>
              <a:ext cx="2286000" cy="646331"/>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dirty="0" smtClean="0"/>
                <a:t>研究了</a:t>
              </a:r>
              <a:r>
                <a:rPr lang="en-US" altLang="zh-CN" dirty="0" smtClean="0"/>
                <a:t>Twitter</a:t>
              </a:r>
              <a:r>
                <a:rPr lang="zh-CN" altLang="zh-CN" dirty="0" smtClean="0"/>
                <a:t>实现了意见领袖的检测</a:t>
              </a:r>
              <a:endParaRPr lang="zh-CN" altLang="en-US" dirty="0"/>
            </a:p>
          </p:txBody>
        </p:sp>
        <p:pic>
          <p:nvPicPr>
            <p:cNvPr id="55" name="Picture 27" descr="http://cn.bing.com/th?id=HN.608036871009337369&amp;w=98&amp;h=108&amp;c=8&amp;pid=3.1&amp;qlt=9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5593" y="5373216"/>
              <a:ext cx="1127891" cy="743330"/>
            </a:xfrm>
            <a:prstGeom prst="rect">
              <a:avLst/>
            </a:prstGeom>
            <a:noFill/>
            <a:extLst>
              <a:ext uri="{909E8E84-426E-40DD-AFC4-6F175D3DCCD1}">
                <a14:hiddenFill xmlns:a14="http://schemas.microsoft.com/office/drawing/2010/main">
                  <a:solidFill>
                    <a:srgbClr val="FFFFFF"/>
                  </a:solidFill>
                </a14:hiddenFill>
              </a:ext>
            </a:extLst>
          </p:spPr>
        </p:pic>
        <p:sp>
          <p:nvSpPr>
            <p:cNvPr id="56" name="矩形 55"/>
            <p:cNvSpPr/>
            <p:nvPr/>
          </p:nvSpPr>
          <p:spPr>
            <a:xfrm>
              <a:off x="5215593" y="6322758"/>
              <a:ext cx="3281492"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smtClean="0"/>
                <a:t>耶鲁</a:t>
              </a:r>
              <a:r>
                <a:rPr lang="zh-CN" altLang="zh-CN" dirty="0" smtClean="0"/>
                <a:t>大学</a:t>
              </a:r>
              <a:endParaRPr lang="zh-CN" altLang="en-US" dirty="0"/>
            </a:p>
          </p:txBody>
        </p:sp>
      </p:grpSp>
      <p:sp>
        <p:nvSpPr>
          <p:cNvPr id="52" name="下箭头 51"/>
          <p:cNvSpPr/>
          <p:nvPr/>
        </p:nvSpPr>
        <p:spPr>
          <a:xfrm>
            <a:off x="3200060" y="1299948"/>
            <a:ext cx="454188" cy="4989418"/>
          </a:xfrm>
          <a:prstGeom prst="downArrow">
            <a:avLst/>
          </a:prstGeom>
          <a:ln/>
        </p:spPr>
        <p:style>
          <a:lnRef idx="1">
            <a:schemeClr val="accent1"/>
          </a:lnRef>
          <a:fillRef idx="2">
            <a:schemeClr val="accent1"/>
          </a:fillRef>
          <a:effectRef idx="1">
            <a:schemeClr val="accent1"/>
          </a:effectRef>
          <a:fontRef idx="minor">
            <a:schemeClr val="dk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3" name="矩形 52"/>
          <p:cNvSpPr/>
          <p:nvPr/>
        </p:nvSpPr>
        <p:spPr>
          <a:xfrm>
            <a:off x="3960594" y="4540308"/>
            <a:ext cx="4572000" cy="1754326"/>
          </a:xfrm>
          <a:prstGeom prst="rect">
            <a:avLst/>
          </a:prstGeom>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Wingdings" pitchFamily="2" charset="2"/>
              <a:buChar char="Ø"/>
            </a:pPr>
            <a:r>
              <a:rPr lang="zh-CN" altLang="zh-CN" b="1" dirty="0" smtClean="0">
                <a:solidFill>
                  <a:srgbClr val="FF0000"/>
                </a:solidFill>
              </a:rPr>
              <a:t>现有社交网络</a:t>
            </a:r>
            <a:r>
              <a:rPr lang="zh-CN" altLang="zh-CN" b="1" dirty="0">
                <a:solidFill>
                  <a:srgbClr val="FF0000"/>
                </a:solidFill>
              </a:rPr>
              <a:t>人物与话题搜索方法大多是基于单维属性和静态的，其结果的正确性和科学性不够</a:t>
            </a:r>
            <a:r>
              <a:rPr lang="zh-CN" altLang="zh-CN" b="1" dirty="0" smtClean="0">
                <a:solidFill>
                  <a:srgbClr val="FF0000"/>
                </a:solidFill>
              </a:rPr>
              <a:t>充分</a:t>
            </a:r>
            <a:r>
              <a:rPr lang="en-US" altLang="zh-CN" b="1" dirty="0" smtClean="0">
                <a:solidFill>
                  <a:srgbClr val="FF0000"/>
                </a:solidFill>
              </a:rPr>
              <a:t>.</a:t>
            </a:r>
          </a:p>
          <a:p>
            <a:pPr marL="285750" indent="-285750">
              <a:buFont typeface="Wingdings" pitchFamily="2" charset="2"/>
              <a:buChar char="Ø"/>
            </a:pPr>
            <a:endParaRPr lang="en-US" altLang="zh-CN" b="1" dirty="0" smtClean="0">
              <a:solidFill>
                <a:srgbClr val="FF0000"/>
              </a:solidFill>
            </a:endParaRPr>
          </a:p>
          <a:p>
            <a:pPr marL="285750" indent="-285750">
              <a:buFont typeface="Wingdings" pitchFamily="2" charset="2"/>
              <a:buChar char="Ø"/>
            </a:pPr>
            <a:r>
              <a:rPr lang="zh-CN" altLang="en-US" b="1" dirty="0" smtClean="0">
                <a:solidFill>
                  <a:srgbClr val="FF0000"/>
                </a:solidFill>
              </a:rPr>
              <a:t>未能</a:t>
            </a:r>
            <a:r>
              <a:rPr lang="zh-CN" altLang="zh-CN" b="1" dirty="0" smtClean="0">
                <a:solidFill>
                  <a:srgbClr val="FF0000"/>
                </a:solidFill>
              </a:rPr>
              <a:t>从</a:t>
            </a:r>
            <a:r>
              <a:rPr lang="zh-CN" altLang="zh-CN" b="1" dirty="0">
                <a:solidFill>
                  <a:srgbClr val="FF0000"/>
                </a:solidFill>
              </a:rPr>
              <a:t>结构、群体和信息等角度进行复杂关联</a:t>
            </a:r>
            <a:r>
              <a:rPr lang="zh-CN" altLang="zh-CN" b="1" dirty="0" smtClean="0">
                <a:solidFill>
                  <a:srgbClr val="FF0000"/>
                </a:solidFill>
              </a:rPr>
              <a:t>分析</a:t>
            </a:r>
            <a:r>
              <a:rPr lang="zh-CN" altLang="en-US" b="1" dirty="0" smtClean="0">
                <a:solidFill>
                  <a:srgbClr val="FF0000"/>
                </a:solidFill>
              </a:rPr>
              <a:t>、</a:t>
            </a:r>
            <a:r>
              <a:rPr lang="zh-CN" altLang="zh-CN" b="1" dirty="0" smtClean="0">
                <a:solidFill>
                  <a:srgbClr val="FF0000"/>
                </a:solidFill>
              </a:rPr>
              <a:t>搜索</a:t>
            </a:r>
            <a:r>
              <a:rPr lang="zh-CN" altLang="zh-CN" b="1" dirty="0">
                <a:solidFill>
                  <a:srgbClr val="FF0000"/>
                </a:solidFill>
              </a:rPr>
              <a:t>。</a:t>
            </a:r>
            <a:endParaRPr lang="zh-CN" altLang="en-US" b="1" dirty="0">
              <a:solidFill>
                <a:srgbClr val="FF0000"/>
              </a:solidFill>
            </a:endParaRPr>
          </a:p>
        </p:txBody>
      </p:sp>
      <p:pic>
        <p:nvPicPr>
          <p:cNvPr id="12185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297" y="1601430"/>
            <a:ext cx="2798763" cy="2089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85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520" y="3984751"/>
            <a:ext cx="3146425" cy="2320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168164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bwMode="auto">
          <a:xfrm>
            <a:off x="0" y="1268760"/>
            <a:ext cx="9163803" cy="5616000"/>
          </a:xfrm>
          <a:prstGeom prst="rect">
            <a:avLst/>
          </a:prstGeom>
          <a:solidFill>
            <a:schemeClr val="accent6">
              <a:lumMod val="20000"/>
              <a:lumOff val="80000"/>
            </a:schemeClr>
          </a:solidFill>
          <a:ln>
            <a:headEnd type="none" w="med" len="med"/>
            <a:tailEnd type="none" w="med" len="med"/>
          </a:ln>
          <a:extLst/>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4" name="Rectangle 9"/>
          <p:cNvSpPr>
            <a:spLocks/>
          </p:cNvSpPr>
          <p:nvPr/>
        </p:nvSpPr>
        <p:spPr bwMode="auto">
          <a:xfrm>
            <a:off x="1776462" y="3225321"/>
            <a:ext cx="9233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b="1" dirty="0">
                <a:solidFill>
                  <a:srgbClr val="FF0000"/>
                </a:solidFill>
                <a:sym typeface="Arial" pitchFamily="34" charset="0"/>
              </a:rPr>
              <a:t>搜索主体</a:t>
            </a:r>
            <a:endParaRPr lang="en-US" altLang="zh-CN" b="1" dirty="0">
              <a:solidFill>
                <a:srgbClr val="FF0000"/>
              </a:solidFill>
              <a:sym typeface="Arial" pitchFamily="34" charset="0"/>
            </a:endParaRPr>
          </a:p>
        </p:txBody>
      </p:sp>
      <p:sp>
        <p:nvSpPr>
          <p:cNvPr id="55" name="Rectangle 9"/>
          <p:cNvSpPr>
            <a:spLocks/>
          </p:cNvSpPr>
          <p:nvPr/>
        </p:nvSpPr>
        <p:spPr bwMode="auto">
          <a:xfrm>
            <a:off x="6228184" y="3268545"/>
            <a:ext cx="115416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b="1" dirty="0">
                <a:solidFill>
                  <a:srgbClr val="FF0000"/>
                </a:solidFill>
                <a:sym typeface="Arial" pitchFamily="34" charset="0"/>
              </a:rPr>
              <a:t>泛在网空间</a:t>
            </a:r>
            <a:endParaRPr lang="en-US" altLang="zh-CN" b="1" dirty="0">
              <a:solidFill>
                <a:srgbClr val="FF0000"/>
              </a:solidFill>
              <a:sym typeface="Arial" pitchFamily="34" charset="0"/>
            </a:endParaRPr>
          </a:p>
        </p:txBody>
      </p:sp>
      <p:cxnSp>
        <p:nvCxnSpPr>
          <p:cNvPr id="3" name="直接连接符 2"/>
          <p:cNvCxnSpPr/>
          <p:nvPr/>
        </p:nvCxnSpPr>
        <p:spPr>
          <a:xfrm flipV="1">
            <a:off x="0" y="3617552"/>
            <a:ext cx="9144000" cy="99480"/>
          </a:xfrm>
          <a:prstGeom prst="line">
            <a:avLst/>
          </a:prstGeom>
          <a:ln w="38100">
            <a:solidFill>
              <a:schemeClr val="bg1">
                <a:lumMod val="6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3517280" y="1271186"/>
            <a:ext cx="1925389" cy="223113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0" name="Rectangle 9"/>
          <p:cNvSpPr>
            <a:spLocks/>
          </p:cNvSpPr>
          <p:nvPr/>
        </p:nvSpPr>
        <p:spPr bwMode="auto">
          <a:xfrm>
            <a:off x="1887860" y="3742156"/>
            <a:ext cx="5348436" cy="453183"/>
          </a:xfrm>
          <a:prstGeom prst="rect">
            <a:avLst/>
          </a:prstGeom>
          <a:ln/>
          <a:extLst/>
        </p:spPr>
        <p:style>
          <a:lnRef idx="1">
            <a:schemeClr val="accent5"/>
          </a:lnRef>
          <a:fillRef idx="2">
            <a:schemeClr val="accent5"/>
          </a:fillRef>
          <a:effectRef idx="1">
            <a:schemeClr val="accent5"/>
          </a:effectRef>
          <a:fontRef idx="minor">
            <a:schemeClr val="dk1"/>
          </a:fontRef>
        </p:style>
        <p:txBody>
          <a:bodyPr wrap="square" lIns="0" tIns="72000" rIns="0" bIns="72000">
            <a:noAutofit/>
          </a:bodyPr>
          <a:lstStyle/>
          <a:p>
            <a:pPr algn="ctr"/>
            <a:r>
              <a:rPr lang="zh-CN" altLang="en-US" sz="2000" b="1" dirty="0" smtClean="0">
                <a:solidFill>
                  <a:srgbClr val="FF0000"/>
                </a:solidFill>
                <a:sym typeface="Arial" pitchFamily="34" charset="0"/>
              </a:rPr>
              <a:t>用户意图和实体、关系的方式变化多样</a:t>
            </a:r>
            <a:endParaRPr lang="en-US" altLang="zh-CN" sz="2000" b="1" dirty="0">
              <a:solidFill>
                <a:srgbClr val="FF0000"/>
              </a:solidFill>
              <a:sym typeface="Arial" pitchFamily="34" charset="0"/>
            </a:endParaRPr>
          </a:p>
        </p:txBody>
      </p:sp>
      <p:sp>
        <p:nvSpPr>
          <p:cNvPr id="40" name="右箭头 39"/>
          <p:cNvSpPr/>
          <p:nvPr/>
        </p:nvSpPr>
        <p:spPr>
          <a:xfrm>
            <a:off x="2339752" y="5331775"/>
            <a:ext cx="1444363" cy="23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1" name="右箭头 360"/>
          <p:cNvSpPr/>
          <p:nvPr/>
        </p:nvSpPr>
        <p:spPr>
          <a:xfrm rot="10800000">
            <a:off x="2335549" y="5799585"/>
            <a:ext cx="1444363" cy="2320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2" name="Rectangle 9"/>
          <p:cNvSpPr>
            <a:spLocks/>
          </p:cNvSpPr>
          <p:nvPr/>
        </p:nvSpPr>
        <p:spPr bwMode="auto">
          <a:xfrm>
            <a:off x="2310697" y="6054797"/>
            <a:ext cx="1509725"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p>
            <a:r>
              <a:rPr lang="zh-CN" altLang="en-US" b="1" dirty="0">
                <a:solidFill>
                  <a:srgbClr val="FF0000"/>
                </a:solidFill>
                <a:latin typeface="华文楷体" pitchFamily="2" charset="-122"/>
                <a:ea typeface="华文楷体" pitchFamily="2" charset="-122"/>
                <a:sym typeface="Arial" pitchFamily="34" charset="0"/>
              </a:rPr>
              <a:t>买买提</a:t>
            </a:r>
            <a:r>
              <a:rPr lang="en-US" altLang="zh-CN" b="1" dirty="0">
                <a:solidFill>
                  <a:srgbClr val="FF0000"/>
                </a:solidFill>
                <a:latin typeface="华文楷体" pitchFamily="2" charset="-122"/>
                <a:ea typeface="华文楷体" pitchFamily="2" charset="-122"/>
                <a:sym typeface="Arial" pitchFamily="34" charset="0"/>
              </a:rPr>
              <a:t>,</a:t>
            </a:r>
            <a:r>
              <a:rPr lang="zh-CN" altLang="en-US" b="1" dirty="0">
                <a:solidFill>
                  <a:srgbClr val="FF0000"/>
                </a:solidFill>
                <a:latin typeface="华文楷体" pitchFamily="2" charset="-122"/>
                <a:ea typeface="华文楷体" pitchFamily="2" charset="-122"/>
                <a:sym typeface="Arial" pitchFamily="34" charset="0"/>
              </a:rPr>
              <a:t>热依木</a:t>
            </a:r>
            <a:endParaRPr lang="en-US" altLang="zh-CN" b="1" dirty="0">
              <a:solidFill>
                <a:srgbClr val="FF0000"/>
              </a:solidFill>
              <a:latin typeface="华文楷体" pitchFamily="2" charset="-122"/>
              <a:ea typeface="华文楷体" pitchFamily="2" charset="-122"/>
              <a:sym typeface="Arial" pitchFamily="34" charset="0"/>
            </a:endParaRPr>
          </a:p>
        </p:txBody>
      </p:sp>
      <p:grpSp>
        <p:nvGrpSpPr>
          <p:cNvPr id="2" name="组合 1"/>
          <p:cNvGrpSpPr/>
          <p:nvPr/>
        </p:nvGrpSpPr>
        <p:grpSpPr>
          <a:xfrm>
            <a:off x="53534" y="4283266"/>
            <a:ext cx="2119624" cy="2267804"/>
            <a:chOff x="38100" y="3949699"/>
            <a:chExt cx="2119624" cy="2410747"/>
          </a:xfrm>
        </p:grpSpPr>
        <p:grpSp>
          <p:nvGrpSpPr>
            <p:cNvPr id="33" name="组合 32"/>
            <p:cNvGrpSpPr/>
            <p:nvPr/>
          </p:nvGrpSpPr>
          <p:grpSpPr>
            <a:xfrm>
              <a:off x="107504" y="4092642"/>
              <a:ext cx="1800294" cy="2072661"/>
              <a:chOff x="766217" y="4079918"/>
              <a:chExt cx="2148382" cy="1632436"/>
            </a:xfrm>
          </p:grpSpPr>
          <p:sp>
            <p:nvSpPr>
              <p:cNvPr id="336" name="矩形 335"/>
              <p:cNvSpPr/>
              <p:nvPr/>
            </p:nvSpPr>
            <p:spPr>
              <a:xfrm>
                <a:off x="766217" y="4842312"/>
                <a:ext cx="229332" cy="2160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solidFill>
                    <a:prstClr val="black"/>
                  </a:solidFill>
                </a:endParaRPr>
              </a:p>
            </p:txBody>
          </p:sp>
          <p:cxnSp>
            <p:nvCxnSpPr>
              <p:cNvPr id="345" name="曲线连接符 344"/>
              <p:cNvCxnSpPr>
                <a:stCxn id="336" idx="2"/>
                <a:endCxn id="346" idx="1"/>
              </p:cNvCxnSpPr>
              <p:nvPr/>
            </p:nvCxnSpPr>
            <p:spPr>
              <a:xfrm rot="16200000" flipH="1">
                <a:off x="1132644" y="4806574"/>
                <a:ext cx="546006" cy="1049527"/>
              </a:xfrm>
              <a:prstGeom prst="curvedConnector2">
                <a:avLst/>
              </a:prstGeom>
              <a:ln>
                <a:headEnd type="arrow"/>
                <a:tailEnd type="arrow"/>
              </a:ln>
            </p:spPr>
            <p:style>
              <a:lnRef idx="2">
                <a:schemeClr val="accent6"/>
              </a:lnRef>
              <a:fillRef idx="0">
                <a:schemeClr val="accent6"/>
              </a:fillRef>
              <a:effectRef idx="1">
                <a:schemeClr val="accent6"/>
              </a:effectRef>
              <a:fontRef idx="minor">
                <a:schemeClr val="tx1"/>
              </a:fontRef>
            </p:style>
          </p:cxnSp>
          <p:sp>
            <p:nvSpPr>
              <p:cNvPr id="346" name="矩形 345"/>
              <p:cNvSpPr/>
              <p:nvPr/>
            </p:nvSpPr>
            <p:spPr>
              <a:xfrm>
                <a:off x="1930410" y="5496330"/>
                <a:ext cx="229332" cy="21602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solidFill>
                    <a:prstClr val="black"/>
                  </a:solidFill>
                </a:endParaRPr>
              </a:p>
            </p:txBody>
          </p:sp>
          <p:sp>
            <p:nvSpPr>
              <p:cNvPr id="347" name="Rectangle 9"/>
              <p:cNvSpPr>
                <a:spLocks/>
              </p:cNvSpPr>
              <p:nvPr/>
            </p:nvSpPr>
            <p:spPr bwMode="auto">
              <a:xfrm>
                <a:off x="1170632" y="5228967"/>
                <a:ext cx="30777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a:solidFill>
                      <a:srgbClr val="FF0000"/>
                    </a:solidFill>
                    <a:latin typeface="宋体" pitchFamily="2" charset="-122"/>
                    <a:ea typeface="宋体" pitchFamily="2" charset="-122"/>
                    <a:sym typeface="Arial" pitchFamily="34" charset="0"/>
                  </a:rPr>
                  <a:t>好友</a:t>
                </a:r>
                <a:endParaRPr lang="en-US" altLang="zh-CN" sz="1200" b="1" dirty="0">
                  <a:solidFill>
                    <a:srgbClr val="FF0000"/>
                  </a:solidFill>
                  <a:latin typeface="宋体" pitchFamily="2" charset="-122"/>
                  <a:ea typeface="宋体" pitchFamily="2" charset="-122"/>
                  <a:sym typeface="Arial" pitchFamily="34" charset="0"/>
                </a:endParaRPr>
              </a:p>
            </p:txBody>
          </p:sp>
          <p:grpSp>
            <p:nvGrpSpPr>
              <p:cNvPr id="348" name="组合 347"/>
              <p:cNvGrpSpPr/>
              <p:nvPr/>
            </p:nvGrpSpPr>
            <p:grpSpPr>
              <a:xfrm>
                <a:off x="1949058" y="4725144"/>
                <a:ext cx="923330" cy="771185"/>
                <a:chOff x="2419215" y="2567989"/>
                <a:chExt cx="923330" cy="771185"/>
              </a:xfrm>
            </p:grpSpPr>
            <p:cxnSp>
              <p:nvCxnSpPr>
                <p:cNvPr id="349" name="直接连接符 348"/>
                <p:cNvCxnSpPr>
                  <a:stCxn id="350" idx="4"/>
                  <a:endCxn id="346" idx="0"/>
                </p:cNvCxnSpPr>
                <p:nvPr/>
              </p:nvCxnSpPr>
              <p:spPr>
                <a:xfrm flipH="1">
                  <a:off x="2515233" y="2928030"/>
                  <a:ext cx="177503" cy="411144"/>
                </a:xfrm>
                <a:prstGeom prst="line">
                  <a:avLst/>
                </a:prstGeom>
              </p:spPr>
              <p:style>
                <a:lnRef idx="1">
                  <a:schemeClr val="accent1"/>
                </a:lnRef>
                <a:fillRef idx="0">
                  <a:schemeClr val="accent1"/>
                </a:fillRef>
                <a:effectRef idx="0">
                  <a:schemeClr val="accent1"/>
                </a:effectRef>
                <a:fontRef idx="minor">
                  <a:schemeClr val="tx1"/>
                </a:fontRef>
              </p:style>
            </p:cxnSp>
            <p:sp>
              <p:nvSpPr>
                <p:cNvPr id="350" name="椭圆 349"/>
                <p:cNvSpPr/>
                <p:nvPr/>
              </p:nvSpPr>
              <p:spPr>
                <a:xfrm>
                  <a:off x="2638736" y="2820029"/>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prstClr val="black"/>
                    </a:solidFill>
                  </a:endParaRPr>
                </a:p>
              </p:txBody>
            </p:sp>
            <p:sp>
              <p:nvSpPr>
                <p:cNvPr id="351" name="Rectangle 9"/>
                <p:cNvSpPr>
                  <a:spLocks/>
                </p:cNvSpPr>
                <p:nvPr/>
              </p:nvSpPr>
              <p:spPr bwMode="auto">
                <a:xfrm>
                  <a:off x="2419215" y="2567989"/>
                  <a:ext cx="9233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a:solidFill>
                        <a:srgbClr val="0070C0"/>
                      </a:solidFill>
                      <a:latin typeface="宋体" pitchFamily="2" charset="-122"/>
                      <a:ea typeface="宋体" pitchFamily="2" charset="-122"/>
                      <a:sym typeface="Arial" pitchFamily="34" charset="0"/>
                    </a:rPr>
                    <a:t>支持基地组织</a:t>
                  </a:r>
                  <a:endParaRPr lang="en-US" altLang="zh-CN" sz="1200" b="1" dirty="0">
                    <a:solidFill>
                      <a:srgbClr val="0070C0"/>
                    </a:solidFill>
                    <a:latin typeface="宋体" pitchFamily="2" charset="-122"/>
                    <a:ea typeface="宋体" pitchFamily="2" charset="-122"/>
                    <a:sym typeface="Arial" pitchFamily="34" charset="0"/>
                  </a:endParaRPr>
                </a:p>
              </p:txBody>
            </p:sp>
          </p:grpSp>
          <p:sp>
            <p:nvSpPr>
              <p:cNvPr id="352" name="矩形 351"/>
              <p:cNvSpPr/>
              <p:nvPr/>
            </p:nvSpPr>
            <p:spPr>
              <a:xfrm>
                <a:off x="2175917" y="5169892"/>
                <a:ext cx="61555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a:solidFill>
                      <a:srgbClr val="C0504D">
                        <a:lumMod val="75000"/>
                      </a:srgbClr>
                    </a:solidFill>
                    <a:latin typeface="宋体" pitchFamily="2" charset="-122"/>
                    <a:ea typeface="宋体" pitchFamily="2" charset="-122"/>
                    <a:sym typeface="Arial" pitchFamily="34" charset="0"/>
                  </a:rPr>
                  <a:t>政治倾向</a:t>
                </a:r>
                <a:endParaRPr lang="zh-CN" altLang="en-US" sz="1200" b="1" dirty="0">
                  <a:solidFill>
                    <a:srgbClr val="C0504D">
                      <a:lumMod val="75000"/>
                    </a:srgbClr>
                  </a:solidFill>
                  <a:latin typeface="宋体" pitchFamily="2" charset="-122"/>
                  <a:ea typeface="宋体" pitchFamily="2" charset="-122"/>
                </a:endParaRPr>
              </a:p>
            </p:txBody>
          </p:sp>
          <p:cxnSp>
            <p:nvCxnSpPr>
              <p:cNvPr id="353" name="曲线连接符 352"/>
              <p:cNvCxnSpPr>
                <a:stCxn id="336" idx="3"/>
              </p:cNvCxnSpPr>
              <p:nvPr/>
            </p:nvCxnSpPr>
            <p:spPr>
              <a:xfrm flipV="1">
                <a:off x="995549" y="4455120"/>
                <a:ext cx="995719" cy="495204"/>
              </a:xfrm>
              <a:prstGeom prst="curvedConnector3">
                <a:avLst>
                  <a:gd name="adj1" fmla="val 50000"/>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354" name="椭圆 353"/>
              <p:cNvSpPr/>
              <p:nvPr/>
            </p:nvSpPr>
            <p:spPr>
              <a:xfrm>
                <a:off x="1950246" y="4293096"/>
                <a:ext cx="229332" cy="216024"/>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solidFill>
                    <a:prstClr val="black"/>
                  </a:solidFill>
                </a:endParaRPr>
              </a:p>
            </p:txBody>
          </p:sp>
          <p:grpSp>
            <p:nvGrpSpPr>
              <p:cNvPr id="355" name="组合 354"/>
              <p:cNvGrpSpPr/>
              <p:nvPr/>
            </p:nvGrpSpPr>
            <p:grpSpPr>
              <a:xfrm>
                <a:off x="1991269" y="4079918"/>
                <a:ext cx="923330" cy="318435"/>
                <a:chOff x="308361" y="4112352"/>
                <a:chExt cx="923330" cy="318435"/>
              </a:xfrm>
            </p:grpSpPr>
            <p:cxnSp>
              <p:nvCxnSpPr>
                <p:cNvPr id="356" name="直接连接符 355"/>
                <p:cNvCxnSpPr/>
                <p:nvPr/>
              </p:nvCxnSpPr>
              <p:spPr>
                <a:xfrm flipV="1">
                  <a:off x="484364" y="4351018"/>
                  <a:ext cx="398426" cy="79769"/>
                </a:xfrm>
                <a:prstGeom prst="line">
                  <a:avLst/>
                </a:prstGeom>
              </p:spPr>
              <p:style>
                <a:lnRef idx="1">
                  <a:schemeClr val="accent1"/>
                </a:lnRef>
                <a:fillRef idx="0">
                  <a:schemeClr val="accent1"/>
                </a:fillRef>
                <a:effectRef idx="0">
                  <a:schemeClr val="accent1"/>
                </a:effectRef>
                <a:fontRef idx="minor">
                  <a:schemeClr val="tx1"/>
                </a:fontRef>
              </p:style>
            </p:cxnSp>
            <p:sp>
              <p:nvSpPr>
                <p:cNvPr id="357" name="椭圆 356"/>
                <p:cNvSpPr/>
                <p:nvPr/>
              </p:nvSpPr>
              <p:spPr>
                <a:xfrm>
                  <a:off x="779194" y="4297018"/>
                  <a:ext cx="108000" cy="108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prstClr val="black"/>
                    </a:solidFill>
                  </a:endParaRPr>
                </a:p>
              </p:txBody>
            </p:sp>
            <p:sp>
              <p:nvSpPr>
                <p:cNvPr id="358" name="Rectangle 9"/>
                <p:cNvSpPr>
                  <a:spLocks/>
                </p:cNvSpPr>
                <p:nvPr/>
              </p:nvSpPr>
              <p:spPr bwMode="auto">
                <a:xfrm>
                  <a:off x="308361" y="4112352"/>
                  <a:ext cx="92333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a:solidFill>
                        <a:srgbClr val="0070C0"/>
                      </a:solidFill>
                      <a:latin typeface="宋体" pitchFamily="2" charset="-122"/>
                      <a:ea typeface="宋体" pitchFamily="2" charset="-122"/>
                      <a:sym typeface="Arial" pitchFamily="34" charset="0"/>
                    </a:rPr>
                    <a:t>位置：石河子</a:t>
                  </a:r>
                  <a:endParaRPr lang="en-US" altLang="zh-CN" sz="1200" b="1" dirty="0">
                    <a:solidFill>
                      <a:srgbClr val="0070C0"/>
                    </a:solidFill>
                    <a:latin typeface="宋体" pitchFamily="2" charset="-122"/>
                    <a:ea typeface="宋体" pitchFamily="2" charset="-122"/>
                    <a:sym typeface="Arial" pitchFamily="34" charset="0"/>
                  </a:endParaRPr>
                </a:p>
              </p:txBody>
            </p:sp>
          </p:grpSp>
          <p:sp>
            <p:nvSpPr>
              <p:cNvPr id="359" name="Rectangle 9"/>
              <p:cNvSpPr>
                <a:spLocks/>
              </p:cNvSpPr>
              <p:nvPr/>
            </p:nvSpPr>
            <p:spPr bwMode="auto">
              <a:xfrm>
                <a:off x="1234875" y="4409644"/>
                <a:ext cx="229566" cy="2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r>
                  <a:rPr lang="zh-CN" altLang="en-US" sz="1200" b="1" dirty="0">
                    <a:solidFill>
                      <a:srgbClr val="FF0000"/>
                    </a:solidFill>
                    <a:latin typeface="宋体" pitchFamily="2" charset="-122"/>
                    <a:ea typeface="宋体" pitchFamily="2" charset="-122"/>
                    <a:sym typeface="Arial" pitchFamily="34" charset="0"/>
                  </a:rPr>
                  <a:t>持有</a:t>
                </a:r>
                <a:endParaRPr lang="en-US" altLang="zh-CN" sz="1200" b="1" dirty="0">
                  <a:solidFill>
                    <a:srgbClr val="FF0000"/>
                  </a:solidFill>
                  <a:latin typeface="宋体" pitchFamily="2" charset="-122"/>
                  <a:ea typeface="宋体" pitchFamily="2" charset="-122"/>
                  <a:sym typeface="Arial" pitchFamily="34" charset="0"/>
                </a:endParaRPr>
              </a:p>
            </p:txBody>
          </p:sp>
        </p:grpSp>
        <p:sp>
          <p:nvSpPr>
            <p:cNvPr id="51" name="矩形 50"/>
            <p:cNvSpPr/>
            <p:nvPr/>
          </p:nvSpPr>
          <p:spPr>
            <a:xfrm>
              <a:off x="38100" y="3949699"/>
              <a:ext cx="2119624" cy="2410747"/>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solidFill>
                  <a:prstClr val="black"/>
                </a:solidFill>
              </a:endParaRPr>
            </a:p>
          </p:txBody>
        </p:sp>
      </p:grpSp>
      <p:sp>
        <p:nvSpPr>
          <p:cNvPr id="363" name="Rectangle 9"/>
          <p:cNvSpPr>
            <a:spLocks/>
          </p:cNvSpPr>
          <p:nvPr/>
        </p:nvSpPr>
        <p:spPr bwMode="auto">
          <a:xfrm>
            <a:off x="448695" y="6639970"/>
            <a:ext cx="1273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p>
            <a:pPr algn="ctr"/>
            <a:r>
              <a:rPr lang="zh-CN" altLang="en-US" b="1" dirty="0">
                <a:solidFill>
                  <a:srgbClr val="002060"/>
                </a:solidFill>
                <a:sym typeface="Arial" pitchFamily="34" charset="0"/>
              </a:rPr>
              <a:t>用户意图</a:t>
            </a:r>
            <a:endParaRPr lang="en-US" altLang="zh-CN" b="1" dirty="0">
              <a:solidFill>
                <a:srgbClr val="002060"/>
              </a:solidFill>
              <a:sym typeface="Arial" pitchFamily="34" charset="0"/>
            </a:endParaRPr>
          </a:p>
        </p:txBody>
      </p:sp>
      <p:grpSp>
        <p:nvGrpSpPr>
          <p:cNvPr id="57" name="组合 56"/>
          <p:cNvGrpSpPr/>
          <p:nvPr/>
        </p:nvGrpSpPr>
        <p:grpSpPr>
          <a:xfrm>
            <a:off x="3979577" y="4283266"/>
            <a:ext cx="5137416" cy="2267804"/>
            <a:chOff x="3979577" y="3949699"/>
            <a:chExt cx="5137416" cy="2410747"/>
          </a:xfrm>
        </p:grpSpPr>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5936" y="3949699"/>
              <a:ext cx="5121057" cy="2410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4" name="矩形 363"/>
            <p:cNvSpPr/>
            <p:nvPr/>
          </p:nvSpPr>
          <p:spPr>
            <a:xfrm>
              <a:off x="3979577" y="3949700"/>
              <a:ext cx="5137415" cy="2410746"/>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solidFill>
                  <a:prstClr val="black"/>
                </a:solidFill>
              </a:endParaRPr>
            </a:p>
          </p:txBody>
        </p:sp>
      </p:grpSp>
      <p:sp>
        <p:nvSpPr>
          <p:cNvPr id="365" name="Rectangle 9"/>
          <p:cNvSpPr>
            <a:spLocks/>
          </p:cNvSpPr>
          <p:nvPr/>
        </p:nvSpPr>
        <p:spPr bwMode="auto">
          <a:xfrm>
            <a:off x="5911437" y="6639970"/>
            <a:ext cx="127369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p>
            <a:pPr algn="ctr"/>
            <a:r>
              <a:rPr lang="zh-CN" altLang="en-US" b="1" dirty="0">
                <a:solidFill>
                  <a:srgbClr val="002060"/>
                </a:solidFill>
                <a:sym typeface="Arial" pitchFamily="34" charset="0"/>
              </a:rPr>
              <a:t>搜索空间</a:t>
            </a:r>
            <a:endParaRPr lang="en-US" altLang="zh-CN" b="1" dirty="0">
              <a:solidFill>
                <a:srgbClr val="002060"/>
              </a:solidFill>
              <a:sym typeface="Arial" pitchFamily="34" charset="0"/>
            </a:endParaRPr>
          </a:p>
        </p:txBody>
      </p:sp>
      <p:pic>
        <p:nvPicPr>
          <p:cNvPr id="4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3792" y="1268760"/>
            <a:ext cx="6973887"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673036" y="4312681"/>
            <a:ext cx="4443956" cy="1868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8" name="Rectangle 9"/>
          <p:cNvSpPr>
            <a:spLocks/>
          </p:cNvSpPr>
          <p:nvPr/>
        </p:nvSpPr>
        <p:spPr bwMode="auto">
          <a:xfrm>
            <a:off x="2229732" y="4580686"/>
            <a:ext cx="169419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p>
            <a:r>
              <a:rPr lang="zh-CN" altLang="en-US" sz="1600" b="1" dirty="0">
                <a:solidFill>
                  <a:srgbClr val="7030A0"/>
                </a:solidFill>
                <a:sym typeface="Arial" pitchFamily="34" charset="0"/>
              </a:rPr>
              <a:t>最近在新疆石河子出现过</a:t>
            </a:r>
            <a:r>
              <a:rPr lang="en-US" altLang="zh-CN" sz="1600" b="1" dirty="0">
                <a:solidFill>
                  <a:srgbClr val="7030A0"/>
                </a:solidFill>
                <a:sym typeface="Arial" pitchFamily="34" charset="0"/>
              </a:rPr>
              <a:t>,</a:t>
            </a:r>
            <a:r>
              <a:rPr lang="zh-CN" altLang="en-US" sz="1600" b="1" dirty="0">
                <a:solidFill>
                  <a:srgbClr val="7030A0"/>
                </a:solidFill>
                <a:sym typeface="Arial" pitchFamily="34" charset="0"/>
              </a:rPr>
              <a:t>与基地组织有关系的人？</a:t>
            </a:r>
            <a:endParaRPr lang="en-US" altLang="zh-CN" sz="1600" b="1" dirty="0">
              <a:solidFill>
                <a:srgbClr val="7030A0"/>
              </a:solidFill>
              <a:sym typeface="Arial" pitchFamily="34" charset="0"/>
            </a:endParaRPr>
          </a:p>
        </p:txBody>
      </p:sp>
      <p:sp>
        <p:nvSpPr>
          <p:cNvPr id="39" name="Title 1"/>
          <p:cNvSpPr>
            <a:spLocks noGrp="1"/>
          </p:cNvSpPr>
          <p:nvPr>
            <p:ph type="title"/>
          </p:nvPr>
        </p:nvSpPr>
        <p:spPr>
          <a:xfrm>
            <a:off x="251520" y="274638"/>
            <a:ext cx="8229600" cy="1143000"/>
          </a:xfrm>
        </p:spPr>
        <p:txBody>
          <a:bodyPr/>
          <a:lstStyle/>
          <a:p>
            <a:pPr algn="l"/>
            <a:r>
              <a:rPr lang="zh-CN" altLang="en-US" sz="40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向量</a:t>
            </a:r>
            <a:r>
              <a:rPr lang="zh-CN" altLang="en-US" sz="4000" b="1" kern="1200"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空间：为用户提供匹配答案</a:t>
            </a:r>
            <a:endParaRPr lang="zh-CN" altLang="en-US" sz="40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17526300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0"/>
                            </p:stCondLst>
                            <p:childTnLst>
                              <p:par>
                                <p:cTn id="11" presetID="26" presetClass="emph" presetSubtype="0" repeatCount="2000" fill="hold" grpId="1" nodeType="afterEffect">
                                  <p:stCondLst>
                                    <p:cond delay="0"/>
                                  </p:stCondLst>
                                  <p:childTnLst>
                                    <p:animEffect transition="out" filter="fade">
                                      <p:cBhvr>
                                        <p:cTn id="12" dur="500" tmFilter="0, 0; .2, .5; .8, .5; 1, 0"/>
                                        <p:tgtEl>
                                          <p:spTgt spid="4"/>
                                        </p:tgtEl>
                                      </p:cBhvr>
                                    </p:animEffect>
                                    <p:animScale>
                                      <p:cBhvr>
                                        <p:cTn id="13" dur="250" autoRev="1" fill="hold"/>
                                        <p:tgtEl>
                                          <p:spTgt spid="4"/>
                                        </p:tgtEl>
                                      </p:cBhvr>
                                      <p:by x="105000" y="105000"/>
                                    </p:animScale>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63"/>
                                        </p:tgtEl>
                                        <p:attrNameLst>
                                          <p:attrName>style.visibility</p:attrName>
                                        </p:attrNameLst>
                                      </p:cBhvr>
                                      <p:to>
                                        <p:strVal val="visible"/>
                                      </p:to>
                                    </p:set>
                                    <p:animEffect transition="in" filter="wipe(left)">
                                      <p:cBhvr>
                                        <p:cTn id="20" dur="500"/>
                                        <p:tgtEl>
                                          <p:spTgt spid="363"/>
                                        </p:tgtEl>
                                      </p:cBhvr>
                                    </p:animEffect>
                                  </p:childTnLst>
                                </p:cTn>
                              </p:par>
                              <p:par>
                                <p:cTn id="21" presetID="22" presetClass="entr" presetSubtype="8"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left)">
                                      <p:cBhvr>
                                        <p:cTn id="23" dur="500"/>
                                        <p:tgtEl>
                                          <p:spTgt spid="2"/>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48"/>
                                        </p:tgtEl>
                                        <p:attrNameLst>
                                          <p:attrName>style.visibility</p:attrName>
                                        </p:attrNameLst>
                                      </p:cBhvr>
                                      <p:to>
                                        <p:strVal val="visible"/>
                                      </p:to>
                                    </p:set>
                                    <p:animEffect transition="in" filter="wipe(left)">
                                      <p:cBhvr>
                                        <p:cTn id="30" dur="500"/>
                                        <p:tgtEl>
                                          <p:spTgt spid="48"/>
                                        </p:tgtEl>
                                      </p:cBhvr>
                                    </p:animEffect>
                                  </p:childTnLst>
                                </p:cTn>
                              </p:par>
                            </p:childTnLst>
                          </p:cTn>
                        </p:par>
                        <p:par>
                          <p:cTn id="31" fill="hold">
                            <p:stCondLst>
                              <p:cond delay="2000"/>
                            </p:stCondLst>
                            <p:childTnLst>
                              <p:par>
                                <p:cTn id="32" presetID="22" presetClass="entr" presetSubtype="8" fill="hold" nodeType="after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wipe(left)">
                                      <p:cBhvr>
                                        <p:cTn id="34" dur="500"/>
                                        <p:tgtEl>
                                          <p:spTgt spid="57"/>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65"/>
                                        </p:tgtEl>
                                        <p:attrNameLst>
                                          <p:attrName>style.visibility</p:attrName>
                                        </p:attrNameLst>
                                      </p:cBhvr>
                                      <p:to>
                                        <p:strVal val="visible"/>
                                      </p:to>
                                    </p:set>
                                    <p:animEffect transition="in" filter="wipe(left)">
                                      <p:cBhvr>
                                        <p:cTn id="37" dur="500"/>
                                        <p:tgtEl>
                                          <p:spTgt spid="365"/>
                                        </p:tgtEl>
                                      </p:cBhvr>
                                    </p:animEffect>
                                  </p:childTnLst>
                                </p:cTn>
                              </p:par>
                            </p:childTnLst>
                          </p:cTn>
                        </p:par>
                        <p:par>
                          <p:cTn id="38" fill="hold">
                            <p:stCondLst>
                              <p:cond delay="2500"/>
                            </p:stCondLst>
                            <p:childTnLst>
                              <p:par>
                                <p:cTn id="39" presetID="10" presetClass="entr" presetSubtype="0" fill="hold" nodeType="afterEffect">
                                  <p:stCondLst>
                                    <p:cond delay="0"/>
                                  </p:stCondLst>
                                  <p:childTnLst>
                                    <p:set>
                                      <p:cBhvr>
                                        <p:cTn id="40" dur="1" fill="hold">
                                          <p:stCondLst>
                                            <p:cond delay="0"/>
                                          </p:stCondLst>
                                        </p:cTn>
                                        <p:tgtEl>
                                          <p:spTgt spid="2051"/>
                                        </p:tgtEl>
                                        <p:attrNameLst>
                                          <p:attrName>style.visibility</p:attrName>
                                        </p:attrNameLst>
                                      </p:cBhvr>
                                      <p:to>
                                        <p:strVal val="visible"/>
                                      </p:to>
                                    </p:set>
                                    <p:animEffect transition="in" filter="fade">
                                      <p:cBhvr>
                                        <p:cTn id="41" dur="500"/>
                                        <p:tgtEl>
                                          <p:spTgt spid="2051"/>
                                        </p:tgtEl>
                                      </p:cBhvr>
                                    </p:animEffect>
                                  </p:childTnLst>
                                </p:cTn>
                              </p:par>
                            </p:childTnLst>
                          </p:cTn>
                        </p:par>
                        <p:par>
                          <p:cTn id="42" fill="hold">
                            <p:stCondLst>
                              <p:cond delay="3000"/>
                            </p:stCondLst>
                            <p:childTnLst>
                              <p:par>
                                <p:cTn id="43" presetID="26" presetClass="emph" presetSubtype="0" repeatCount="3000" fill="hold" nodeType="afterEffect">
                                  <p:stCondLst>
                                    <p:cond delay="0"/>
                                  </p:stCondLst>
                                  <p:childTnLst>
                                    <p:animEffect transition="out" filter="fade">
                                      <p:cBhvr>
                                        <p:cTn id="44" dur="500" tmFilter="0, 0; .2, .5; .8, .5; 1, 0"/>
                                        <p:tgtEl>
                                          <p:spTgt spid="2051"/>
                                        </p:tgtEl>
                                      </p:cBhvr>
                                    </p:animEffect>
                                    <p:animScale>
                                      <p:cBhvr>
                                        <p:cTn id="45" dur="250" autoRev="1" fill="hold"/>
                                        <p:tgtEl>
                                          <p:spTgt spid="2051"/>
                                        </p:tgtEl>
                                      </p:cBhvr>
                                      <p:by x="105000" y="105000"/>
                                    </p:animScale>
                                  </p:childTnLst>
                                </p:cTn>
                              </p:par>
                            </p:childTnLst>
                          </p:cTn>
                        </p:par>
                        <p:par>
                          <p:cTn id="46" fill="hold">
                            <p:stCondLst>
                              <p:cond delay="4500"/>
                            </p:stCondLst>
                            <p:childTnLst>
                              <p:par>
                                <p:cTn id="47" presetID="10" presetClass="exit" presetSubtype="0" fill="hold" nodeType="afterEffect">
                                  <p:stCondLst>
                                    <p:cond delay="0"/>
                                  </p:stCondLst>
                                  <p:childTnLst>
                                    <p:animEffect transition="out" filter="fade">
                                      <p:cBhvr>
                                        <p:cTn id="48" dur="500"/>
                                        <p:tgtEl>
                                          <p:spTgt spid="2051"/>
                                        </p:tgtEl>
                                      </p:cBhvr>
                                    </p:animEffect>
                                    <p:set>
                                      <p:cBhvr>
                                        <p:cTn id="49" dur="1" fill="hold">
                                          <p:stCondLst>
                                            <p:cond delay="499"/>
                                          </p:stCondLst>
                                        </p:cTn>
                                        <p:tgtEl>
                                          <p:spTgt spid="2051"/>
                                        </p:tgtEl>
                                        <p:attrNameLst>
                                          <p:attrName>style.visibility</p:attrName>
                                        </p:attrNameLst>
                                      </p:cBhvr>
                                      <p:to>
                                        <p:strVal val="hidden"/>
                                      </p:to>
                                    </p:set>
                                  </p:childTnLst>
                                </p:cTn>
                              </p:par>
                            </p:childTnLst>
                          </p:cTn>
                        </p:par>
                        <p:par>
                          <p:cTn id="50" fill="hold">
                            <p:stCondLst>
                              <p:cond delay="5000"/>
                            </p:stCondLst>
                            <p:childTnLst>
                              <p:par>
                                <p:cTn id="51" presetID="22" presetClass="entr" presetSubtype="2" fill="hold" grpId="0" nodeType="afterEffect">
                                  <p:stCondLst>
                                    <p:cond delay="0"/>
                                  </p:stCondLst>
                                  <p:childTnLst>
                                    <p:set>
                                      <p:cBhvr>
                                        <p:cTn id="52" dur="1" fill="hold">
                                          <p:stCondLst>
                                            <p:cond delay="0"/>
                                          </p:stCondLst>
                                        </p:cTn>
                                        <p:tgtEl>
                                          <p:spTgt spid="361"/>
                                        </p:tgtEl>
                                        <p:attrNameLst>
                                          <p:attrName>style.visibility</p:attrName>
                                        </p:attrNameLst>
                                      </p:cBhvr>
                                      <p:to>
                                        <p:strVal val="visible"/>
                                      </p:to>
                                    </p:set>
                                    <p:animEffect transition="in" filter="wipe(right)">
                                      <p:cBhvr>
                                        <p:cTn id="53" dur="500"/>
                                        <p:tgtEl>
                                          <p:spTgt spid="361"/>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362"/>
                                        </p:tgtEl>
                                        <p:attrNameLst>
                                          <p:attrName>style.visibility</p:attrName>
                                        </p:attrNameLst>
                                      </p:cBhvr>
                                      <p:to>
                                        <p:strVal val="visible"/>
                                      </p:to>
                                    </p:set>
                                    <p:animEffect transition="in" filter="wipe(right)">
                                      <p:cBhvr>
                                        <p:cTn id="56" dur="500"/>
                                        <p:tgtEl>
                                          <p:spTgt spid="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0" grpId="0" animBg="1"/>
      <p:bldP spid="40" grpId="0" animBg="1"/>
      <p:bldP spid="361" grpId="0" animBg="1"/>
      <p:bldP spid="362" grpId="0"/>
      <p:bldP spid="363" grpId="0"/>
      <p:bldP spid="365" grpId="0"/>
      <p:bldP spid="4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9" name="内容占位符 5"/>
          <p:cNvSpPr>
            <a:spLocks noGrp="1"/>
          </p:cNvSpPr>
          <p:nvPr>
            <p:ph idx="4294967295"/>
          </p:nvPr>
        </p:nvSpPr>
        <p:spPr>
          <a:xfrm>
            <a:off x="858811" y="1285860"/>
            <a:ext cx="7488238" cy="5245100"/>
          </a:xfrm>
          <a:prstGeom prst="rect">
            <a:avLst/>
          </a:prstGeom>
        </p:spPr>
        <p:txBody>
          <a:bodyPr/>
          <a:lstStyle/>
          <a:p>
            <a:pPr marL="457200" lvl="1" indent="0" eaLnBrk="1" hangingPunct="1">
              <a:buNone/>
            </a:pPr>
            <a:endParaRPr lang="en-US" altLang="zh-CN" sz="1200" dirty="0" smtClean="0">
              <a:latin typeface="华文中宋"/>
              <a:ea typeface="华文中宋"/>
              <a:cs typeface="华文中宋"/>
            </a:endParaRPr>
          </a:p>
          <a:p>
            <a:pPr marL="457200" lvl="1" indent="0" eaLnBrk="1" hangingPunct="1">
              <a:buNone/>
            </a:pPr>
            <a:endParaRPr lang="en-US" altLang="zh-CN" sz="1200" dirty="0" smtClean="0">
              <a:latin typeface="华文中宋"/>
              <a:ea typeface="华文中宋"/>
              <a:cs typeface="华文中宋"/>
            </a:endParaRPr>
          </a:p>
        </p:txBody>
      </p:sp>
      <p:sp>
        <p:nvSpPr>
          <p:cNvPr id="27" name="标题 1"/>
          <p:cNvSpPr txBox="1">
            <a:spLocks/>
          </p:cNvSpPr>
          <p:nvPr/>
        </p:nvSpPr>
        <p:spPr bwMode="auto">
          <a:xfrm>
            <a:off x="35496" y="116632"/>
            <a:ext cx="8928992" cy="828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scene3d>
              <a:camera prst="orthographicFront"/>
              <a:lightRig rig="soft" dir="tl">
                <a:rot lat="0" lon="0" rev="0"/>
              </a:lightRig>
            </a:scene3d>
            <a:sp3d contourW="25400" prstMaterial="matte">
              <a:contourClr>
                <a:schemeClr val="accent2">
                  <a:tint val="20000"/>
                </a:schemeClr>
              </a:contourClr>
            </a:sp3d>
          </a:bodyPr>
          <a:lstStyle>
            <a:lvl1pPr algn="l" rtl="0" eaLnBrk="1" fontAlgn="base" hangingPunct="1">
              <a:spcBef>
                <a:spcPct val="0"/>
              </a:spcBef>
              <a:spcAft>
                <a:spcPct val="0"/>
              </a:spcAft>
              <a:defRPr lang="zh-CN" altLang="en-US" sz="3200" b="1" kern="1200" cap="none" spc="50" smtClean="0">
                <a:ln w="11430"/>
                <a:solidFill>
                  <a:schemeClr val="bg1"/>
                </a:solidFill>
                <a:effectLst/>
                <a:latin typeface="+mj-ea"/>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pitchFamily="2" charset="-122"/>
              </a:defRPr>
            </a:lvl2pPr>
            <a:lvl3pPr algn="ctr" rtl="0" eaLnBrk="1" fontAlgn="base" hangingPunct="1">
              <a:spcBef>
                <a:spcPct val="0"/>
              </a:spcBef>
              <a:spcAft>
                <a:spcPct val="0"/>
              </a:spcAft>
              <a:defRPr sz="4400">
                <a:solidFill>
                  <a:schemeClr val="tx1"/>
                </a:solidFill>
                <a:latin typeface="Calibri" pitchFamily="34" charset="0"/>
                <a:ea typeface="宋体" pitchFamily="2" charset="-122"/>
              </a:defRPr>
            </a:lvl3pPr>
            <a:lvl4pPr algn="ctr" rtl="0" eaLnBrk="1" fontAlgn="base" hangingPunct="1">
              <a:spcBef>
                <a:spcPct val="0"/>
              </a:spcBef>
              <a:spcAft>
                <a:spcPct val="0"/>
              </a:spcAft>
              <a:defRPr sz="4400">
                <a:solidFill>
                  <a:schemeClr val="tx1"/>
                </a:solidFill>
                <a:latin typeface="Calibri" pitchFamily="34" charset="0"/>
                <a:ea typeface="宋体" pitchFamily="2" charset="-122"/>
              </a:defRPr>
            </a:lvl4pPr>
            <a:lvl5pPr algn="ctr" rtl="0" eaLnBrk="1" fontAlgn="base" hangingPunct="1">
              <a:spcBef>
                <a:spcPct val="0"/>
              </a:spcBef>
              <a:spcAft>
                <a:spcPct val="0"/>
              </a:spcAft>
              <a:defRPr sz="4400">
                <a:solidFill>
                  <a:schemeClr val="tx1"/>
                </a:solidFill>
                <a:latin typeface="Calibri" pitchFamily="34" charset="0"/>
                <a:ea typeface="宋体" pitchFamily="2" charset="-122"/>
              </a:defRPr>
            </a:lvl5pPr>
            <a:lvl6pPr marL="457200" algn="ctr" rtl="0" eaLnBrk="1" fontAlgn="base" hangingPunct="1">
              <a:spcBef>
                <a:spcPct val="0"/>
              </a:spcBef>
              <a:spcAft>
                <a:spcPct val="0"/>
              </a:spcAft>
              <a:defRPr sz="4400">
                <a:solidFill>
                  <a:schemeClr val="tx1"/>
                </a:solidFill>
                <a:latin typeface="Calibri" pitchFamily="34" charset="0"/>
                <a:ea typeface="宋体" pitchFamily="2" charset="-122"/>
              </a:defRPr>
            </a:lvl6pPr>
            <a:lvl7pPr marL="914400" algn="ctr" rtl="0" eaLnBrk="1" fontAlgn="base" hangingPunct="1">
              <a:spcBef>
                <a:spcPct val="0"/>
              </a:spcBef>
              <a:spcAft>
                <a:spcPct val="0"/>
              </a:spcAft>
              <a:defRPr sz="4400">
                <a:solidFill>
                  <a:schemeClr val="tx1"/>
                </a:solidFill>
                <a:latin typeface="Calibri" pitchFamily="34" charset="0"/>
                <a:ea typeface="宋体" pitchFamily="2" charset="-122"/>
              </a:defRPr>
            </a:lvl7pPr>
            <a:lvl8pPr marL="1371600" algn="ctr" rtl="0" eaLnBrk="1" fontAlgn="base" hangingPunct="1">
              <a:spcBef>
                <a:spcPct val="0"/>
              </a:spcBef>
              <a:spcAft>
                <a:spcPct val="0"/>
              </a:spcAft>
              <a:defRPr sz="4400">
                <a:solidFill>
                  <a:schemeClr val="tx1"/>
                </a:solidFill>
                <a:latin typeface="Calibri" pitchFamily="34" charset="0"/>
                <a:ea typeface="宋体" pitchFamily="2" charset="-122"/>
              </a:defRPr>
            </a:lvl8pPr>
            <a:lvl9pPr marL="1828800" algn="ctr" rtl="0" eaLnBrk="1" fontAlgn="base" hangingPunct="1">
              <a:spcBef>
                <a:spcPct val="0"/>
              </a:spcBef>
              <a:spcAft>
                <a:spcPct val="0"/>
              </a:spcAft>
              <a:defRPr sz="4400">
                <a:solidFill>
                  <a:schemeClr val="tx1"/>
                </a:solidFill>
                <a:latin typeface="Calibri" pitchFamily="34" charset="0"/>
                <a:ea typeface="宋体" pitchFamily="2" charset="-122"/>
              </a:defRPr>
            </a:lvl9pPr>
          </a:lstStyle>
          <a:p>
            <a:r>
              <a:rPr lang="zh-CN" altLang="en-US" dirty="0"/>
              <a:t>搜索引擎技术面临的问题和挑战</a:t>
            </a:r>
          </a:p>
        </p:txBody>
      </p:sp>
      <p:sp>
        <p:nvSpPr>
          <p:cNvPr id="30" name="TextBox 29"/>
          <p:cNvSpPr txBox="1"/>
          <p:nvPr/>
        </p:nvSpPr>
        <p:spPr>
          <a:xfrm>
            <a:off x="108520" y="488866"/>
            <a:ext cx="9144000" cy="707886"/>
          </a:xfrm>
          <a:prstGeom prst="rect">
            <a:avLst/>
          </a:prstGeom>
          <a:noFill/>
        </p:spPr>
        <p:txBody>
          <a:bodyPr wrap="square" rtlCol="0">
            <a:spAutoFit/>
          </a:bodyPr>
          <a:lstStyle/>
          <a:p>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 </a:t>
            </a:r>
            <a:r>
              <a:rPr lang="zh-CN" altLang="en-US" sz="40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为用户提供选择空间</a:t>
            </a:r>
            <a:endPar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sym typeface="Calibri" pitchFamily="34" charset="0"/>
            </a:endParaRPr>
          </a:p>
        </p:txBody>
      </p:sp>
      <p:pic>
        <p:nvPicPr>
          <p:cNvPr id="1146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268760"/>
            <a:ext cx="8712968"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55943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0528" y="550421"/>
            <a:ext cx="9144000" cy="646331"/>
          </a:xfrm>
          <a:prstGeom prst="rect">
            <a:avLst/>
          </a:prstGeom>
          <a:noFill/>
        </p:spPr>
        <p:txBody>
          <a:bodyPr wrap="square" rtlCol="0">
            <a:spAutoFit/>
          </a:bodyPr>
          <a:lstStyle/>
          <a:p>
            <a:r>
              <a:rPr lang="zh-CN" altLang="en-US" sz="36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多精度可</a:t>
            </a:r>
            <a:r>
              <a:rPr lang="zh-CN" altLang="en-US" sz="36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控</a:t>
            </a:r>
            <a:r>
              <a:rPr lang="zh-CN" altLang="en-US" sz="36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搜索</a:t>
            </a:r>
            <a:r>
              <a:rPr lang="zh-CN" altLang="en-US" sz="36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：位置与安全相关</a:t>
            </a:r>
            <a:endParaRPr lang="zh-CN" altLang="en-US" sz="36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endParaRPr>
          </a:p>
        </p:txBody>
      </p:sp>
      <p:sp>
        <p:nvSpPr>
          <p:cNvPr id="5" name="Rectangle 5"/>
          <p:cNvSpPr>
            <a:spLocks noChangeArrowheads="1"/>
          </p:cNvSpPr>
          <p:nvPr/>
        </p:nvSpPr>
        <p:spPr bwMode="auto">
          <a:xfrm>
            <a:off x="107504" y="1628800"/>
            <a:ext cx="8862318" cy="5049242"/>
          </a:xfrm>
          <a:prstGeom prst="rect">
            <a:avLst/>
          </a:prstGeom>
          <a:solidFill>
            <a:schemeClr val="bg1">
              <a:lumMod val="95000"/>
            </a:schemeClr>
          </a:solidFill>
          <a:ln w="28575">
            <a:solidFill>
              <a:srgbClr val="FFC000"/>
            </a:solidFill>
            <a:miter lim="800000"/>
            <a:headEnd/>
            <a:tailEnd/>
          </a:ln>
          <a:extLst/>
        </p:spPr>
        <p:txBody>
          <a:bodyPr/>
          <a:lstStyle/>
          <a:p>
            <a:pPr marL="87313" lvl="2">
              <a:lnSpc>
                <a:spcPct val="120000"/>
              </a:lnSpc>
              <a:defRPr/>
            </a:pPr>
            <a:endParaRPr lang="en-US" sz="2000" b="1" dirty="0">
              <a:solidFill>
                <a:prstClr val="black">
                  <a:lumMod val="85000"/>
                  <a:lumOff val="15000"/>
                </a:prstClr>
              </a:solidFill>
              <a:ea typeface="+mn-ea"/>
              <a:cs typeface="Calibri" pitchFamily="34" charset="0"/>
              <a:sym typeface="Bodoni MT Black" pitchFamily="18" charset="0"/>
            </a:endParaRPr>
          </a:p>
        </p:txBody>
      </p:sp>
      <p:sp>
        <p:nvSpPr>
          <p:cNvPr id="12" name="矩形 11"/>
          <p:cNvSpPr/>
          <p:nvPr/>
        </p:nvSpPr>
        <p:spPr>
          <a:xfrm>
            <a:off x="323528" y="1765265"/>
            <a:ext cx="8424936" cy="830997"/>
          </a:xfrm>
          <a:prstGeom prst="rect">
            <a:avLst/>
          </a:prstGeom>
        </p:spPr>
        <p:txBody>
          <a:bodyPr wrap="square">
            <a:spAutoFit/>
          </a:bodyPr>
          <a:lstStyle/>
          <a:p>
            <a:pPr marL="342900" indent="-342900">
              <a:buFont typeface="Arial" pitchFamily="34" charset="0"/>
              <a:buChar char="•"/>
            </a:pPr>
            <a:r>
              <a:rPr lang="zh-CN" altLang="en-US" sz="2400" dirty="0" smtClean="0">
                <a:latin typeface="华文中宋"/>
                <a:ea typeface="华文中宋"/>
                <a:cs typeface="华文中宋"/>
              </a:rPr>
              <a:t>内容所有者</a:t>
            </a:r>
            <a:r>
              <a:rPr lang="zh-CN" altLang="en-US" sz="2400" dirty="0">
                <a:latin typeface="华文中宋"/>
                <a:ea typeface="华文中宋"/>
                <a:cs typeface="华文中宋"/>
              </a:rPr>
              <a:t>根据查询者不同的身份或权限，</a:t>
            </a:r>
            <a:r>
              <a:rPr lang="zh-CN" altLang="en-US" sz="2400" dirty="0" smtClean="0">
                <a:latin typeface="华文中宋"/>
                <a:ea typeface="华文中宋"/>
                <a:cs typeface="华文中宋"/>
              </a:rPr>
              <a:t>返回不同精度的信息</a:t>
            </a:r>
            <a:endParaRPr lang="en-US" altLang="zh-CN" sz="2400" dirty="0" smtClean="0">
              <a:latin typeface="华文中宋"/>
              <a:ea typeface="华文中宋"/>
              <a:cs typeface="华文中宋"/>
            </a:endParaRPr>
          </a:p>
        </p:txBody>
      </p:sp>
      <p:graphicFrame>
        <p:nvGraphicFramePr>
          <p:cNvPr id="15" name="表格 14"/>
          <p:cNvGraphicFramePr>
            <a:graphicFrameLocks noGrp="1"/>
          </p:cNvGraphicFramePr>
          <p:nvPr>
            <p:extLst>
              <p:ext uri="{D42A27DB-BD31-4B8C-83A1-F6EECF244321}">
                <p14:modId xmlns:p14="http://schemas.microsoft.com/office/powerpoint/2010/main" val="1970992195"/>
              </p:ext>
            </p:extLst>
          </p:nvPr>
        </p:nvGraphicFramePr>
        <p:xfrm>
          <a:off x="395536" y="2732039"/>
          <a:ext cx="3168352" cy="3816420"/>
        </p:xfrm>
        <a:graphic>
          <a:graphicData uri="http://schemas.openxmlformats.org/drawingml/2006/table">
            <a:tbl>
              <a:tblPr firstRow="1" bandRow="1">
                <a:tableStyleId>{0E3FDE45-AF77-4B5C-9715-49D594BDF05E}</a:tableStyleId>
              </a:tblPr>
              <a:tblGrid>
                <a:gridCol w="905243"/>
                <a:gridCol w="1508739"/>
                <a:gridCol w="754370"/>
              </a:tblGrid>
              <a:tr h="381642">
                <a:tc>
                  <a:txBody>
                    <a:bodyPr/>
                    <a:lstStyle/>
                    <a:p>
                      <a:pPr algn="ctr"/>
                      <a:r>
                        <a:rPr lang="zh-CN" altLang="en-US" sz="1600" dirty="0" smtClean="0"/>
                        <a:t>用户组</a:t>
                      </a:r>
                      <a:endParaRPr lang="zh-CN" altLang="en-US" sz="1600" dirty="0">
                        <a:latin typeface="华文中宋" pitchFamily="2" charset="-122"/>
                        <a:ea typeface="华文中宋"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smtClean="0"/>
                        <a:t>条件</a:t>
                      </a:r>
                      <a:endParaRPr lang="zh-CN" altLang="en-US" sz="1600" dirty="0">
                        <a:latin typeface="华文中宋" pitchFamily="2" charset="-122"/>
                        <a:ea typeface="华文中宋"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smtClean="0"/>
                        <a:t>精度</a:t>
                      </a:r>
                      <a:endParaRPr lang="zh-CN" altLang="en-US" sz="1600" dirty="0">
                        <a:latin typeface="华文中宋" pitchFamily="2" charset="-122"/>
                        <a:ea typeface="华文中宋"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81642">
                <a:tc>
                  <a:txBody>
                    <a:bodyPr/>
                    <a:lstStyle/>
                    <a:p>
                      <a:pPr algn="ctr"/>
                      <a:r>
                        <a:rPr lang="zh-CN" altLang="en-US" sz="1600" dirty="0" smtClean="0"/>
                        <a:t>陌生人</a:t>
                      </a:r>
                      <a:endParaRPr lang="zh-CN" altLang="en-US" sz="1600" dirty="0">
                        <a:latin typeface="华文中宋" pitchFamily="2" charset="-122"/>
                        <a:ea typeface="华文中宋"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smtClean="0"/>
                        <a:t>00:00-24:00</a:t>
                      </a:r>
                      <a:endParaRPr lang="en-US" altLang="zh-CN" sz="1600" dirty="0" smtClean="0">
                        <a:latin typeface="华文中宋" pitchFamily="2" charset="-122"/>
                        <a:ea typeface="华文中宋"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smtClean="0"/>
                        <a:t>No</a:t>
                      </a:r>
                      <a:endParaRPr lang="zh-CN" altLang="en-US" sz="1600" dirty="0">
                        <a:latin typeface="华文中宋" pitchFamily="2" charset="-122"/>
                        <a:ea typeface="华文中宋"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81642">
                <a:tc rowSpan="3">
                  <a:txBody>
                    <a:bodyPr/>
                    <a:lstStyle/>
                    <a:p>
                      <a:pPr algn="ctr"/>
                      <a:r>
                        <a:rPr lang="zh-CN" altLang="en-US" sz="1600" dirty="0" smtClean="0"/>
                        <a:t>同事</a:t>
                      </a:r>
                      <a:endParaRPr lang="zh-CN" altLang="en-US" sz="1600" dirty="0">
                        <a:latin typeface="华文中宋" pitchFamily="2" charset="-122"/>
                        <a:ea typeface="华文中宋"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smtClean="0">
                          <a:latin typeface="+mn-lt"/>
                          <a:ea typeface="+mn-ea"/>
                        </a:rPr>
                        <a:t>22:00-09:00</a:t>
                      </a:r>
                      <a:endParaRPr lang="zh-CN" altLang="en-US" sz="1600" dirty="0">
                        <a:latin typeface="华文中宋" pitchFamily="2" charset="-122"/>
                        <a:ea typeface="华文中宋"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smtClean="0"/>
                        <a:t>No</a:t>
                      </a:r>
                      <a:endParaRPr lang="zh-CN" altLang="en-US" sz="1600" dirty="0">
                        <a:latin typeface="华文中宋" pitchFamily="2" charset="-122"/>
                        <a:ea typeface="华文中宋"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81642">
                <a:tc vMerge="1">
                  <a:txBody>
                    <a:bodyPr/>
                    <a:lstStyle/>
                    <a:p>
                      <a:pPr algn="ctr"/>
                      <a:endParaRPr lang="zh-CN" altLang="en-US" sz="1600" dirty="0">
                        <a:latin typeface="华文中宋" pitchFamily="2" charset="-122"/>
                        <a:ea typeface="华文中宋" pitchFamily="2" charset="-122"/>
                      </a:endParaRPr>
                    </a:p>
                  </a:txBody>
                  <a:tcPr/>
                </a:tc>
                <a:tc>
                  <a:txBody>
                    <a:bodyPr/>
                    <a:lstStyle/>
                    <a:p>
                      <a:pPr algn="ctr"/>
                      <a:r>
                        <a:rPr lang="en-US" altLang="zh-CN" sz="1600" dirty="0" smtClean="0"/>
                        <a:t>09:00-18:00</a:t>
                      </a:r>
                      <a:endParaRPr lang="zh-CN" altLang="en-US" sz="1600" dirty="0">
                        <a:latin typeface="华文中宋" pitchFamily="2" charset="-122"/>
                        <a:ea typeface="华文中宋"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smtClean="0"/>
                        <a:t>10m</a:t>
                      </a:r>
                      <a:endParaRPr lang="zh-CN" altLang="en-US" sz="1600" dirty="0">
                        <a:latin typeface="华文中宋" pitchFamily="2" charset="-122"/>
                        <a:ea typeface="华文中宋"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81642">
                <a:tc vMerge="1">
                  <a:txBody>
                    <a:bodyPr/>
                    <a:lstStyle/>
                    <a:p>
                      <a:pPr algn="ctr"/>
                      <a:endParaRPr lang="zh-CN" altLang="en-US" sz="1600" dirty="0">
                        <a:latin typeface="华文中宋" pitchFamily="2" charset="-122"/>
                        <a:ea typeface="华文中宋" pitchFamily="2" charset="-122"/>
                      </a:endParaRPr>
                    </a:p>
                  </a:txBody>
                  <a:tcPr/>
                </a:tc>
                <a:tc>
                  <a:txBody>
                    <a:bodyPr/>
                    <a:lstStyle/>
                    <a:p>
                      <a:pPr algn="ctr"/>
                      <a:r>
                        <a:rPr lang="en-US" altLang="zh-CN" sz="1600" dirty="0" smtClean="0"/>
                        <a:t>18:00-22:00</a:t>
                      </a:r>
                      <a:endParaRPr lang="zh-CN" altLang="en-US" sz="1600" dirty="0">
                        <a:latin typeface="华文中宋" pitchFamily="2" charset="-122"/>
                        <a:ea typeface="华文中宋"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smtClean="0">
                          <a:latin typeface="+mn-lt"/>
                          <a:ea typeface="+mn-ea"/>
                        </a:rPr>
                        <a:t>3km</a:t>
                      </a:r>
                      <a:endParaRPr lang="zh-CN" altLang="en-US" sz="1600" dirty="0">
                        <a:latin typeface="华文中宋" pitchFamily="2" charset="-122"/>
                        <a:ea typeface="华文中宋"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81642">
                <a:tc rowSpan="3">
                  <a:txBody>
                    <a:bodyPr/>
                    <a:lstStyle/>
                    <a:p>
                      <a:pPr algn="ctr"/>
                      <a:r>
                        <a:rPr lang="zh-CN" altLang="en-US" sz="1600" dirty="0" smtClean="0"/>
                        <a:t>好友</a:t>
                      </a:r>
                      <a:endParaRPr lang="zh-CN" altLang="en-US" sz="1600" dirty="0">
                        <a:latin typeface="华文中宋" pitchFamily="2" charset="-122"/>
                        <a:ea typeface="华文中宋"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smtClean="0">
                          <a:latin typeface="+mn-lt"/>
                          <a:ea typeface="+mn-ea"/>
                        </a:rPr>
                        <a:t>22:00-09:00</a:t>
                      </a:r>
                      <a:endParaRPr lang="zh-CN" altLang="en-US" sz="1600" dirty="0">
                        <a:latin typeface="华文中宋" pitchFamily="2" charset="-122"/>
                        <a:ea typeface="华文中宋"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smtClean="0">
                          <a:latin typeface="+mn-lt"/>
                          <a:ea typeface="+mn-ea"/>
                        </a:rPr>
                        <a:t>No</a:t>
                      </a:r>
                      <a:endParaRPr lang="zh-CN" altLang="en-US" sz="1600" dirty="0">
                        <a:latin typeface="华文中宋" pitchFamily="2" charset="-122"/>
                        <a:ea typeface="华文中宋"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81642">
                <a:tc vMerge="1">
                  <a:txBody>
                    <a:bodyPr/>
                    <a:lstStyle/>
                    <a:p>
                      <a:pPr algn="ctr"/>
                      <a:endParaRPr lang="zh-CN" altLang="en-US" sz="1600" dirty="0">
                        <a:latin typeface="华文中宋" pitchFamily="2" charset="-122"/>
                        <a:ea typeface="华文中宋" pitchFamily="2"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600" dirty="0" smtClean="0"/>
                        <a:t>09:00-18:00</a:t>
                      </a:r>
                      <a:endParaRPr lang="zh-CN" altLang="en-US" sz="1600" dirty="0" smtClean="0">
                        <a:latin typeface="华文中宋" pitchFamily="2" charset="-122"/>
                        <a:ea typeface="华文中宋"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smtClean="0"/>
                        <a:t>2km</a:t>
                      </a:r>
                      <a:endParaRPr lang="zh-CN" altLang="en-US" sz="1600" dirty="0">
                        <a:latin typeface="华文中宋" pitchFamily="2" charset="-122"/>
                        <a:ea typeface="华文中宋"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81642">
                <a:tc vMerge="1">
                  <a:txBody>
                    <a:bodyPr/>
                    <a:lstStyle/>
                    <a:p>
                      <a:pPr algn="ctr"/>
                      <a:endParaRPr lang="zh-CN" altLang="en-US" sz="1600" dirty="0">
                        <a:latin typeface="华文中宋" pitchFamily="2" charset="-122"/>
                        <a:ea typeface="华文中宋" pitchFamily="2" charset="-122"/>
                      </a:endParaRPr>
                    </a:p>
                  </a:txBody>
                  <a:tcPr/>
                </a:tc>
                <a:tc>
                  <a:txBody>
                    <a:bodyPr/>
                    <a:lstStyle/>
                    <a:p>
                      <a:pPr algn="ctr"/>
                      <a:r>
                        <a:rPr lang="en-US" altLang="zh-CN" sz="1600" dirty="0" smtClean="0"/>
                        <a:t>18:00-22:00</a:t>
                      </a:r>
                      <a:endParaRPr lang="zh-CN" altLang="en-US" sz="1600" dirty="0">
                        <a:latin typeface="华文中宋" pitchFamily="2" charset="-122"/>
                        <a:ea typeface="华文中宋"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smtClean="0"/>
                        <a:t>100m</a:t>
                      </a:r>
                      <a:endParaRPr lang="zh-CN" altLang="en-US" sz="1600" dirty="0">
                        <a:latin typeface="华文中宋" pitchFamily="2" charset="-122"/>
                        <a:ea typeface="华文中宋"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81642">
                <a:tc rowSpan="2">
                  <a:txBody>
                    <a:bodyPr/>
                    <a:lstStyle/>
                    <a:p>
                      <a:pPr algn="ctr"/>
                      <a:r>
                        <a:rPr lang="zh-CN" altLang="en-US" sz="1600" dirty="0" smtClean="0"/>
                        <a:t>家人</a:t>
                      </a:r>
                      <a:endParaRPr lang="zh-CN" altLang="en-US" sz="1600" dirty="0">
                        <a:latin typeface="华文中宋" pitchFamily="2" charset="-122"/>
                        <a:ea typeface="华文中宋" pitchFamily="2"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CN" sz="1600" dirty="0" smtClean="0"/>
                        <a:t>……</a:t>
                      </a:r>
                      <a:endParaRPr lang="zh-CN" altLang="en-US" sz="1600" dirty="0">
                        <a:latin typeface="华文中宋" pitchFamily="2" charset="-122"/>
                        <a:ea typeface="华文中宋"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smtClean="0"/>
                        <a:t>……</a:t>
                      </a:r>
                      <a:endParaRPr lang="en-US" altLang="zh-CN" sz="1600" dirty="0" smtClean="0">
                        <a:latin typeface="华文中宋" pitchFamily="2" charset="-122"/>
                        <a:ea typeface="华文中宋"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381642">
                <a:tc vMerge="1">
                  <a:txBody>
                    <a:bodyPr/>
                    <a:lstStyle/>
                    <a:p>
                      <a:pPr algn="ctr"/>
                      <a:endParaRPr lang="zh-CN" altLang="en-US" sz="1600" dirty="0">
                        <a:latin typeface="华文中宋" pitchFamily="2" charset="-122"/>
                        <a:ea typeface="华文中宋" pitchFamily="2" charset="-122"/>
                      </a:endParaRPr>
                    </a:p>
                  </a:txBody>
                  <a:tcPr/>
                </a:tc>
                <a:tc>
                  <a:txBody>
                    <a:bodyPr/>
                    <a:lstStyle/>
                    <a:p>
                      <a:pPr algn="ctr"/>
                      <a:r>
                        <a:rPr lang="en-US" altLang="zh-CN" sz="1600" dirty="0" smtClean="0"/>
                        <a:t>……</a:t>
                      </a:r>
                      <a:endParaRPr lang="zh-CN" altLang="en-US" sz="1600" dirty="0">
                        <a:latin typeface="华文中宋" pitchFamily="2" charset="-122"/>
                        <a:ea typeface="华文中宋"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600" dirty="0" smtClean="0"/>
                        <a:t>……</a:t>
                      </a:r>
                      <a:endParaRPr lang="en-US" altLang="zh-CN" sz="1600" dirty="0" smtClean="0">
                        <a:latin typeface="华文中宋" pitchFamily="2" charset="-122"/>
                        <a:ea typeface="华文中宋" pitchFamily="2"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pSp>
        <p:nvGrpSpPr>
          <p:cNvPr id="69" name="组合 68"/>
          <p:cNvGrpSpPr/>
          <p:nvPr/>
        </p:nvGrpSpPr>
        <p:grpSpPr>
          <a:xfrm>
            <a:off x="7915364" y="3016306"/>
            <a:ext cx="761092" cy="1065013"/>
            <a:chOff x="7884368" y="3016306"/>
            <a:chExt cx="761092" cy="1065013"/>
          </a:xfrm>
        </p:grpSpPr>
        <p:pic>
          <p:nvPicPr>
            <p:cNvPr id="1040" name="Picture 16" descr="http://f.hiphotos.bdimg.com/album/w%3D2048/sign=0fdb0ec7d8f9d72a1764171de0122a34/30adcbef76094b36b9387115a2cc7cd98c109d9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4368" y="3016306"/>
              <a:ext cx="758529" cy="758529"/>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p:cNvSpPr txBox="1"/>
            <p:nvPr/>
          </p:nvSpPr>
          <p:spPr>
            <a:xfrm>
              <a:off x="7922185" y="3773542"/>
              <a:ext cx="723275" cy="307777"/>
            </a:xfrm>
            <a:prstGeom prst="rect">
              <a:avLst/>
            </a:prstGeom>
            <a:noFill/>
          </p:spPr>
          <p:txBody>
            <a:bodyPr wrap="none" rtlCol="0">
              <a:spAutoFit/>
            </a:bodyPr>
            <a:lstStyle/>
            <a:p>
              <a:r>
                <a:rPr lang="zh-CN" altLang="en-US" sz="1400" dirty="0" smtClean="0">
                  <a:latin typeface="华文中宋" pitchFamily="2" charset="-122"/>
                  <a:ea typeface="华文中宋" pitchFamily="2" charset="-122"/>
                </a:rPr>
                <a:t>陌生人</a:t>
              </a:r>
              <a:endParaRPr lang="en-US" altLang="zh-CN" sz="1400" dirty="0" smtClean="0">
                <a:latin typeface="华文中宋" pitchFamily="2" charset="-122"/>
                <a:ea typeface="华文中宋" pitchFamily="2" charset="-122"/>
              </a:endParaRPr>
            </a:p>
          </p:txBody>
        </p:sp>
      </p:grpSp>
      <p:grpSp>
        <p:nvGrpSpPr>
          <p:cNvPr id="70" name="组合 69"/>
          <p:cNvGrpSpPr/>
          <p:nvPr/>
        </p:nvGrpSpPr>
        <p:grpSpPr>
          <a:xfrm>
            <a:off x="7961712" y="4201343"/>
            <a:ext cx="725066" cy="955849"/>
            <a:chOff x="7961712" y="4221088"/>
            <a:chExt cx="725066" cy="955849"/>
          </a:xfrm>
        </p:grpSpPr>
        <p:pic>
          <p:nvPicPr>
            <p:cNvPr id="71" name="Picture 4" descr="http://g.hiphotos.bdimg.com/album/w%3D2048/sign=e33840b003087bf47dec50e9c6eb552c/6a63f6246b600c3379e9a1331b4c510fd8f9a1bd.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61712" y="4221088"/>
              <a:ext cx="725066" cy="725066"/>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p:cNvSpPr txBox="1"/>
            <p:nvPr/>
          </p:nvSpPr>
          <p:spPr>
            <a:xfrm>
              <a:off x="8060709" y="4869160"/>
              <a:ext cx="543739" cy="307777"/>
            </a:xfrm>
            <a:prstGeom prst="rect">
              <a:avLst/>
            </a:prstGeom>
            <a:noFill/>
          </p:spPr>
          <p:txBody>
            <a:bodyPr wrap="none" rtlCol="0">
              <a:spAutoFit/>
            </a:bodyPr>
            <a:lstStyle/>
            <a:p>
              <a:r>
                <a:rPr lang="zh-CN" altLang="en-US" sz="1400" dirty="0">
                  <a:latin typeface="华文中宋" pitchFamily="2" charset="-122"/>
                  <a:ea typeface="华文中宋" pitchFamily="2" charset="-122"/>
                </a:rPr>
                <a:t>同事</a:t>
              </a:r>
              <a:endParaRPr lang="en-US" altLang="zh-CN" sz="1400" dirty="0" smtClean="0">
                <a:latin typeface="华文中宋" pitchFamily="2" charset="-122"/>
                <a:ea typeface="华文中宋" pitchFamily="2" charset="-122"/>
              </a:endParaRPr>
            </a:p>
          </p:txBody>
        </p:sp>
      </p:grpSp>
      <p:grpSp>
        <p:nvGrpSpPr>
          <p:cNvPr id="72" name="组合 71"/>
          <p:cNvGrpSpPr/>
          <p:nvPr/>
        </p:nvGrpSpPr>
        <p:grpSpPr>
          <a:xfrm>
            <a:off x="7901099" y="5361303"/>
            <a:ext cx="743032" cy="1020025"/>
            <a:chOff x="7901099" y="5445224"/>
            <a:chExt cx="743032" cy="1020025"/>
          </a:xfrm>
        </p:grpSpPr>
        <p:pic>
          <p:nvPicPr>
            <p:cNvPr id="1036" name="Picture 12" descr="http://a.hiphotos.bdimg.com/album/w%3D2048/sign=253f5448b3b7d0a27bc9039dffd77709/8d5494eef01f3a29a5feed349825bc315c607c1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1099" y="5445224"/>
              <a:ext cx="725065" cy="72506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p:cNvSpPr txBox="1"/>
            <p:nvPr/>
          </p:nvSpPr>
          <p:spPr>
            <a:xfrm>
              <a:off x="8100392" y="6157472"/>
              <a:ext cx="543739" cy="307777"/>
            </a:xfrm>
            <a:prstGeom prst="rect">
              <a:avLst/>
            </a:prstGeom>
            <a:noFill/>
          </p:spPr>
          <p:txBody>
            <a:bodyPr wrap="none" rtlCol="0">
              <a:spAutoFit/>
            </a:bodyPr>
            <a:lstStyle/>
            <a:p>
              <a:r>
                <a:rPr lang="zh-CN" altLang="en-US" sz="1400" dirty="0" smtClean="0">
                  <a:latin typeface="华文中宋" pitchFamily="2" charset="-122"/>
                  <a:ea typeface="华文中宋" pitchFamily="2" charset="-122"/>
                </a:rPr>
                <a:t>好友</a:t>
              </a:r>
              <a:endParaRPr lang="en-US" altLang="zh-CN" sz="1400" dirty="0" smtClean="0">
                <a:latin typeface="华文中宋" pitchFamily="2" charset="-122"/>
                <a:ea typeface="华文中宋" pitchFamily="2" charset="-122"/>
              </a:endParaRPr>
            </a:p>
          </p:txBody>
        </p:sp>
      </p:grpSp>
      <p:pic>
        <p:nvPicPr>
          <p:cNvPr id="1043"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0168" y="4352342"/>
            <a:ext cx="2771775" cy="221932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8" name="TextBox 87"/>
          <p:cNvSpPr txBox="1"/>
          <p:nvPr/>
        </p:nvSpPr>
        <p:spPr>
          <a:xfrm rot="266716">
            <a:off x="4102592" y="6105553"/>
            <a:ext cx="1415772" cy="369332"/>
          </a:xfrm>
          <a:prstGeom prst="rect">
            <a:avLst/>
          </a:prstGeom>
          <a:noFill/>
        </p:spPr>
        <p:txBody>
          <a:bodyPr wrap="none" rtlCol="0">
            <a:spAutoFit/>
          </a:bodyPr>
          <a:lstStyle/>
          <a:p>
            <a:r>
              <a:rPr lang="en-US" altLang="zh-CN" dirty="0" smtClean="0">
                <a:solidFill>
                  <a:srgbClr val="FF0000"/>
                </a:solidFill>
              </a:rPr>
              <a:t>18:00-22:00</a:t>
            </a:r>
            <a:endParaRPr lang="zh-CN" altLang="en-US" dirty="0">
              <a:solidFill>
                <a:srgbClr val="FF0000"/>
              </a:solidFill>
            </a:endParaRPr>
          </a:p>
        </p:txBody>
      </p:sp>
      <p:cxnSp>
        <p:nvCxnSpPr>
          <p:cNvPr id="80" name="直接箭头连接符 79"/>
          <p:cNvCxnSpPr/>
          <p:nvPr/>
        </p:nvCxnSpPr>
        <p:spPr>
          <a:xfrm flipH="1">
            <a:off x="6517220" y="3395570"/>
            <a:ext cx="1439156"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flipH="1">
            <a:off x="7248872" y="3395571"/>
            <a:ext cx="707505" cy="7578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9912" y="2190044"/>
            <a:ext cx="2592288" cy="21750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5" name="椭圆 84"/>
          <p:cNvSpPr/>
          <p:nvPr/>
        </p:nvSpPr>
        <p:spPr>
          <a:xfrm>
            <a:off x="4045500" y="2596262"/>
            <a:ext cx="1606620" cy="1264786"/>
          </a:xfrm>
          <a:prstGeom prst="ellipse">
            <a:avLst/>
          </a:prstGeom>
          <a:solidFill>
            <a:srgbClr val="FF99FF">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4499992" y="3068960"/>
            <a:ext cx="454502" cy="397455"/>
          </a:xfrm>
          <a:prstGeom prst="ellipse">
            <a:avLst/>
          </a:prstGeom>
          <a:solidFill>
            <a:srgbClr val="66CCFF">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6" name="图片 65"/>
          <p:cNvPicPr>
            <a:picLocks noChangeAspect="1"/>
          </p:cNvPicPr>
          <p:nvPr/>
        </p:nvPicPr>
        <p:blipFill>
          <a:blip r:embed="rId7" cstate="print"/>
          <a:stretch>
            <a:fillRect/>
          </a:stretch>
        </p:blipFill>
        <p:spPr>
          <a:xfrm flipH="1">
            <a:off x="4481299" y="2924944"/>
            <a:ext cx="450741" cy="432048"/>
          </a:xfrm>
          <a:prstGeom prst="rect">
            <a:avLst/>
          </a:prstGeom>
        </p:spPr>
      </p:pic>
      <p:cxnSp>
        <p:nvCxnSpPr>
          <p:cNvPr id="89" name="直接箭头连接符 88"/>
          <p:cNvCxnSpPr>
            <a:endCxn id="99" idx="5"/>
          </p:cNvCxnSpPr>
          <p:nvPr/>
        </p:nvCxnSpPr>
        <p:spPr>
          <a:xfrm flipH="1" flipV="1">
            <a:off x="4887934" y="3408209"/>
            <a:ext cx="3316794" cy="1378911"/>
          </a:xfrm>
          <a:prstGeom prst="straightConnector1">
            <a:avLst/>
          </a:prstGeom>
          <a:ln>
            <a:solidFill>
              <a:srgbClr val="66CCFF"/>
            </a:solidFill>
            <a:tailEnd type="arrow"/>
          </a:ln>
        </p:spPr>
        <p:style>
          <a:lnRef idx="3">
            <a:schemeClr val="accent5"/>
          </a:lnRef>
          <a:fillRef idx="0">
            <a:schemeClr val="accent5"/>
          </a:fillRef>
          <a:effectRef idx="2">
            <a:schemeClr val="accent5"/>
          </a:effectRef>
          <a:fontRef idx="minor">
            <a:schemeClr val="tx1"/>
          </a:fontRef>
        </p:style>
      </p:cxnSp>
      <p:cxnSp>
        <p:nvCxnSpPr>
          <p:cNvPr id="102" name="直接箭头连接符 101"/>
          <p:cNvCxnSpPr/>
          <p:nvPr/>
        </p:nvCxnSpPr>
        <p:spPr>
          <a:xfrm flipH="1" flipV="1">
            <a:off x="5228456" y="3773542"/>
            <a:ext cx="2871936" cy="1759126"/>
          </a:xfrm>
          <a:prstGeom prst="straightConnector1">
            <a:avLst/>
          </a:prstGeom>
          <a:ln>
            <a:solidFill>
              <a:srgbClr val="FF99FF"/>
            </a:solidFill>
            <a:tailEnd type="arrow"/>
          </a:ln>
        </p:spPr>
        <p:style>
          <a:lnRef idx="3">
            <a:schemeClr val="accent6"/>
          </a:lnRef>
          <a:fillRef idx="0">
            <a:schemeClr val="accent6"/>
          </a:fillRef>
          <a:effectRef idx="2">
            <a:schemeClr val="accent6"/>
          </a:effectRef>
          <a:fontRef idx="minor">
            <a:schemeClr val="tx1"/>
          </a:fontRef>
        </p:style>
      </p:cxnSp>
      <p:sp>
        <p:nvSpPr>
          <p:cNvPr id="92" name="乘号 91"/>
          <p:cNvSpPr/>
          <p:nvPr/>
        </p:nvSpPr>
        <p:spPr>
          <a:xfrm>
            <a:off x="7020272" y="3124072"/>
            <a:ext cx="457200" cy="52095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06" name="乘号 105"/>
          <p:cNvSpPr/>
          <p:nvPr/>
        </p:nvSpPr>
        <p:spPr>
          <a:xfrm>
            <a:off x="7414937" y="3477969"/>
            <a:ext cx="457200" cy="52095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107" name="椭圆 106"/>
          <p:cNvSpPr/>
          <p:nvPr/>
        </p:nvSpPr>
        <p:spPr>
          <a:xfrm>
            <a:off x="4292352" y="4716276"/>
            <a:ext cx="1872208" cy="1449028"/>
          </a:xfrm>
          <a:prstGeom prst="ellipse">
            <a:avLst/>
          </a:prstGeom>
          <a:solidFill>
            <a:schemeClr val="tx2">
              <a:lumMod val="60000"/>
              <a:lumOff val="40000"/>
              <a:alpha val="4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椭圆 107"/>
          <p:cNvSpPr/>
          <p:nvPr/>
        </p:nvSpPr>
        <p:spPr>
          <a:xfrm>
            <a:off x="4724400" y="5157192"/>
            <a:ext cx="806148" cy="720080"/>
          </a:xfrm>
          <a:prstGeom prst="ellipse">
            <a:avLst/>
          </a:prstGeom>
          <a:solidFill>
            <a:srgbClr val="FF99FF">
              <a:alpha val="4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7" name="图片 86"/>
          <p:cNvPicPr>
            <a:picLocks noChangeAspect="1"/>
          </p:cNvPicPr>
          <p:nvPr/>
        </p:nvPicPr>
        <p:blipFill>
          <a:blip r:embed="rId7" cstate="print"/>
          <a:stretch>
            <a:fillRect/>
          </a:stretch>
        </p:blipFill>
        <p:spPr>
          <a:xfrm flipH="1">
            <a:off x="4870153" y="5316643"/>
            <a:ext cx="450741" cy="432048"/>
          </a:xfrm>
          <a:prstGeom prst="rect">
            <a:avLst/>
          </a:prstGeom>
        </p:spPr>
      </p:pic>
      <p:cxnSp>
        <p:nvCxnSpPr>
          <p:cNvPr id="109" name="直接箭头连接符 108"/>
          <p:cNvCxnSpPr>
            <a:endCxn id="107" idx="7"/>
          </p:cNvCxnSpPr>
          <p:nvPr/>
        </p:nvCxnSpPr>
        <p:spPr>
          <a:xfrm flipH="1">
            <a:off x="5890381" y="4716276"/>
            <a:ext cx="2177387" cy="212205"/>
          </a:xfrm>
          <a:prstGeom prst="straightConnector1">
            <a:avLst/>
          </a:prstGeom>
          <a:ln>
            <a:solidFill>
              <a:srgbClr val="66CCFF"/>
            </a:solidFill>
            <a:tailEnd type="arrow"/>
          </a:ln>
        </p:spPr>
        <p:style>
          <a:lnRef idx="3">
            <a:schemeClr val="accent5"/>
          </a:lnRef>
          <a:fillRef idx="0">
            <a:schemeClr val="accent5"/>
          </a:fillRef>
          <a:effectRef idx="2">
            <a:schemeClr val="accent5"/>
          </a:effectRef>
          <a:fontRef idx="minor">
            <a:schemeClr val="tx1"/>
          </a:fontRef>
        </p:style>
      </p:cxnSp>
      <p:cxnSp>
        <p:nvCxnSpPr>
          <p:cNvPr id="111" name="直接箭头连接符 110"/>
          <p:cNvCxnSpPr>
            <a:endCxn id="108" idx="6"/>
          </p:cNvCxnSpPr>
          <p:nvPr/>
        </p:nvCxnSpPr>
        <p:spPr>
          <a:xfrm flipH="1" flipV="1">
            <a:off x="5530548" y="5517232"/>
            <a:ext cx="2594734" cy="206603"/>
          </a:xfrm>
          <a:prstGeom prst="straightConnector1">
            <a:avLst/>
          </a:prstGeom>
          <a:ln>
            <a:solidFill>
              <a:srgbClr val="FF99FF"/>
            </a:solidFill>
            <a:tailEnd type="arrow"/>
          </a:ln>
        </p:spPr>
        <p:style>
          <a:lnRef idx="3">
            <a:schemeClr val="accent6"/>
          </a:lnRef>
          <a:fillRef idx="0">
            <a:schemeClr val="accent6"/>
          </a:fillRef>
          <a:effectRef idx="2">
            <a:schemeClr val="accent6"/>
          </a:effectRef>
          <a:fontRef idx="minor">
            <a:schemeClr val="tx1"/>
          </a:fontRef>
        </p:style>
      </p:cxnSp>
      <p:sp>
        <p:nvSpPr>
          <p:cNvPr id="73" name="TextBox 72"/>
          <p:cNvSpPr txBox="1"/>
          <p:nvPr/>
        </p:nvSpPr>
        <p:spPr>
          <a:xfrm rot="266716">
            <a:off x="4080277" y="3839499"/>
            <a:ext cx="1316386" cy="369332"/>
          </a:xfrm>
          <a:prstGeom prst="rect">
            <a:avLst/>
          </a:prstGeom>
          <a:noFill/>
        </p:spPr>
        <p:txBody>
          <a:bodyPr wrap="none" rtlCol="0">
            <a:spAutoFit/>
          </a:bodyPr>
          <a:lstStyle/>
          <a:p>
            <a:r>
              <a:rPr lang="en-US" altLang="zh-CN" dirty="0" smtClean="0">
                <a:solidFill>
                  <a:srgbClr val="FF0000"/>
                </a:solidFill>
              </a:rPr>
              <a:t>09:00-18:00</a:t>
            </a:r>
            <a:endParaRPr lang="zh-CN" altLang="en-US" dirty="0">
              <a:solidFill>
                <a:srgbClr val="FF0000"/>
              </a:solidFill>
            </a:endParaRPr>
          </a:p>
        </p:txBody>
      </p:sp>
    </p:spTree>
    <p:extLst>
      <p:ext uri="{BB962C8B-B14F-4D97-AF65-F5344CB8AC3E}">
        <p14:creationId xmlns:p14="http://schemas.microsoft.com/office/powerpoint/2010/main" val="5512732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5"/>
          <p:cNvSpPr>
            <a:spLocks noChangeArrowheads="1"/>
          </p:cNvSpPr>
          <p:nvPr/>
        </p:nvSpPr>
        <p:spPr bwMode="auto">
          <a:xfrm>
            <a:off x="770396" y="1340768"/>
            <a:ext cx="1857388" cy="571504"/>
          </a:xfrm>
          <a:prstGeom prst="roundRect">
            <a:avLst>
              <a:gd name="adj" fmla="val 16667"/>
            </a:avLst>
          </a:prstGeom>
          <a:noFill/>
          <a:ln w="38100" cap="flat" cmpd="sng">
            <a:solidFill>
              <a:srgbClr val="00B050"/>
            </a:solidFill>
            <a:round/>
            <a:headEnd/>
            <a:tailEnd/>
          </a:ln>
          <a:effectLst/>
        </p:spPr>
        <p:txBody>
          <a:bodyPr anchor="ctr"/>
          <a:lstStyle/>
          <a:p>
            <a:pPr algn="ctr"/>
            <a:r>
              <a:rPr lang="en-US" altLang="zh-CN" sz="2800" b="1" dirty="0" err="1">
                <a:solidFill>
                  <a:srgbClr val="0000FF"/>
                </a:solidFill>
                <a:latin typeface="华文中宋" pitchFamily="2" charset="-122"/>
                <a:ea typeface="华文中宋" pitchFamily="2" charset="-122"/>
              </a:rPr>
              <a:t>t</a:t>
            </a:r>
            <a:r>
              <a:rPr lang="en-US" altLang="zh-CN" sz="2800" b="1" dirty="0" err="1" smtClean="0">
                <a:solidFill>
                  <a:srgbClr val="0000FF"/>
                </a:solidFill>
                <a:latin typeface="华文中宋" pitchFamily="2" charset="-122"/>
                <a:ea typeface="华文中宋" pitchFamily="2" charset="-122"/>
              </a:rPr>
              <a:t>witinfo</a:t>
            </a:r>
            <a:endParaRPr lang="zh-CN" altLang="en-US" sz="2800" b="1" dirty="0">
              <a:solidFill>
                <a:srgbClr val="0000FF"/>
              </a:solidFill>
            </a:endParaRPr>
          </a:p>
        </p:txBody>
      </p:sp>
      <p:sp>
        <p:nvSpPr>
          <p:cNvPr id="6" name="矩形 5"/>
          <p:cNvSpPr/>
          <p:nvPr/>
        </p:nvSpPr>
        <p:spPr>
          <a:xfrm>
            <a:off x="195166" y="2372250"/>
            <a:ext cx="3838578" cy="1560806"/>
          </a:xfrm>
          <a:prstGeom prst="rect">
            <a:avLst/>
          </a:prstGeom>
          <a:gradFill>
            <a:gsLst>
              <a:gs pos="0">
                <a:srgbClr val="00B050"/>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smtClean="0">
                <a:solidFill>
                  <a:schemeClr val="tx1"/>
                </a:solidFill>
              </a:rPr>
              <a:t>由美国麻省理工开发的</a:t>
            </a:r>
            <a:r>
              <a:rPr lang="en-GB" altLang="zh-CN" sz="2000" dirty="0" err="1" smtClean="0">
                <a:solidFill>
                  <a:schemeClr val="tx1"/>
                </a:solidFill>
              </a:rPr>
              <a:t>Twitinfo</a:t>
            </a:r>
            <a:r>
              <a:rPr lang="zh-CN" altLang="en-US" sz="2000" dirty="0" smtClean="0">
                <a:solidFill>
                  <a:schemeClr val="tx1"/>
                </a:solidFill>
              </a:rPr>
              <a:t>系统，可以通过关键字搜索对热点信息、高频节点等进行地域分析、情感分析及实时跟踪等分析。</a:t>
            </a:r>
            <a:endParaRPr lang="zh-CN" altLang="en-US" sz="2000" dirty="0">
              <a:solidFill>
                <a:schemeClr val="tx1"/>
              </a:solidFill>
            </a:endParaRPr>
          </a:p>
        </p:txBody>
      </p:sp>
      <p:sp>
        <p:nvSpPr>
          <p:cNvPr id="7" name="TextBox 6"/>
          <p:cNvSpPr txBox="1"/>
          <p:nvPr/>
        </p:nvSpPr>
        <p:spPr>
          <a:xfrm>
            <a:off x="179512" y="1916832"/>
            <a:ext cx="3456384" cy="400110"/>
          </a:xfrm>
          <a:prstGeom prst="rect">
            <a:avLst/>
          </a:prstGeom>
          <a:noFill/>
        </p:spPr>
        <p:txBody>
          <a:bodyPr wrap="square" rtlCol="0">
            <a:spAutoFit/>
          </a:bodyPr>
          <a:lstStyle/>
          <a:p>
            <a:r>
              <a:rPr lang="en-US" sz="2000" dirty="0" smtClean="0">
                <a:hlinkClick r:id="rId2"/>
              </a:rPr>
              <a:t>http://twitinfo.csail.mit.edu/</a:t>
            </a:r>
            <a:endParaRPr lang="zh-CN" altLang="en-US" sz="2000" dirty="0"/>
          </a:p>
        </p:txBody>
      </p:sp>
      <p:cxnSp>
        <p:nvCxnSpPr>
          <p:cNvPr id="8" name="直接连接符 8"/>
          <p:cNvCxnSpPr>
            <a:cxnSpLocks noChangeShapeType="1"/>
          </p:cNvCxnSpPr>
          <p:nvPr/>
        </p:nvCxnSpPr>
        <p:spPr bwMode="auto">
          <a:xfrm>
            <a:off x="214282" y="2435708"/>
            <a:ext cx="8501122" cy="1588"/>
          </a:xfrm>
          <a:prstGeom prst="line">
            <a:avLst/>
          </a:prstGeom>
          <a:noFill/>
          <a:ln w="38100" algn="ctr">
            <a:solidFill>
              <a:srgbClr val="00B050"/>
            </a:solidFill>
            <a:round/>
            <a:headEnd/>
            <a:tailEnd/>
          </a:ln>
        </p:spPr>
      </p:cxnSp>
      <p:pic>
        <p:nvPicPr>
          <p:cNvPr id="24" name="Picture 4"/>
          <p:cNvPicPr>
            <a:picLocks noChangeAspect="1" noChangeArrowheads="1"/>
          </p:cNvPicPr>
          <p:nvPr/>
        </p:nvPicPr>
        <p:blipFill>
          <a:blip r:embed="rId3"/>
          <a:srcRect/>
          <a:stretch>
            <a:fillRect/>
          </a:stretch>
        </p:blipFill>
        <p:spPr bwMode="auto">
          <a:xfrm>
            <a:off x="4339661" y="1268760"/>
            <a:ext cx="4768843" cy="2761201"/>
          </a:xfrm>
          <a:prstGeom prst="rect">
            <a:avLst/>
          </a:prstGeom>
          <a:noFill/>
          <a:ln w="12700">
            <a:solidFill>
              <a:srgbClr val="92D050"/>
            </a:solidFill>
            <a:miter lim="800000"/>
            <a:headEnd/>
            <a:tailEnd/>
          </a:ln>
        </p:spPr>
      </p:pic>
      <p:pic>
        <p:nvPicPr>
          <p:cNvPr id="27" name="Picture 5"/>
          <p:cNvPicPr>
            <a:picLocks noChangeAspect="1" noChangeArrowheads="1"/>
          </p:cNvPicPr>
          <p:nvPr/>
        </p:nvPicPr>
        <p:blipFill>
          <a:blip r:embed="rId4"/>
          <a:srcRect/>
          <a:stretch>
            <a:fillRect/>
          </a:stretch>
        </p:blipFill>
        <p:spPr bwMode="auto">
          <a:xfrm>
            <a:off x="195166" y="3861048"/>
            <a:ext cx="3944786" cy="2880320"/>
          </a:xfrm>
          <a:prstGeom prst="rect">
            <a:avLst/>
          </a:prstGeom>
          <a:noFill/>
          <a:ln w="9525">
            <a:solidFill>
              <a:schemeClr val="tx1"/>
            </a:solidFill>
            <a:prstDash val="solid"/>
            <a:miter lim="800000"/>
            <a:headEnd/>
            <a:tailEnd/>
          </a:ln>
          <a:effectLst/>
        </p:spPr>
      </p:pic>
      <p:pic>
        <p:nvPicPr>
          <p:cNvPr id="28" name="Picture 2"/>
          <p:cNvPicPr>
            <a:picLocks noChangeAspect="1" noChangeArrowheads="1"/>
          </p:cNvPicPr>
          <p:nvPr/>
        </p:nvPicPr>
        <p:blipFill>
          <a:blip r:embed="rId5"/>
          <a:srcRect/>
          <a:stretch>
            <a:fillRect/>
          </a:stretch>
        </p:blipFill>
        <p:spPr bwMode="auto">
          <a:xfrm>
            <a:off x="4320167" y="4029961"/>
            <a:ext cx="4788337" cy="2750069"/>
          </a:xfrm>
          <a:prstGeom prst="rect">
            <a:avLst/>
          </a:prstGeom>
          <a:noFill/>
          <a:ln w="9525">
            <a:solidFill>
              <a:srgbClr val="92D050"/>
            </a:solidFill>
            <a:miter lim="800000"/>
            <a:headEnd/>
            <a:tailEnd/>
          </a:ln>
        </p:spPr>
      </p:pic>
      <p:sp>
        <p:nvSpPr>
          <p:cNvPr id="25" name="标题 1"/>
          <p:cNvSpPr txBox="1">
            <a:spLocks/>
          </p:cNvSpPr>
          <p:nvPr/>
        </p:nvSpPr>
        <p:spPr bwMode="auto">
          <a:xfrm>
            <a:off x="107504" y="269776"/>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defRPr/>
            </a:pPr>
            <a:r>
              <a:rPr lang="zh-CN" altLang="en-US" sz="36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社会热点搜索：</a:t>
            </a:r>
            <a:r>
              <a:rPr lang="en-US" altLang="zh-CN" sz="36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MIT</a:t>
            </a:r>
            <a:r>
              <a:rPr lang="zh-CN" altLang="en-US" sz="36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的</a:t>
            </a:r>
            <a:r>
              <a:rPr lang="en-US" altLang="zh-CN" sz="3600" b="1" dirty="0" err="1">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Twitinfo</a:t>
            </a:r>
            <a:r>
              <a:rPr lang="zh-CN" altLang="en-US" sz="36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系统</a:t>
            </a:r>
          </a:p>
        </p:txBody>
      </p:sp>
    </p:spTree>
    <p:extLst>
      <p:ext uri="{BB962C8B-B14F-4D97-AF65-F5344CB8AC3E}">
        <p14:creationId xmlns:p14="http://schemas.microsoft.com/office/powerpoint/2010/main" val="5344136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35496" y="581199"/>
            <a:ext cx="9108504" cy="615553"/>
          </a:xfrm>
          <a:prstGeom prst="rect">
            <a:avLst/>
          </a:prstGeom>
          <a:solidFill>
            <a:schemeClr val="bg1"/>
          </a:solidFill>
        </p:spPr>
        <p:txBody>
          <a:bodyPr wrap="square" rtlCol="0" anchor="b" anchorCtr="0">
            <a:spAutoFit/>
          </a:bodyPr>
          <a:lstStyle/>
          <a:p>
            <a:r>
              <a:rPr lang="zh-CN" altLang="en-US" sz="34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 网络社区</a:t>
            </a:r>
            <a:r>
              <a:rPr lang="zh-CN" altLang="en-US" sz="34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搜索</a:t>
            </a:r>
            <a:r>
              <a:rPr lang="zh-CN" altLang="en-US" sz="34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：如何发现社区的存在？</a:t>
            </a:r>
            <a:endParaRPr lang="zh-CN" altLang="en-US" sz="34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endParaRPr>
          </a:p>
        </p:txBody>
      </p:sp>
      <p:pic>
        <p:nvPicPr>
          <p:cNvPr id="1075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284113"/>
            <a:ext cx="8856984" cy="552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04033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1520" y="1196752"/>
            <a:ext cx="4968552" cy="2592288"/>
            <a:chOff x="251520" y="1198272"/>
            <a:chExt cx="4752528" cy="2220483"/>
          </a:xfrm>
        </p:grpSpPr>
        <p:sp>
          <p:nvSpPr>
            <p:cNvPr id="10" name="Oval 12"/>
            <p:cNvSpPr>
              <a:spLocks noChangeArrowheads="1"/>
            </p:cNvSpPr>
            <p:nvPr/>
          </p:nvSpPr>
          <p:spPr bwMode="auto">
            <a:xfrm>
              <a:off x="251520" y="1198272"/>
              <a:ext cx="4752528" cy="2220483"/>
            </a:xfrm>
            <a:prstGeom prst="ellipse">
              <a:avLst/>
            </a:prstGeom>
            <a:solidFill>
              <a:srgbClr val="FFFFFF">
                <a:alpha val="23137"/>
              </a:srgbClr>
            </a:solidFill>
            <a:ln w="38100" cmpd="sng">
              <a:solidFill>
                <a:srgbClr val="FF0000"/>
              </a:solidFill>
              <a:prstDash val="dash"/>
              <a:round/>
              <a:headEnd/>
              <a:tailEnd/>
            </a:ln>
          </p:spPr>
          <p:txBody>
            <a:bodyPr/>
            <a:lstStyle/>
            <a:p>
              <a:pPr>
                <a:spcBef>
                  <a:spcPct val="20000"/>
                </a:spcBef>
                <a:buFontTx/>
                <a:buChar char="•"/>
              </a:pPr>
              <a:endParaRPr lang="zh-CN" altLang="en-US" sz="1400" b="1">
                <a:ea typeface="楷体_GB2312" pitchFamily="49" charset="-122"/>
              </a:endParaRPr>
            </a:p>
          </p:txBody>
        </p:sp>
        <p:pic>
          <p:nvPicPr>
            <p:cNvPr id="11" name="图片 10"/>
            <p:cNvPicPr>
              <a:picLocks noChangeAspect="1"/>
            </p:cNvPicPr>
            <p:nvPr/>
          </p:nvPicPr>
          <p:blipFill>
            <a:blip r:embed="rId3"/>
            <a:stretch>
              <a:fillRect/>
            </a:stretch>
          </p:blipFill>
          <p:spPr>
            <a:xfrm>
              <a:off x="800238" y="2187143"/>
              <a:ext cx="945967" cy="604231"/>
            </a:xfrm>
            <a:prstGeom prst="rect">
              <a:avLst/>
            </a:prstGeom>
          </p:spPr>
        </p:pic>
        <p:pic>
          <p:nvPicPr>
            <p:cNvPr id="12" name="图片 11"/>
            <p:cNvPicPr>
              <a:picLocks noChangeAspect="1"/>
            </p:cNvPicPr>
            <p:nvPr/>
          </p:nvPicPr>
          <p:blipFill>
            <a:blip r:embed="rId4"/>
            <a:stretch>
              <a:fillRect/>
            </a:stretch>
          </p:blipFill>
          <p:spPr>
            <a:xfrm>
              <a:off x="1919272" y="1457347"/>
              <a:ext cx="1390943" cy="534390"/>
            </a:xfrm>
            <a:prstGeom prst="rect">
              <a:avLst/>
            </a:prstGeom>
          </p:spPr>
        </p:pic>
        <p:pic>
          <p:nvPicPr>
            <p:cNvPr id="13" name="图片 12"/>
            <p:cNvPicPr>
              <a:picLocks noChangeAspect="1"/>
            </p:cNvPicPr>
            <p:nvPr/>
          </p:nvPicPr>
          <p:blipFill>
            <a:blip r:embed="rId5"/>
            <a:stretch>
              <a:fillRect/>
            </a:stretch>
          </p:blipFill>
          <p:spPr>
            <a:xfrm>
              <a:off x="3447283" y="2148486"/>
              <a:ext cx="966708" cy="685615"/>
            </a:xfrm>
            <a:prstGeom prst="rect">
              <a:avLst/>
            </a:prstGeom>
          </p:spPr>
        </p:pic>
        <p:sp>
          <p:nvSpPr>
            <p:cNvPr id="14" name="Text Box 9"/>
            <p:cNvSpPr txBox="1">
              <a:spLocks noChangeArrowheads="1"/>
            </p:cNvSpPr>
            <p:nvPr/>
          </p:nvSpPr>
          <p:spPr bwMode="auto">
            <a:xfrm>
              <a:off x="3504256" y="2758567"/>
              <a:ext cx="729054" cy="204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20000"/>
                </a:spcBef>
              </a:pPr>
              <a:r>
                <a:rPr lang="zh-CN" altLang="en-US" sz="1400" dirty="0">
                  <a:solidFill>
                    <a:srgbClr val="993300"/>
                  </a:solidFill>
                  <a:latin typeface="华文中宋"/>
                  <a:ea typeface="华文中宋"/>
                  <a:cs typeface="华文中宋"/>
                </a:rPr>
                <a:t>物</a:t>
              </a:r>
              <a:r>
                <a:rPr lang="zh-CN" altLang="en-US" sz="1400" dirty="0" smtClean="0">
                  <a:solidFill>
                    <a:srgbClr val="993300"/>
                  </a:solidFill>
                  <a:latin typeface="华文中宋"/>
                  <a:ea typeface="华文中宋"/>
                  <a:cs typeface="华文中宋"/>
                </a:rPr>
                <a:t>联网</a:t>
              </a:r>
              <a:endParaRPr lang="zh-CN" altLang="en-US" sz="1200" dirty="0">
                <a:latin typeface="华文中宋"/>
                <a:ea typeface="华文中宋"/>
                <a:cs typeface="华文中宋"/>
              </a:endParaRPr>
            </a:p>
          </p:txBody>
        </p:sp>
        <p:sp>
          <p:nvSpPr>
            <p:cNvPr id="15" name="Oval 12"/>
            <p:cNvSpPr>
              <a:spLocks noChangeArrowheads="1"/>
            </p:cNvSpPr>
            <p:nvPr/>
          </p:nvSpPr>
          <p:spPr bwMode="auto">
            <a:xfrm>
              <a:off x="1674429" y="1244139"/>
              <a:ext cx="1910412" cy="1018686"/>
            </a:xfrm>
            <a:prstGeom prst="ellipse">
              <a:avLst/>
            </a:prstGeom>
            <a:noFill/>
            <a:ln w="38100" cmpd="sng">
              <a:solidFill>
                <a:srgbClr val="800000"/>
              </a:solidFill>
              <a:round/>
              <a:headEnd/>
              <a:tailEnd/>
            </a:ln>
          </p:spPr>
          <p:txBody>
            <a:bodyPr/>
            <a:lstStyle/>
            <a:p>
              <a:pPr>
                <a:spcBef>
                  <a:spcPct val="20000"/>
                </a:spcBef>
                <a:buFontTx/>
                <a:buChar char="•"/>
              </a:pPr>
              <a:endParaRPr lang="zh-CN" altLang="en-US" sz="1400" b="1">
                <a:ea typeface="楷体_GB2312" pitchFamily="49" charset="-122"/>
              </a:endParaRPr>
            </a:p>
          </p:txBody>
        </p:sp>
        <p:sp>
          <p:nvSpPr>
            <p:cNvPr id="20" name="Line 18"/>
            <p:cNvSpPr>
              <a:spLocks noChangeShapeType="1"/>
            </p:cNvSpPr>
            <p:nvPr/>
          </p:nvSpPr>
          <p:spPr bwMode="auto">
            <a:xfrm flipH="1">
              <a:off x="2125113" y="2091414"/>
              <a:ext cx="340246" cy="439147"/>
            </a:xfrm>
            <a:prstGeom prst="line">
              <a:avLst/>
            </a:prstGeom>
            <a:noFill/>
            <a:ln w="5715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9"/>
            <p:cNvSpPr>
              <a:spLocks noChangeShapeType="1"/>
            </p:cNvSpPr>
            <p:nvPr/>
          </p:nvSpPr>
          <p:spPr bwMode="auto">
            <a:xfrm>
              <a:off x="2816243" y="2117220"/>
              <a:ext cx="268515" cy="382476"/>
            </a:xfrm>
            <a:prstGeom prst="line">
              <a:avLst/>
            </a:prstGeom>
            <a:noFill/>
            <a:ln w="5715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Line 20"/>
            <p:cNvSpPr>
              <a:spLocks noChangeShapeType="1"/>
            </p:cNvSpPr>
            <p:nvPr/>
          </p:nvSpPr>
          <p:spPr bwMode="auto">
            <a:xfrm flipV="1">
              <a:off x="2269360" y="2665349"/>
              <a:ext cx="782439" cy="31749"/>
            </a:xfrm>
            <a:prstGeom prst="line">
              <a:avLst/>
            </a:prstGeom>
            <a:noFill/>
            <a:ln w="57150">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25" name="图片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72360" y="2255615"/>
              <a:ext cx="314326" cy="354441"/>
            </a:xfrm>
            <a:prstGeom prst="rect">
              <a:avLst/>
            </a:prstGeom>
          </p:spPr>
        </p:pic>
        <p:grpSp>
          <p:nvGrpSpPr>
            <p:cNvPr id="26" name="组合 25"/>
            <p:cNvGrpSpPr/>
            <p:nvPr/>
          </p:nvGrpSpPr>
          <p:grpSpPr>
            <a:xfrm>
              <a:off x="2386714" y="1824431"/>
              <a:ext cx="463586" cy="414283"/>
              <a:chOff x="4266838" y="2276847"/>
              <a:chExt cx="608652" cy="601662"/>
            </a:xfrm>
          </p:grpSpPr>
          <p:sp>
            <p:nvSpPr>
              <p:cNvPr id="38" name="椭圆 37"/>
              <p:cNvSpPr/>
              <p:nvPr/>
            </p:nvSpPr>
            <p:spPr>
              <a:xfrm>
                <a:off x="4266838" y="2276847"/>
                <a:ext cx="608652" cy="601662"/>
              </a:xfrm>
              <a:prstGeom prst="ellipse">
                <a:avLst/>
              </a:prstGeom>
              <a:solidFill>
                <a:srgbClr val="FF0000"/>
              </a:solidFill>
              <a:ln w="571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Text Box 15"/>
              <p:cNvSpPr txBox="1">
                <a:spLocks noChangeArrowheads="1"/>
              </p:cNvSpPr>
              <p:nvPr/>
            </p:nvSpPr>
            <p:spPr bwMode="auto">
              <a:xfrm>
                <a:off x="4322116" y="2364264"/>
                <a:ext cx="396875" cy="489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20000"/>
                  </a:spcBef>
                </a:pPr>
                <a:r>
                  <a:rPr lang="zh-CN" altLang="en-US" sz="1600" b="1" dirty="0" smtClean="0">
                    <a:solidFill>
                      <a:schemeClr val="bg1"/>
                    </a:solidFill>
                    <a:ea typeface="楷体_GB2312" pitchFamily="49" charset="-122"/>
                  </a:rPr>
                  <a:t>人</a:t>
                </a:r>
                <a:endParaRPr lang="zh-CN" altLang="en-US" sz="1600" b="1" dirty="0">
                  <a:solidFill>
                    <a:schemeClr val="bg1"/>
                  </a:solidFill>
                  <a:ea typeface="楷体_GB2312" pitchFamily="49" charset="-122"/>
                </a:endParaRPr>
              </a:p>
            </p:txBody>
          </p:sp>
        </p:grpSp>
        <p:grpSp>
          <p:nvGrpSpPr>
            <p:cNvPr id="27" name="组合 26"/>
            <p:cNvGrpSpPr/>
            <p:nvPr/>
          </p:nvGrpSpPr>
          <p:grpSpPr>
            <a:xfrm>
              <a:off x="1766820" y="2429684"/>
              <a:ext cx="584814" cy="416092"/>
              <a:chOff x="3365731" y="3119784"/>
              <a:chExt cx="856776" cy="601662"/>
            </a:xfrm>
          </p:grpSpPr>
          <p:sp>
            <p:nvSpPr>
              <p:cNvPr id="36" name="椭圆 35"/>
              <p:cNvSpPr/>
              <p:nvPr/>
            </p:nvSpPr>
            <p:spPr>
              <a:xfrm>
                <a:off x="3376587" y="3119784"/>
                <a:ext cx="764214" cy="601662"/>
              </a:xfrm>
              <a:prstGeom prst="ellipse">
                <a:avLst/>
              </a:prstGeom>
              <a:solidFill>
                <a:srgbClr val="0070C0"/>
              </a:solidFill>
              <a:ln w="57150">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Text Box 16"/>
              <p:cNvSpPr txBox="1">
                <a:spLocks noChangeArrowheads="1"/>
              </p:cNvSpPr>
              <p:nvPr/>
            </p:nvSpPr>
            <p:spPr bwMode="auto">
              <a:xfrm>
                <a:off x="3365731" y="3202317"/>
                <a:ext cx="856776" cy="419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20000"/>
                  </a:spcBef>
                </a:pPr>
                <a:r>
                  <a:rPr lang="zh-CN" altLang="en-US" sz="1600" b="1" dirty="0">
                    <a:solidFill>
                      <a:schemeClr val="bg1"/>
                    </a:solidFill>
                    <a:ea typeface="楷体_GB2312" pitchFamily="49" charset="-122"/>
                  </a:rPr>
                  <a:t>信息</a:t>
                </a:r>
              </a:p>
            </p:txBody>
          </p:sp>
        </p:grpSp>
        <p:grpSp>
          <p:nvGrpSpPr>
            <p:cNvPr id="28" name="组合 27"/>
            <p:cNvGrpSpPr/>
            <p:nvPr/>
          </p:nvGrpSpPr>
          <p:grpSpPr>
            <a:xfrm>
              <a:off x="3059829" y="2388308"/>
              <a:ext cx="427363" cy="416092"/>
              <a:chOff x="5289524" y="3059955"/>
              <a:chExt cx="626106" cy="601662"/>
            </a:xfrm>
            <a:solidFill>
              <a:srgbClr val="FFFF00"/>
            </a:solidFill>
          </p:grpSpPr>
          <p:sp>
            <p:nvSpPr>
              <p:cNvPr id="34" name="椭圆 33"/>
              <p:cNvSpPr/>
              <p:nvPr/>
            </p:nvSpPr>
            <p:spPr>
              <a:xfrm>
                <a:off x="5289524" y="3059955"/>
                <a:ext cx="626106" cy="601662"/>
              </a:xfrm>
              <a:prstGeom prst="ellipse">
                <a:avLst/>
              </a:prstGeom>
              <a:grpFill/>
              <a:ln w="57150">
                <a:solidFill>
                  <a:srgbClr val="CCCC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Text Box 17"/>
              <p:cNvSpPr txBox="1">
                <a:spLocks noChangeArrowheads="1"/>
              </p:cNvSpPr>
              <p:nvPr/>
            </p:nvSpPr>
            <p:spPr bwMode="auto">
              <a:xfrm>
                <a:off x="5312458" y="3155973"/>
                <a:ext cx="396875" cy="48954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20000"/>
                  </a:spcBef>
                </a:pPr>
                <a:r>
                  <a:rPr lang="zh-CN" altLang="en-US" sz="1600" b="1" dirty="0">
                    <a:solidFill>
                      <a:srgbClr val="FF0000"/>
                    </a:solidFill>
                    <a:ea typeface="楷体_GB2312" pitchFamily="49" charset="-122"/>
                  </a:rPr>
                  <a:t>物</a:t>
                </a:r>
              </a:p>
            </p:txBody>
          </p:sp>
        </p:grpSp>
        <p:sp>
          <p:nvSpPr>
            <p:cNvPr id="29" name="Oval 12"/>
            <p:cNvSpPr>
              <a:spLocks noChangeArrowheads="1"/>
            </p:cNvSpPr>
            <p:nvPr/>
          </p:nvSpPr>
          <p:spPr bwMode="auto">
            <a:xfrm>
              <a:off x="2858138" y="2083239"/>
              <a:ext cx="1910412" cy="934458"/>
            </a:xfrm>
            <a:prstGeom prst="ellipse">
              <a:avLst/>
            </a:prstGeom>
            <a:noFill/>
            <a:ln w="38100" cmpd="sng">
              <a:solidFill>
                <a:schemeClr val="accent6">
                  <a:lumMod val="75000"/>
                </a:schemeClr>
              </a:solidFill>
              <a:round/>
              <a:headEnd/>
              <a:tailEnd/>
            </a:ln>
          </p:spPr>
          <p:txBody>
            <a:bodyPr/>
            <a:lstStyle/>
            <a:p>
              <a:pPr>
                <a:spcBef>
                  <a:spcPct val="20000"/>
                </a:spcBef>
                <a:buFontTx/>
                <a:buChar char="•"/>
              </a:pPr>
              <a:endParaRPr lang="zh-CN" altLang="en-US" sz="1400" b="1">
                <a:ea typeface="楷体_GB2312" pitchFamily="49" charset="-122"/>
              </a:endParaRPr>
            </a:p>
          </p:txBody>
        </p:sp>
        <p:sp>
          <p:nvSpPr>
            <p:cNvPr id="30" name="Oval 12"/>
            <p:cNvSpPr>
              <a:spLocks noChangeArrowheads="1"/>
            </p:cNvSpPr>
            <p:nvPr/>
          </p:nvSpPr>
          <p:spPr bwMode="auto">
            <a:xfrm>
              <a:off x="545288" y="2074788"/>
              <a:ext cx="1910412" cy="934458"/>
            </a:xfrm>
            <a:prstGeom prst="ellipse">
              <a:avLst/>
            </a:prstGeom>
            <a:noFill/>
            <a:ln w="38100" cmpd="sng">
              <a:solidFill>
                <a:schemeClr val="tx2">
                  <a:lumMod val="75000"/>
                </a:schemeClr>
              </a:solidFill>
              <a:round/>
              <a:headEnd/>
              <a:tailEnd/>
            </a:ln>
          </p:spPr>
          <p:txBody>
            <a:bodyPr/>
            <a:lstStyle/>
            <a:p>
              <a:pPr>
                <a:spcBef>
                  <a:spcPct val="20000"/>
                </a:spcBef>
                <a:buFontTx/>
                <a:buChar char="•"/>
              </a:pPr>
              <a:endParaRPr lang="zh-CN" altLang="en-US" sz="1400" b="1">
                <a:ea typeface="楷体_GB2312" pitchFamily="49" charset="-122"/>
              </a:endParaRPr>
            </a:p>
          </p:txBody>
        </p:sp>
        <p:sp>
          <p:nvSpPr>
            <p:cNvPr id="31" name="Text Box 9"/>
            <p:cNvSpPr txBox="1">
              <a:spLocks noChangeArrowheads="1"/>
            </p:cNvSpPr>
            <p:nvPr/>
          </p:nvSpPr>
          <p:spPr bwMode="auto">
            <a:xfrm>
              <a:off x="1015233" y="2708920"/>
              <a:ext cx="820463" cy="218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just" eaLnBrk="1" hangingPunct="1">
                <a:spcBef>
                  <a:spcPct val="20000"/>
                </a:spcBef>
              </a:pPr>
              <a:r>
                <a:rPr lang="zh-CN" altLang="en-US" sz="1400" dirty="0" smtClean="0">
                  <a:solidFill>
                    <a:srgbClr val="993300"/>
                  </a:solidFill>
                  <a:latin typeface="华文中宋"/>
                  <a:ea typeface="华文中宋"/>
                  <a:cs typeface="华文中宋"/>
                </a:rPr>
                <a:t>互联网</a:t>
              </a:r>
              <a:endParaRPr lang="zh-CN" altLang="en-US" sz="1200" dirty="0">
                <a:latin typeface="华文中宋"/>
                <a:ea typeface="华文中宋"/>
                <a:cs typeface="华文中宋"/>
              </a:endParaRPr>
            </a:p>
          </p:txBody>
        </p:sp>
        <p:sp>
          <p:nvSpPr>
            <p:cNvPr id="32" name="Text Box 9"/>
            <p:cNvSpPr txBox="1">
              <a:spLocks noChangeArrowheads="1"/>
            </p:cNvSpPr>
            <p:nvPr/>
          </p:nvSpPr>
          <p:spPr bwMode="auto">
            <a:xfrm>
              <a:off x="2051720" y="1289700"/>
              <a:ext cx="1183676" cy="21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pPr>
              <a:r>
                <a:rPr lang="zh-CN" altLang="en-US" sz="1400" dirty="0" smtClean="0">
                  <a:solidFill>
                    <a:srgbClr val="993300"/>
                  </a:solidFill>
                  <a:latin typeface="华文中宋"/>
                  <a:ea typeface="华文中宋"/>
                  <a:cs typeface="华文中宋"/>
                </a:rPr>
                <a:t>电信网</a:t>
              </a:r>
              <a:endParaRPr lang="zh-CN" altLang="en-US" sz="1200" dirty="0">
                <a:latin typeface="华文中宋"/>
                <a:ea typeface="华文中宋"/>
                <a:cs typeface="华文中宋"/>
              </a:endParaRPr>
            </a:p>
          </p:txBody>
        </p:sp>
        <p:sp>
          <p:nvSpPr>
            <p:cNvPr id="33" name="Text Box 9"/>
            <p:cNvSpPr txBox="1">
              <a:spLocks noChangeArrowheads="1"/>
            </p:cNvSpPr>
            <p:nvPr/>
          </p:nvSpPr>
          <p:spPr bwMode="auto">
            <a:xfrm>
              <a:off x="1981650" y="3037403"/>
              <a:ext cx="1300468" cy="233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pPr>
              <a:r>
                <a:rPr lang="zh-CN" altLang="en-US" b="1" dirty="0" smtClean="0">
                  <a:solidFill>
                    <a:srgbClr val="FF0000"/>
                  </a:solidFill>
                  <a:latin typeface="华文中宋"/>
                  <a:ea typeface="华文中宋"/>
                  <a:cs typeface="华文中宋"/>
                </a:rPr>
                <a:t>网络空间</a:t>
              </a:r>
              <a:endParaRPr lang="zh-CN" altLang="en-US" b="1" dirty="0">
                <a:solidFill>
                  <a:srgbClr val="FF0000"/>
                </a:solidFill>
                <a:latin typeface="华文中宋"/>
                <a:ea typeface="华文中宋"/>
                <a:cs typeface="华文中宋"/>
              </a:endParaRPr>
            </a:p>
          </p:txBody>
        </p:sp>
      </p:grpSp>
      <p:sp>
        <p:nvSpPr>
          <p:cNvPr id="2" name="标题 1"/>
          <p:cNvSpPr>
            <a:spLocks noGrp="1"/>
          </p:cNvSpPr>
          <p:nvPr>
            <p:ph type="title"/>
          </p:nvPr>
        </p:nvSpPr>
        <p:spPr>
          <a:xfrm>
            <a:off x="158824" y="260648"/>
            <a:ext cx="8229600" cy="1143000"/>
          </a:xfrm>
        </p:spPr>
        <p:txBody>
          <a:bodyPr/>
          <a:lstStyle/>
          <a:p>
            <a:pPr algn="l"/>
            <a:r>
              <a:rPr lang="zh-CN" altLang="en-US" sz="40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在网络空间中搜索</a:t>
            </a:r>
            <a:endPar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5" name="Rectangle 5"/>
          <p:cNvSpPr>
            <a:spLocks noChangeArrowheads="1"/>
          </p:cNvSpPr>
          <p:nvPr/>
        </p:nvSpPr>
        <p:spPr bwMode="auto">
          <a:xfrm>
            <a:off x="5446737" y="1128504"/>
            <a:ext cx="3517751" cy="5540856"/>
          </a:xfrm>
          <a:prstGeom prst="rect">
            <a:avLst/>
          </a:prstGeom>
          <a:noFill/>
          <a:ln w="12700">
            <a:noFill/>
            <a:headEnd/>
            <a:tailEnd/>
          </a:ln>
          <a:extLst/>
        </p:spPr>
        <p:style>
          <a:lnRef idx="2">
            <a:schemeClr val="accent1"/>
          </a:lnRef>
          <a:fillRef idx="1">
            <a:schemeClr val="lt1"/>
          </a:fillRef>
          <a:effectRef idx="0">
            <a:schemeClr val="accent1"/>
          </a:effectRef>
          <a:fontRef idx="minor">
            <a:schemeClr val="dk1"/>
          </a:fontRef>
        </p:style>
        <p:txBody>
          <a:bodyPr/>
          <a:lstStyle/>
          <a:p>
            <a:pPr marL="87313" lvl="2" algn="just">
              <a:lnSpc>
                <a:spcPct val="140000"/>
              </a:lnSpc>
              <a:spcBef>
                <a:spcPts val="600"/>
              </a:spcBef>
              <a:spcAft>
                <a:spcPts val="600"/>
              </a:spcAft>
              <a:defRPr/>
            </a:pPr>
            <a:r>
              <a:rPr lang="en-US" altLang="zh-CN" sz="1500" dirty="0" smtClean="0">
                <a:solidFill>
                  <a:srgbClr val="C00000"/>
                </a:solidFill>
                <a:latin typeface="黑体" pitchFamily="49" charset="-122"/>
                <a:ea typeface="黑体" pitchFamily="49" charset="-122"/>
              </a:rPr>
              <a:t>《ITU</a:t>
            </a:r>
            <a:r>
              <a:rPr lang="zh-CN" altLang="en-US" sz="1500" dirty="0">
                <a:solidFill>
                  <a:srgbClr val="C00000"/>
                </a:solidFill>
                <a:latin typeface="黑体" pitchFamily="49" charset="-122"/>
                <a:ea typeface="黑体" pitchFamily="49" charset="-122"/>
              </a:rPr>
              <a:t>互联网报告</a:t>
            </a:r>
            <a:r>
              <a:rPr lang="en-US" altLang="zh-CN" sz="1500" dirty="0">
                <a:solidFill>
                  <a:srgbClr val="C00000"/>
                </a:solidFill>
                <a:latin typeface="黑体" pitchFamily="49" charset="-122"/>
                <a:ea typeface="黑体" pitchFamily="49" charset="-122"/>
              </a:rPr>
              <a:t>2005</a:t>
            </a:r>
            <a:r>
              <a:rPr lang="zh-CN" altLang="en-US" sz="1500" dirty="0">
                <a:solidFill>
                  <a:srgbClr val="C00000"/>
                </a:solidFill>
                <a:latin typeface="黑体" pitchFamily="49" charset="-122"/>
                <a:ea typeface="黑体" pitchFamily="49" charset="-122"/>
              </a:rPr>
              <a:t>：物联网</a:t>
            </a:r>
            <a:r>
              <a:rPr lang="en-US" altLang="zh-CN" sz="1500" dirty="0" smtClean="0">
                <a:solidFill>
                  <a:srgbClr val="C00000"/>
                </a:solidFill>
                <a:latin typeface="黑体" pitchFamily="49" charset="-122"/>
                <a:ea typeface="黑体" pitchFamily="49" charset="-122"/>
              </a:rPr>
              <a:t>》</a:t>
            </a:r>
            <a:r>
              <a:rPr lang="zh-CN" altLang="en-US" sz="1500" dirty="0" smtClean="0">
                <a:solidFill>
                  <a:srgbClr val="C00000"/>
                </a:solidFill>
                <a:latin typeface="黑体" pitchFamily="49" charset="-122"/>
                <a:ea typeface="黑体" pitchFamily="49" charset="-122"/>
              </a:rPr>
              <a:t>：</a:t>
            </a:r>
            <a:endParaRPr lang="en-US" altLang="zh-CN" sz="1500" u="sng" dirty="0" smtClean="0">
              <a:solidFill>
                <a:srgbClr val="C00000"/>
              </a:solidFill>
              <a:latin typeface="黑体" pitchFamily="49" charset="-122"/>
              <a:ea typeface="黑体" pitchFamily="49" charset="-122"/>
            </a:endParaRPr>
          </a:p>
          <a:p>
            <a:pPr marL="430213" lvl="2" indent="-342900" algn="just">
              <a:lnSpc>
                <a:spcPct val="140000"/>
              </a:lnSpc>
              <a:spcBef>
                <a:spcPts val="0"/>
              </a:spcBef>
              <a:buFont typeface="Wingdings" pitchFamily="2" charset="2"/>
              <a:buChar char="ü"/>
              <a:defRPr/>
            </a:pPr>
            <a:r>
              <a:rPr lang="zh-CN" altLang="en-US" sz="1500" b="1" u="sng" dirty="0">
                <a:solidFill>
                  <a:srgbClr val="7030A0"/>
                </a:solidFill>
                <a:latin typeface="黑体" pitchFamily="49" charset="-122"/>
                <a:ea typeface="黑体" pitchFamily="49" charset="-122"/>
              </a:rPr>
              <a:t>泛</a:t>
            </a:r>
            <a:r>
              <a:rPr lang="zh-CN" altLang="en-US" sz="1500" b="1" u="sng" dirty="0" smtClean="0">
                <a:solidFill>
                  <a:srgbClr val="7030A0"/>
                </a:solidFill>
                <a:latin typeface="黑体" pitchFamily="49" charset="-122"/>
                <a:ea typeface="黑体" pitchFamily="49" charset="-122"/>
              </a:rPr>
              <a:t>在网：</a:t>
            </a:r>
            <a:r>
              <a:rPr lang="zh-CN" altLang="zh-CN" sz="1500" dirty="0">
                <a:latin typeface="黑体" pitchFamily="49" charset="-122"/>
                <a:ea typeface="黑体" pitchFamily="49" charset="-122"/>
              </a:rPr>
              <a:t>是一种建立在互联网基础之上具有自适应性的智能网络</a:t>
            </a:r>
            <a:r>
              <a:rPr lang="en-US" altLang="zh-CN" sz="1500" dirty="0">
                <a:latin typeface="黑体" pitchFamily="49" charset="-122"/>
                <a:ea typeface="黑体" pitchFamily="49" charset="-122"/>
              </a:rPr>
              <a:t>,</a:t>
            </a:r>
            <a:r>
              <a:rPr lang="zh-CN" altLang="zh-CN" sz="1500" dirty="0">
                <a:latin typeface="黑体" pitchFamily="49" charset="-122"/>
                <a:ea typeface="黑体" pitchFamily="49" charset="-122"/>
              </a:rPr>
              <a:t>它通过各种有线和无线网络与物联网、互联网、传感网融合，综合应用海量的传感器、智能处理终端等，实现物与物、物与人、人与人等之间在任何时候、任何地点的安全有效连接，方便识别、管理和控制</a:t>
            </a:r>
            <a:r>
              <a:rPr lang="zh-CN" altLang="en-US" sz="1500" dirty="0" smtClean="0">
                <a:latin typeface="黑体" pitchFamily="49" charset="-122"/>
                <a:ea typeface="黑体" pitchFamily="49" charset="-122"/>
              </a:rPr>
              <a:t>。</a:t>
            </a:r>
            <a:endParaRPr lang="en-US" altLang="zh-CN" sz="1500" dirty="0" smtClean="0">
              <a:latin typeface="黑体" pitchFamily="49" charset="-122"/>
              <a:ea typeface="黑体" pitchFamily="49" charset="-122"/>
            </a:endParaRPr>
          </a:p>
          <a:p>
            <a:pPr>
              <a:lnSpc>
                <a:spcPct val="140000"/>
              </a:lnSpc>
              <a:spcBef>
                <a:spcPts val="600"/>
              </a:spcBef>
            </a:pPr>
            <a:r>
              <a:rPr lang="en-US" altLang="zh-CN" dirty="0" smtClean="0">
                <a:latin typeface="黑体" pitchFamily="49" charset="-122"/>
                <a:ea typeface="黑体" pitchFamily="49" charset="-122"/>
              </a:rPr>
              <a:t>    </a:t>
            </a:r>
            <a:r>
              <a:rPr lang="zh-CN" altLang="en-US" dirty="0" smtClean="0">
                <a:solidFill>
                  <a:srgbClr val="FF0000"/>
                </a:solidFill>
                <a:latin typeface="黑体" pitchFamily="49" charset="-122"/>
                <a:ea typeface="黑体" pitchFamily="49" charset="-122"/>
              </a:rPr>
              <a:t>网络空间能够</a:t>
            </a:r>
            <a:r>
              <a:rPr lang="zh-CN" altLang="en-US" dirty="0">
                <a:solidFill>
                  <a:srgbClr val="FF0000"/>
                </a:solidFill>
                <a:latin typeface="黑体" pitchFamily="49" charset="-122"/>
                <a:ea typeface="黑体" pitchFamily="49" charset="-122"/>
              </a:rPr>
              <a:t>实现人、机、物三元世界中的</a:t>
            </a:r>
            <a:r>
              <a:rPr lang="zh-CN" altLang="en-US" dirty="0">
                <a:solidFill>
                  <a:srgbClr val="0000FF"/>
                </a:solidFill>
                <a:latin typeface="黑体" pitchFamily="49" charset="-122"/>
                <a:ea typeface="黑体" pitchFamily="49" charset="-122"/>
              </a:rPr>
              <a:t>社会资源（人）、信息资源（信息）、物理资源（物）</a:t>
            </a:r>
            <a:r>
              <a:rPr lang="zh-CN" altLang="en-US" dirty="0">
                <a:solidFill>
                  <a:srgbClr val="FF0000"/>
                </a:solidFill>
                <a:latin typeface="黑体" pitchFamily="49" charset="-122"/>
                <a:ea typeface="黑体" pitchFamily="49" charset="-122"/>
              </a:rPr>
              <a:t>的高效深度融合和综合利用，提供普惠社会的智能服务。</a:t>
            </a:r>
          </a:p>
        </p:txBody>
      </p:sp>
      <p:graphicFrame>
        <p:nvGraphicFramePr>
          <p:cNvPr id="40" name="表格 39"/>
          <p:cNvGraphicFramePr>
            <a:graphicFrameLocks noGrp="1"/>
          </p:cNvGraphicFramePr>
          <p:nvPr>
            <p:extLst>
              <p:ext uri="{D42A27DB-BD31-4B8C-83A1-F6EECF244321}">
                <p14:modId xmlns:p14="http://schemas.microsoft.com/office/powerpoint/2010/main" val="4122437035"/>
              </p:ext>
            </p:extLst>
          </p:nvPr>
        </p:nvGraphicFramePr>
        <p:xfrm>
          <a:off x="251521" y="4221088"/>
          <a:ext cx="5040559" cy="2073234"/>
        </p:xfrm>
        <a:graphic>
          <a:graphicData uri="http://schemas.openxmlformats.org/drawingml/2006/table">
            <a:tbl>
              <a:tblPr firstRow="1" bandRow="1">
                <a:tableStyleId>{5C22544A-7EE6-4342-B048-85BDC9FD1C3A}</a:tableStyleId>
              </a:tblPr>
              <a:tblGrid>
                <a:gridCol w="1202147"/>
                <a:gridCol w="2583546"/>
                <a:gridCol w="1254866"/>
              </a:tblGrid>
              <a:tr h="345638">
                <a:tc>
                  <a:txBody>
                    <a:bodyPr/>
                    <a:lstStyle/>
                    <a:p>
                      <a:endParaRPr lang="zh-CN" altLang="en-US" sz="1400" b="1" dirty="0">
                        <a:solidFill>
                          <a:schemeClr val="bg1"/>
                        </a:solidFill>
                      </a:endParaRPr>
                    </a:p>
                  </a:txBody>
                  <a:tcPr>
                    <a:solidFill>
                      <a:srgbClr val="7030A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1" dirty="0" smtClean="0">
                          <a:solidFill>
                            <a:schemeClr val="bg1"/>
                          </a:solidFill>
                          <a:latin typeface="Times New Roman" pitchFamily="18" charset="0"/>
                        </a:rPr>
                        <a:t>信息搜索（获取和感知）来源</a:t>
                      </a:r>
                      <a:endParaRPr lang="zh-CN" altLang="en-US" sz="1400" b="1" dirty="0">
                        <a:solidFill>
                          <a:schemeClr val="bg1"/>
                        </a:solidFill>
                      </a:endParaRPr>
                    </a:p>
                  </a:txBody>
                  <a:tcPr>
                    <a:solidFill>
                      <a:srgbClr val="7030A0"/>
                    </a:solidFill>
                  </a:tcPr>
                </a:tc>
                <a:tc>
                  <a:txBody>
                    <a:bodyPr/>
                    <a:lstStyle/>
                    <a:p>
                      <a:r>
                        <a:rPr lang="zh-CN" altLang="en-US" sz="1400" b="1" dirty="0" smtClean="0">
                          <a:solidFill>
                            <a:schemeClr val="bg1"/>
                          </a:solidFill>
                        </a:rPr>
                        <a:t>互联对象</a:t>
                      </a:r>
                      <a:endParaRPr lang="zh-CN" altLang="en-US" sz="1400" b="1" dirty="0">
                        <a:solidFill>
                          <a:schemeClr val="bg1"/>
                        </a:solidFill>
                      </a:endParaRPr>
                    </a:p>
                  </a:txBody>
                  <a:tcPr>
                    <a:solidFill>
                      <a:srgbClr val="7030A0"/>
                    </a:solidFill>
                  </a:tcPr>
                </a:tc>
              </a:tr>
              <a:tr h="345638">
                <a:tc>
                  <a:txBody>
                    <a:bodyPr/>
                    <a:lstStyle/>
                    <a:p>
                      <a:pPr algn="ctr"/>
                      <a:r>
                        <a:rPr lang="zh-CN" altLang="en-US" sz="1400" b="1" dirty="0" smtClean="0">
                          <a:solidFill>
                            <a:schemeClr val="bg1"/>
                          </a:solidFill>
                        </a:rPr>
                        <a:t>互联网</a:t>
                      </a:r>
                      <a:endParaRPr lang="zh-CN" altLang="en-US" sz="1400" b="1" dirty="0">
                        <a:solidFill>
                          <a:schemeClr val="bg1"/>
                        </a:solidFill>
                      </a:endParaRPr>
                    </a:p>
                  </a:txBody>
                  <a:tcPr anchor="ctr">
                    <a:solidFill>
                      <a:schemeClr val="accent1"/>
                    </a:solidFill>
                  </a:tcPr>
                </a:tc>
                <a:tc>
                  <a:txBody>
                    <a:bodyPr/>
                    <a:lstStyle/>
                    <a:p>
                      <a:r>
                        <a:rPr lang="zh-CN" altLang="en-US" sz="1400" b="1" dirty="0" smtClean="0">
                          <a:solidFill>
                            <a:schemeClr val="bg1"/>
                          </a:solidFill>
                        </a:rPr>
                        <a:t>网页</a:t>
                      </a:r>
                      <a:endParaRPr lang="zh-CN" altLang="en-US" sz="1400" b="1" dirty="0">
                        <a:solidFill>
                          <a:schemeClr val="bg1"/>
                        </a:solidFill>
                      </a:endParaRPr>
                    </a:p>
                  </a:txBody>
                  <a:tcPr>
                    <a:solidFill>
                      <a:schemeClr val="accent1"/>
                    </a:solidFill>
                  </a:tcPr>
                </a:tc>
                <a:tc>
                  <a:txBody>
                    <a:bodyPr/>
                    <a:lstStyle/>
                    <a:p>
                      <a:r>
                        <a:rPr lang="zh-CN" altLang="en-US" sz="1400" b="1" dirty="0" smtClean="0">
                          <a:solidFill>
                            <a:schemeClr val="bg1"/>
                          </a:solidFill>
                        </a:rPr>
                        <a:t>人</a:t>
                      </a:r>
                      <a:r>
                        <a:rPr lang="en-US" altLang="zh-CN" sz="1400" b="1" dirty="0" smtClean="0">
                          <a:solidFill>
                            <a:schemeClr val="bg1"/>
                          </a:solidFill>
                        </a:rPr>
                        <a:t>-</a:t>
                      </a:r>
                      <a:r>
                        <a:rPr lang="zh-CN" altLang="en-US" sz="1400" b="1" dirty="0" smtClean="0">
                          <a:solidFill>
                            <a:schemeClr val="bg1"/>
                          </a:solidFill>
                        </a:rPr>
                        <a:t>人</a:t>
                      </a:r>
                      <a:endParaRPr lang="zh-CN" altLang="en-US" sz="1400" b="1" dirty="0">
                        <a:solidFill>
                          <a:schemeClr val="bg1"/>
                        </a:solidFill>
                      </a:endParaRPr>
                    </a:p>
                  </a:txBody>
                  <a:tcPr>
                    <a:solidFill>
                      <a:schemeClr val="accent1"/>
                    </a:solidFill>
                  </a:tcPr>
                </a:tc>
              </a:tr>
              <a:tr h="345638">
                <a:tc>
                  <a:txBody>
                    <a:bodyPr/>
                    <a:lstStyle/>
                    <a:p>
                      <a:pPr algn="ctr"/>
                      <a:r>
                        <a:rPr lang="zh-CN" altLang="en-US" sz="1400" b="1" dirty="0" smtClean="0">
                          <a:solidFill>
                            <a:schemeClr val="bg1"/>
                          </a:solidFill>
                        </a:rPr>
                        <a:t>电信网</a:t>
                      </a:r>
                      <a:endParaRPr lang="zh-CN" altLang="en-US" sz="1400" b="1" dirty="0">
                        <a:solidFill>
                          <a:schemeClr val="bg1"/>
                        </a:solidFill>
                      </a:endParaRPr>
                    </a:p>
                  </a:txBody>
                  <a:tcPr anchor="ctr">
                    <a:solidFill>
                      <a:schemeClr val="accent1"/>
                    </a:solidFill>
                  </a:tcPr>
                </a:tc>
                <a:tc>
                  <a:txBody>
                    <a:bodyPr/>
                    <a:lstStyle/>
                    <a:p>
                      <a:r>
                        <a:rPr lang="zh-CN" altLang="en-US" sz="1400" b="1" dirty="0" smtClean="0">
                          <a:solidFill>
                            <a:schemeClr val="bg1"/>
                          </a:solidFill>
                        </a:rPr>
                        <a:t>智能终端</a:t>
                      </a:r>
                      <a:endParaRPr lang="zh-CN" altLang="en-US" sz="1400" b="1" dirty="0">
                        <a:solidFill>
                          <a:schemeClr val="bg1"/>
                        </a:solidFill>
                      </a:endParaRPr>
                    </a:p>
                  </a:txBody>
                  <a:tcPr>
                    <a:solidFill>
                      <a:schemeClr val="accent1"/>
                    </a:solidFill>
                  </a:tcPr>
                </a:tc>
                <a:tc>
                  <a:txBody>
                    <a:bodyPr/>
                    <a:lstStyle/>
                    <a:p>
                      <a:r>
                        <a:rPr lang="zh-CN" altLang="en-US" sz="1400" b="1" dirty="0" smtClean="0">
                          <a:solidFill>
                            <a:schemeClr val="bg1"/>
                          </a:solidFill>
                        </a:rPr>
                        <a:t>人</a:t>
                      </a:r>
                      <a:r>
                        <a:rPr lang="en-US" altLang="zh-CN" sz="1400" b="1" dirty="0" smtClean="0">
                          <a:solidFill>
                            <a:schemeClr val="bg1"/>
                          </a:solidFill>
                        </a:rPr>
                        <a:t>-</a:t>
                      </a:r>
                      <a:r>
                        <a:rPr lang="zh-CN" altLang="en-US" sz="1400" b="1" dirty="0" smtClean="0">
                          <a:solidFill>
                            <a:schemeClr val="bg1"/>
                          </a:solidFill>
                        </a:rPr>
                        <a:t>人，人</a:t>
                      </a:r>
                      <a:r>
                        <a:rPr lang="en-US" altLang="zh-CN" sz="1400" b="1" dirty="0" smtClean="0">
                          <a:solidFill>
                            <a:schemeClr val="bg1"/>
                          </a:solidFill>
                        </a:rPr>
                        <a:t>-</a:t>
                      </a:r>
                      <a:r>
                        <a:rPr lang="zh-CN" altLang="en-US" sz="1400" b="1" dirty="0" smtClean="0">
                          <a:solidFill>
                            <a:schemeClr val="bg1"/>
                          </a:solidFill>
                        </a:rPr>
                        <a:t>物</a:t>
                      </a:r>
                      <a:endParaRPr lang="zh-CN" altLang="en-US" sz="1400" b="1" dirty="0">
                        <a:solidFill>
                          <a:schemeClr val="bg1"/>
                        </a:solidFill>
                      </a:endParaRPr>
                    </a:p>
                  </a:txBody>
                  <a:tcPr>
                    <a:solidFill>
                      <a:schemeClr val="accent1"/>
                    </a:solidFill>
                  </a:tcPr>
                </a:tc>
              </a:tr>
              <a:tr h="345638">
                <a:tc>
                  <a:txBody>
                    <a:bodyPr/>
                    <a:lstStyle/>
                    <a:p>
                      <a:pPr algn="ctr"/>
                      <a:r>
                        <a:rPr lang="zh-CN" altLang="en-US" sz="1400" b="1" dirty="0" smtClean="0">
                          <a:solidFill>
                            <a:schemeClr val="bg1"/>
                          </a:solidFill>
                        </a:rPr>
                        <a:t>传感网</a:t>
                      </a:r>
                      <a:endParaRPr lang="zh-CN" altLang="en-US" sz="1400" b="1" dirty="0">
                        <a:solidFill>
                          <a:schemeClr val="bg1"/>
                        </a:solidFill>
                      </a:endParaRPr>
                    </a:p>
                  </a:txBody>
                  <a:tcPr anchor="ctr">
                    <a:solidFill>
                      <a:schemeClr val="accent1"/>
                    </a:solidFill>
                  </a:tcPr>
                </a:tc>
                <a:tc>
                  <a:txBody>
                    <a:bodyPr/>
                    <a:lstStyle/>
                    <a:p>
                      <a:pPr eaLnBrk="1" hangingPunct="1">
                        <a:lnSpc>
                          <a:spcPct val="100000"/>
                        </a:lnSpc>
                      </a:pPr>
                      <a:r>
                        <a:rPr lang="zh-CN" altLang="en-US" sz="1400" b="1" dirty="0" smtClean="0">
                          <a:solidFill>
                            <a:schemeClr val="bg1"/>
                          </a:solidFill>
                          <a:latin typeface="+mn-ea"/>
                          <a:ea typeface="+mn-ea"/>
                        </a:rPr>
                        <a:t>网页、传感器、条形码、</a:t>
                      </a:r>
                      <a:r>
                        <a:rPr lang="en-US" altLang="zh-CN" sz="1400" b="1" dirty="0" smtClean="0">
                          <a:solidFill>
                            <a:schemeClr val="bg1"/>
                          </a:solidFill>
                          <a:latin typeface="+mn-ea"/>
                          <a:ea typeface="+mn-ea"/>
                        </a:rPr>
                        <a:t>RFID</a:t>
                      </a:r>
                      <a:r>
                        <a:rPr lang="zh-CN" altLang="en-US" sz="1400" b="1" dirty="0" smtClean="0">
                          <a:solidFill>
                            <a:schemeClr val="bg1"/>
                          </a:solidFill>
                          <a:latin typeface="+mn-ea"/>
                          <a:ea typeface="+mn-ea"/>
                        </a:rPr>
                        <a:t>、二维码、摄像头</a:t>
                      </a:r>
                      <a:endParaRPr lang="zh-CN" altLang="en-US" sz="1400" b="1" dirty="0">
                        <a:solidFill>
                          <a:schemeClr val="bg1"/>
                        </a:solidFill>
                        <a:latin typeface="+mn-ea"/>
                        <a:ea typeface="+mn-ea"/>
                      </a:endParaRPr>
                    </a:p>
                  </a:txBody>
                  <a:tcPr>
                    <a:solidFill>
                      <a:schemeClr val="accent1"/>
                    </a:solidFill>
                  </a:tcPr>
                </a:tc>
                <a:tc>
                  <a:txBody>
                    <a:bodyPr/>
                    <a:lstStyle/>
                    <a:p>
                      <a:r>
                        <a:rPr lang="zh-CN" altLang="en-US" sz="1400" b="1" dirty="0" smtClean="0">
                          <a:solidFill>
                            <a:schemeClr val="bg1"/>
                          </a:solidFill>
                        </a:rPr>
                        <a:t>物</a:t>
                      </a:r>
                      <a:r>
                        <a:rPr lang="en-US" altLang="zh-CN" sz="1400" b="1" dirty="0" smtClean="0">
                          <a:solidFill>
                            <a:schemeClr val="bg1"/>
                          </a:solidFill>
                        </a:rPr>
                        <a:t>-</a:t>
                      </a:r>
                      <a:r>
                        <a:rPr lang="zh-CN" altLang="en-US" sz="1400" b="1" dirty="0" smtClean="0">
                          <a:solidFill>
                            <a:schemeClr val="bg1"/>
                          </a:solidFill>
                        </a:rPr>
                        <a:t>物，物</a:t>
                      </a:r>
                      <a:r>
                        <a:rPr lang="en-US" altLang="zh-CN" sz="1400" b="1" dirty="0" smtClean="0">
                          <a:solidFill>
                            <a:schemeClr val="bg1"/>
                          </a:solidFill>
                        </a:rPr>
                        <a:t>-</a:t>
                      </a:r>
                      <a:r>
                        <a:rPr lang="zh-CN" altLang="en-US" sz="1400" b="1" dirty="0" smtClean="0">
                          <a:solidFill>
                            <a:schemeClr val="bg1"/>
                          </a:solidFill>
                        </a:rPr>
                        <a:t>人</a:t>
                      </a:r>
                      <a:endParaRPr lang="zh-CN" altLang="en-US" sz="1400" b="1" dirty="0">
                        <a:solidFill>
                          <a:schemeClr val="bg1"/>
                        </a:solidFill>
                      </a:endParaRPr>
                    </a:p>
                  </a:txBody>
                  <a:tcPr>
                    <a:solidFill>
                      <a:schemeClr val="accent1"/>
                    </a:solidFill>
                  </a:tcPr>
                </a:tc>
              </a:tr>
              <a:tr h="345638">
                <a:tc>
                  <a:txBody>
                    <a:bodyPr/>
                    <a:lstStyle/>
                    <a:p>
                      <a:pPr algn="ctr"/>
                      <a:r>
                        <a:rPr lang="zh-CN" altLang="en-US" sz="1400" b="1" dirty="0" smtClean="0">
                          <a:solidFill>
                            <a:schemeClr val="bg1"/>
                          </a:solidFill>
                        </a:rPr>
                        <a:t>泛在物联网</a:t>
                      </a:r>
                      <a:endParaRPr lang="zh-CN" altLang="en-US" sz="1400" b="1" dirty="0">
                        <a:solidFill>
                          <a:schemeClr val="bg1"/>
                        </a:solidFill>
                      </a:endParaRPr>
                    </a:p>
                  </a:txBody>
                  <a:tcPr anchor="ctr">
                    <a:solidFill>
                      <a:srgbClr val="7030A0"/>
                    </a:solidFill>
                  </a:tcPr>
                </a:tc>
                <a:tc>
                  <a:txBody>
                    <a:bodyPr/>
                    <a:lstStyle/>
                    <a:p>
                      <a:pPr eaLnBrk="1" hangingPunct="1">
                        <a:lnSpc>
                          <a:spcPct val="100000"/>
                        </a:lnSpc>
                      </a:pPr>
                      <a:r>
                        <a:rPr lang="zh-CN" altLang="en-US" sz="1400" b="1" dirty="0" smtClean="0">
                          <a:solidFill>
                            <a:srgbClr val="FFFFFF"/>
                          </a:solidFill>
                          <a:latin typeface="Times New Roman" pitchFamily="18" charset="0"/>
                        </a:rPr>
                        <a:t>网页、手机、传感器、条形码、</a:t>
                      </a:r>
                      <a:r>
                        <a:rPr lang="en-US" altLang="zh-CN" sz="1400" b="1" dirty="0" smtClean="0">
                          <a:solidFill>
                            <a:srgbClr val="FFFFFF"/>
                          </a:solidFill>
                          <a:latin typeface="Times New Roman" pitchFamily="18" charset="0"/>
                        </a:rPr>
                        <a:t>RFID</a:t>
                      </a:r>
                      <a:r>
                        <a:rPr lang="zh-CN" altLang="en-US" sz="1400" b="1" dirty="0" smtClean="0">
                          <a:solidFill>
                            <a:srgbClr val="FFFFFF"/>
                          </a:solidFill>
                          <a:latin typeface="Times New Roman" pitchFamily="18" charset="0"/>
                        </a:rPr>
                        <a:t>、二维码、摄像头</a:t>
                      </a:r>
                      <a:endParaRPr lang="zh-CN" altLang="en-US" sz="1400" b="1" dirty="0">
                        <a:solidFill>
                          <a:schemeClr val="bg1"/>
                        </a:solidFill>
                      </a:endParaRPr>
                    </a:p>
                  </a:txBody>
                  <a:tcPr>
                    <a:solidFill>
                      <a:srgbClr val="7030A0"/>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1" dirty="0" smtClean="0">
                          <a:solidFill>
                            <a:schemeClr val="bg1"/>
                          </a:solidFill>
                        </a:rPr>
                        <a:t>人</a:t>
                      </a:r>
                      <a:r>
                        <a:rPr lang="en-US" altLang="zh-CN" sz="1400" b="1" dirty="0" smtClean="0">
                          <a:solidFill>
                            <a:schemeClr val="bg1"/>
                          </a:solidFill>
                        </a:rPr>
                        <a:t>-</a:t>
                      </a:r>
                      <a:r>
                        <a:rPr lang="zh-CN" altLang="en-US" sz="1400" b="1" dirty="0" smtClean="0">
                          <a:solidFill>
                            <a:schemeClr val="bg1"/>
                          </a:solidFill>
                        </a:rPr>
                        <a:t>人，物</a:t>
                      </a:r>
                      <a:r>
                        <a:rPr lang="en-US" altLang="zh-CN" sz="1400" b="1" dirty="0" smtClean="0">
                          <a:solidFill>
                            <a:schemeClr val="bg1"/>
                          </a:solidFill>
                        </a:rPr>
                        <a:t>-</a:t>
                      </a:r>
                      <a:r>
                        <a:rPr lang="zh-CN" altLang="en-US" sz="1400" b="1" dirty="0" smtClean="0">
                          <a:solidFill>
                            <a:schemeClr val="bg1"/>
                          </a:solidFill>
                        </a:rPr>
                        <a:t>物，物</a:t>
                      </a:r>
                      <a:r>
                        <a:rPr lang="en-US" altLang="zh-CN" sz="1400" b="1" dirty="0" smtClean="0">
                          <a:solidFill>
                            <a:schemeClr val="bg1"/>
                          </a:solidFill>
                        </a:rPr>
                        <a:t>-</a:t>
                      </a:r>
                      <a:r>
                        <a:rPr lang="zh-CN" altLang="en-US" sz="1400" b="1" dirty="0" smtClean="0">
                          <a:solidFill>
                            <a:schemeClr val="bg1"/>
                          </a:solidFill>
                        </a:rPr>
                        <a:t>人</a:t>
                      </a:r>
                      <a:endParaRPr lang="zh-CN" altLang="en-US" sz="1400" b="1" dirty="0">
                        <a:solidFill>
                          <a:schemeClr val="bg1"/>
                        </a:solidFill>
                      </a:endParaRPr>
                    </a:p>
                  </a:txBody>
                  <a:tcPr>
                    <a:solidFill>
                      <a:srgbClr val="7030A0"/>
                    </a:solidFill>
                  </a:tcPr>
                </a:tc>
              </a:tr>
            </a:tbl>
          </a:graphicData>
        </a:graphic>
      </p:graphicFrame>
      <p:sp>
        <p:nvSpPr>
          <p:cNvPr id="41" name="下箭头 40"/>
          <p:cNvSpPr/>
          <p:nvPr/>
        </p:nvSpPr>
        <p:spPr bwMode="auto">
          <a:xfrm rot="16200000">
            <a:off x="5020866" y="3085778"/>
            <a:ext cx="472324" cy="790183"/>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4" name="TextBox 3"/>
          <p:cNvSpPr txBox="1"/>
          <p:nvPr/>
        </p:nvSpPr>
        <p:spPr>
          <a:xfrm>
            <a:off x="1565331" y="3789040"/>
            <a:ext cx="2358597" cy="369332"/>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zh-CN" altLang="en-US" b="1" dirty="0" smtClean="0">
                <a:effectLst>
                  <a:outerShdw blurRad="38100" dist="38100" dir="2700000" algn="tl">
                    <a:srgbClr val="000000">
                      <a:alpha val="43137"/>
                    </a:srgbClr>
                  </a:outerShdw>
                </a:effectLst>
                <a:latin typeface="微软雅黑" pitchFamily="34" charset="-122"/>
                <a:ea typeface="微软雅黑" pitchFamily="34" charset="-122"/>
              </a:rPr>
              <a:t>泛在物联网</a:t>
            </a:r>
            <a:endParaRPr lang="zh-CN" altLang="en-US" b="1" dirty="0">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27588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2" presetClass="entr" presetSubtype="1" fill="hold" nodeType="after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up)">
                                      <p:cBhvr>
                                        <p:cTn id="13" dur="500"/>
                                        <p:tgtEl>
                                          <p:spTgt spid="40"/>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left)">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60" name="Picture 2"/>
          <p:cNvPicPr>
            <a:picLocks noChangeAspect="1" noChangeArrowheads="1"/>
          </p:cNvPicPr>
          <p:nvPr/>
        </p:nvPicPr>
        <p:blipFill>
          <a:blip r:embed="rId3" cstate="print"/>
          <a:srcRect/>
          <a:stretch>
            <a:fillRect/>
          </a:stretch>
        </p:blipFill>
        <p:spPr bwMode="auto">
          <a:xfrm>
            <a:off x="179388" y="6308725"/>
            <a:ext cx="1212850" cy="434975"/>
          </a:xfrm>
          <a:prstGeom prst="rect">
            <a:avLst/>
          </a:prstGeom>
          <a:noFill/>
          <a:ln w="9525">
            <a:noFill/>
            <a:miter lim="800000"/>
            <a:headEnd/>
            <a:tailEnd/>
          </a:ln>
        </p:spPr>
      </p:pic>
      <p:sp>
        <p:nvSpPr>
          <p:cNvPr id="17" name="标题 1"/>
          <p:cNvSpPr>
            <a:spLocks noGrp="1"/>
          </p:cNvSpPr>
          <p:nvPr>
            <p:ph type="title"/>
          </p:nvPr>
        </p:nvSpPr>
        <p:spPr>
          <a:xfrm>
            <a:off x="179512" y="500063"/>
            <a:ext cx="7776864" cy="647700"/>
          </a:xfrm>
        </p:spPr>
        <p:txBody>
          <a:bodyPr/>
          <a:lstStyle/>
          <a:p>
            <a:pPr algn="l" eaLnBrk="1" hangingPunct="1">
              <a:defRPr/>
            </a:pPr>
            <a:r>
              <a:rPr lang="zh-CN" altLang="en-US" sz="3600" b="1" kern="1200"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摄像头序列搜索</a:t>
            </a:r>
            <a:r>
              <a:rPr lang="zh-CN" altLang="en-US" sz="3600" b="1" kern="1200"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：监控视频空间搜索</a:t>
            </a:r>
            <a:endParaRPr lang="zh-CN" altLang="en-US" sz="36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pic>
        <p:nvPicPr>
          <p:cNvPr id="1105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600" y="1340768"/>
            <a:ext cx="9809658" cy="5544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552038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a:spLocks/>
          </p:cNvSpPr>
          <p:nvPr/>
        </p:nvSpPr>
        <p:spPr bwMode="auto">
          <a:xfrm>
            <a:off x="107504" y="-24"/>
            <a:ext cx="8229601"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a:scene3d>
              <a:camera prst="orthographicFront"/>
              <a:lightRig rig="soft" dir="tl">
                <a:rot lat="0" lon="0" rev="0"/>
              </a:lightRig>
            </a:scene3d>
            <a:sp3d contourW="25400" prstMaterial="matte">
              <a:contourClr>
                <a:schemeClr val="accent2">
                  <a:tint val="20000"/>
                </a:schemeClr>
              </a:contourClr>
            </a:sp3d>
          </a:bodyPr>
          <a:lstStyle/>
          <a:p>
            <a:pPr lvl="0" fontAlgn="base">
              <a:spcBef>
                <a:spcPct val="0"/>
              </a:spcBef>
              <a:spcAft>
                <a:spcPct val="0"/>
              </a:spcAft>
              <a:defRPr/>
            </a:pPr>
            <a:r>
              <a:rPr kumimoji="0" lang="zh-CN" altLang="en-US" sz="3200" b="1" i="0" u="none" strike="noStrike" kern="1200" cap="none" spc="50" normalizeH="0" baseline="0" noProof="0" dirty="0" smtClean="0">
                <a:ln w="11430"/>
                <a:solidFill>
                  <a:schemeClr val="bg1"/>
                </a:solidFill>
                <a:effectLst/>
                <a:uLnTx/>
                <a:uFillTx/>
                <a:latin typeface="+mj-ea"/>
                <a:ea typeface="+mj-ea"/>
                <a:cs typeface="+mj-cs"/>
              </a:rPr>
              <a:t>国外相关</a:t>
            </a:r>
            <a:r>
              <a:rPr lang="zh-CN" altLang="en-US" sz="3200" b="1" spc="50" dirty="0">
                <a:ln w="11430"/>
                <a:solidFill>
                  <a:schemeClr val="bg1"/>
                </a:solidFill>
                <a:latin typeface="+mj-ea"/>
              </a:rPr>
              <a:t>研究</a:t>
            </a:r>
          </a:p>
        </p:txBody>
      </p:sp>
      <p:pic>
        <p:nvPicPr>
          <p:cNvPr id="4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3744" y="1223045"/>
            <a:ext cx="4410744" cy="2710010"/>
          </a:xfrm>
          <a:prstGeom prst="rect">
            <a:avLst/>
          </a:prstGeom>
          <a:ln/>
        </p:spPr>
        <p:style>
          <a:lnRef idx="2">
            <a:schemeClr val="accent1"/>
          </a:lnRef>
          <a:fillRef idx="1">
            <a:schemeClr val="lt1"/>
          </a:fillRef>
          <a:effectRef idx="0">
            <a:schemeClr val="accent1"/>
          </a:effectRef>
          <a:fontRef idx="minor">
            <a:schemeClr val="dk1"/>
          </a:fontRef>
        </p:style>
      </p:pic>
      <p:sp>
        <p:nvSpPr>
          <p:cNvPr id="45" name="矩形 44"/>
          <p:cNvSpPr/>
          <p:nvPr/>
        </p:nvSpPr>
        <p:spPr>
          <a:xfrm>
            <a:off x="3059832" y="3946540"/>
            <a:ext cx="5904656" cy="2054409"/>
          </a:xfrm>
          <a:prstGeom prst="rect">
            <a:avLst/>
          </a:prstGeom>
          <a:ln>
            <a:noFill/>
            <a:prstDash val="dash"/>
          </a:ln>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lnSpc>
                <a:spcPct val="125000"/>
              </a:lnSpc>
              <a:buFont typeface="Wingdings" pitchFamily="2" charset="2"/>
              <a:buChar char="p"/>
            </a:pPr>
            <a:r>
              <a:rPr lang="zh-CN" altLang="zh-CN" sz="1700" b="1" dirty="0" smtClean="0">
                <a:solidFill>
                  <a:srgbClr val="7030A0"/>
                </a:solidFill>
                <a:latin typeface="Times New Roman" pitchFamily="18" charset="0"/>
                <a:cs typeface="Times New Roman" pitchFamily="18" charset="0"/>
              </a:rPr>
              <a:t>提出了基于</a:t>
            </a:r>
            <a:r>
              <a:rPr lang="zh-CN" altLang="zh-CN" sz="1700" b="1" dirty="0">
                <a:solidFill>
                  <a:srgbClr val="7030A0"/>
                </a:solidFill>
                <a:latin typeface="Times New Roman" pitchFamily="18" charset="0"/>
                <a:cs typeface="Times New Roman" pitchFamily="18" charset="0"/>
              </a:rPr>
              <a:t>多个摄像头传感器网络的分布式搜索系统的设计和实施方案，其中每个节点是一个搜索引擎，可以实现信息的检测，存储和搜索。</a:t>
            </a:r>
            <a:endParaRPr lang="en-US" altLang="zh-CN" sz="1700" b="1" dirty="0">
              <a:solidFill>
                <a:srgbClr val="7030A0"/>
              </a:solidFill>
              <a:latin typeface="Times New Roman" pitchFamily="18" charset="0"/>
              <a:cs typeface="Times New Roman" pitchFamily="18" charset="0"/>
            </a:endParaRPr>
          </a:p>
          <a:p>
            <a:pPr marL="285750" indent="-285750" algn="just">
              <a:lnSpc>
                <a:spcPct val="125000"/>
              </a:lnSpc>
              <a:buFont typeface="Wingdings" pitchFamily="2" charset="2"/>
              <a:buChar char="p"/>
            </a:pPr>
            <a:r>
              <a:rPr lang="zh-CN" altLang="zh-CN" sz="1700" b="1" dirty="0" smtClean="0">
                <a:solidFill>
                  <a:srgbClr val="7030A0"/>
                </a:solidFill>
                <a:latin typeface="Times New Roman" pitchFamily="18" charset="0"/>
                <a:cs typeface="Times New Roman" pitchFamily="18" charset="0"/>
              </a:rPr>
              <a:t>广播</a:t>
            </a:r>
            <a:r>
              <a:rPr lang="zh-CN" altLang="zh-CN" sz="1700" b="1" dirty="0">
                <a:solidFill>
                  <a:srgbClr val="7030A0"/>
                </a:solidFill>
                <a:latin typeface="Times New Roman" pitchFamily="18" charset="0"/>
                <a:cs typeface="Times New Roman" pitchFamily="18" charset="0"/>
              </a:rPr>
              <a:t>式的查询方法是它的一个关键局限性，使得它是不可扩展到大型网络中</a:t>
            </a:r>
            <a:r>
              <a:rPr lang="zh-CN" altLang="zh-CN" sz="1700" b="1" dirty="0" smtClean="0">
                <a:solidFill>
                  <a:srgbClr val="7030A0"/>
                </a:solidFill>
                <a:latin typeface="Times New Roman" pitchFamily="18" charset="0"/>
                <a:cs typeface="Times New Roman" pitchFamily="18" charset="0"/>
              </a:rPr>
              <a:t>。由于</a:t>
            </a:r>
            <a:r>
              <a:rPr lang="zh-CN" altLang="zh-CN" sz="1700" b="1" dirty="0">
                <a:solidFill>
                  <a:srgbClr val="7030A0"/>
                </a:solidFill>
                <a:latin typeface="Times New Roman" pitchFamily="18" charset="0"/>
                <a:cs typeface="Times New Roman" pitchFamily="18" charset="0"/>
              </a:rPr>
              <a:t>采用基于图像特征向量的匹配算法，搜索的准确性不强。</a:t>
            </a:r>
            <a:endParaRPr lang="en-US" altLang="zh-CN" sz="1700" b="1" dirty="0">
              <a:solidFill>
                <a:srgbClr val="7030A0"/>
              </a:solidFill>
              <a:latin typeface="Times New Roman" pitchFamily="18" charset="0"/>
              <a:cs typeface="Times New Roman" pitchFamily="18" charset="0"/>
            </a:endParaRPr>
          </a:p>
        </p:txBody>
      </p:sp>
      <p:pic>
        <p:nvPicPr>
          <p:cNvPr id="55"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1223047"/>
            <a:ext cx="4590256" cy="2710009"/>
          </a:xfrm>
          <a:prstGeom prst="rect">
            <a:avLst/>
          </a:prstGeom>
          <a:ln/>
        </p:spPr>
        <p:style>
          <a:lnRef idx="2">
            <a:schemeClr val="accent1"/>
          </a:lnRef>
          <a:fillRef idx="1">
            <a:schemeClr val="lt1"/>
          </a:fillRef>
          <a:effectRef idx="0">
            <a:schemeClr val="accent1"/>
          </a:effectRef>
          <a:fontRef idx="minor">
            <a:schemeClr val="dk1"/>
          </a:fontRef>
        </p:style>
      </p:pic>
      <p:pic>
        <p:nvPicPr>
          <p:cNvPr id="5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12" y="3946540"/>
            <a:ext cx="3024336" cy="2054409"/>
          </a:xfrm>
          <a:prstGeom prst="rect">
            <a:avLst/>
          </a:prstGeom>
          <a:ln/>
        </p:spPr>
        <p:style>
          <a:lnRef idx="2">
            <a:schemeClr val="accent1"/>
          </a:lnRef>
          <a:fillRef idx="1">
            <a:schemeClr val="lt1"/>
          </a:fillRef>
          <a:effectRef idx="0">
            <a:schemeClr val="accent1"/>
          </a:effectRef>
          <a:fontRef idx="minor">
            <a:schemeClr val="dk1"/>
          </a:fontRef>
        </p:style>
      </p:pic>
      <p:sp>
        <p:nvSpPr>
          <p:cNvPr id="57" name="Rectangle 2"/>
          <p:cNvSpPr txBox="1">
            <a:spLocks noChangeArrowheads="1"/>
          </p:cNvSpPr>
          <p:nvPr/>
        </p:nvSpPr>
        <p:spPr bwMode="auto">
          <a:xfrm>
            <a:off x="251520" y="488866"/>
            <a:ext cx="7572907" cy="646331"/>
          </a:xfrm>
          <a:prstGeom prst="rect">
            <a:avLst/>
          </a:prstGeom>
        </p:spPr>
        <p:txBody>
          <a:bodyPr wrap="none">
            <a:spAutoFit/>
          </a:bodyPr>
          <a:lstStyle>
            <a:defPPr>
              <a:defRPr lang="zh-CN"/>
            </a:defPPr>
            <a:lvl1pPr>
              <a:defRPr sz="2800" b="1">
                <a:solidFill>
                  <a:schemeClr val="accent5">
                    <a:lumMod val="75000"/>
                  </a:schemeClr>
                </a:solidFill>
                <a:effectLst>
                  <a:outerShdw blurRad="38100" dist="38100" dir="2700000" algn="tl">
                    <a:srgbClr val="000000">
                      <a:alpha val="43137"/>
                    </a:srgbClr>
                  </a:outerShdw>
                </a:effectLst>
                <a:latin typeface="华文中宋"/>
                <a:ea typeface="华文中宋"/>
                <a:cs typeface="华文中宋"/>
              </a:defRPr>
            </a:lvl1pPr>
          </a:lstStyle>
          <a:p>
            <a:r>
              <a:rPr lang="zh-CN" altLang="en-US" sz="3600" dirty="0">
                <a:solidFill>
                  <a:srgbClr val="C00000"/>
                </a:solidFill>
                <a:latin typeface="微软雅黑" pitchFamily="34" charset="-122"/>
                <a:ea typeface="微软雅黑" pitchFamily="34" charset="-122"/>
                <a:cs typeface="+mj-cs"/>
              </a:rPr>
              <a:t>基于多个摄像头的联合搜索（</a:t>
            </a:r>
            <a:r>
              <a:rPr lang="en-US" altLang="zh-CN" sz="3600" dirty="0">
                <a:solidFill>
                  <a:srgbClr val="C00000"/>
                </a:solidFill>
                <a:latin typeface="微软雅黑" pitchFamily="34" charset="-122"/>
                <a:ea typeface="微软雅黑" pitchFamily="34" charset="-122"/>
                <a:cs typeface="+mj-cs"/>
              </a:rPr>
              <a:t>OCH) </a:t>
            </a:r>
            <a:endParaRPr lang="zh-CN" altLang="en-US" sz="3600" dirty="0">
              <a:solidFill>
                <a:srgbClr val="C00000"/>
              </a:solidFill>
              <a:latin typeface="微软雅黑" pitchFamily="34" charset="-122"/>
              <a:ea typeface="微软雅黑" pitchFamily="34" charset="-122"/>
              <a:cs typeface="+mj-cs"/>
            </a:endParaRPr>
          </a:p>
        </p:txBody>
      </p:sp>
      <p:sp>
        <p:nvSpPr>
          <p:cNvPr id="7" name="矩形 6"/>
          <p:cNvSpPr/>
          <p:nvPr/>
        </p:nvSpPr>
        <p:spPr>
          <a:xfrm>
            <a:off x="-36512" y="5962054"/>
            <a:ext cx="9180512" cy="923330"/>
          </a:xfrm>
          <a:prstGeom prst="rect">
            <a:avLst/>
          </a:prstGeom>
          <a:solidFill>
            <a:schemeClr val="bg1"/>
          </a:solidFill>
        </p:spPr>
        <p:txBody>
          <a:bodyPr wrap="square">
            <a:spAutoFit/>
          </a:bodyPr>
          <a:lstStyle/>
          <a:p>
            <a:r>
              <a:rPr lang="en-US" altLang="zh-CN" dirty="0">
                <a:latin typeface="微软雅黑" pitchFamily="34" charset="-122"/>
                <a:ea typeface="微软雅黑" pitchFamily="34" charset="-122"/>
              </a:rPr>
              <a:t>K. </a:t>
            </a:r>
            <a:r>
              <a:rPr lang="en-US" altLang="zh-CN" dirty="0" err="1">
                <a:latin typeface="微软雅黑" pitchFamily="34" charset="-122"/>
                <a:ea typeface="微软雅黑" pitchFamily="34" charset="-122"/>
              </a:rPr>
              <a:t>Aberer</a:t>
            </a:r>
            <a:r>
              <a:rPr lang="en-US" altLang="zh-CN" dirty="0">
                <a:latin typeface="微软雅黑" pitchFamily="34" charset="-122"/>
                <a:ea typeface="微软雅黑" pitchFamily="34" charset="-122"/>
              </a:rPr>
              <a:t>, et al. Infrastructure for data processing in large-scale interconnected sensor networks, in Proc. Int. Conf. Mobile Data Manage., May 2007, pp. 198–205.</a:t>
            </a:r>
            <a:r>
              <a:rPr lang="zh-CN" altLang="en-US" dirty="0" smtClean="0">
                <a:latin typeface="微软雅黑" pitchFamily="34" charset="-122"/>
                <a:ea typeface="微软雅黑" pitchFamily="34" charset="-122"/>
              </a:rPr>
              <a:t>苏黎世联邦理工学院</a:t>
            </a:r>
            <a:r>
              <a:rPr lang="zh-CN" altLang="en-US" dirty="0">
                <a:latin typeface="微软雅黑" pitchFamily="34" charset="-122"/>
                <a:ea typeface="微软雅黑" pitchFamily="34" charset="-122"/>
              </a:rPr>
              <a:t>，</a:t>
            </a:r>
            <a:r>
              <a:rPr lang="en-US" altLang="zh-CN" dirty="0">
                <a:solidFill>
                  <a:srgbClr val="7030A0"/>
                </a:solidFill>
                <a:latin typeface="微软雅黑" pitchFamily="34" charset="-122"/>
                <a:ea typeface="微软雅黑" pitchFamily="34" charset="-122"/>
                <a:cs typeface="Times New Roman" pitchFamily="18" charset="0"/>
              </a:rPr>
              <a:t> </a:t>
            </a:r>
            <a:r>
              <a:rPr lang="en-US" altLang="zh-CN" dirty="0">
                <a:latin typeface="微软雅黑" pitchFamily="34" charset="-122"/>
                <a:ea typeface="微软雅黑" pitchFamily="34" charset="-122"/>
              </a:rPr>
              <a:t>K. </a:t>
            </a:r>
            <a:r>
              <a:rPr lang="en-US" altLang="zh-CN" dirty="0" err="1">
                <a:latin typeface="微软雅黑" pitchFamily="34" charset="-122"/>
                <a:ea typeface="微软雅黑" pitchFamily="34" charset="-122"/>
              </a:rPr>
              <a:t>Aberer</a:t>
            </a:r>
            <a:r>
              <a:rPr lang="en-US" altLang="zh-CN" dirty="0">
                <a:latin typeface="微软雅黑" pitchFamily="34" charset="-122"/>
                <a:ea typeface="微软雅黑" pitchFamily="34" charset="-122"/>
              </a:rPr>
              <a:t>, et al. </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37855301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1882030"/>
            <a:ext cx="8003513" cy="5003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12" descr="data:image/jpeg;base64,/9j/4AAQSkZJRgABAQAAAQABAAD/2wBDAAkGBwgHBgkIBwgKCgkLDRYPDQwMDRsUFRAWIB0iIiAdHx8kKDQsJCYxJx8fLT0tMTU3Ojo6Iys/RD84QzQ5Ojf/2wBDAQoKCg0MDRoPDxo3JR8lNzc3Nzc3Nzc3Nzc3Nzc3Nzc3Nzc3Nzc3Nzc3Nzc3Nzc3Nzc3Nzc3Nzc3Nzc3Nzc3Nzf/wAARCACTALEDASIAAhEBAxEB/8QAGwABAAIDAQEAAAAAAAAAAAAAAAECAwUGBAf/xAA5EAACAgEBAwgIBQMFAAAAAAAAAQIDBBEFITEGEjJBUXGBkRMiYWJyobHBIzNCUtEUJEM0Y4Ki8f/EABkBAQADAQEAAAAAAAAAAAAAAAABAgMFBP/EACURAQEAAQMEAgIDAQAAAAAAAAABAgMEESExMjMSQSJhExRCUf/aAAwDAQACEQMRAD8A+4gAAAAAAAAAAAAAAAAgkAAAAAAAAAAAAAAAAAARqBIMVmRVVvssjHvkkeS3bGJXwm5v3VqVueM71Mxt7RsAaO3b6/xUPvlL7Hkt2zlzXqyjDX9sTK7jCNJoZ102q7TDZl49XTurj7OdvOWsyb7X+JdY/wDkVjXZLfGEvFGf9nnxjSbf/tdDZtjGh0XOfwxPLZtyX+KlL2ykav0D/VOK9i3l1TBLWT18kVurq39LTS05+3ontXLlJNWKK7FFGanbN60VlcZ/DuZ4edTHgl9Sf6lrdGPmUmeU75LfDG/Te07Rrs058ZwfvLceuFtc16s4vuZyrvsf6tO4pz5N6856mk3PCl2/LsAcrXl5FXQun3N6o9VW2b4/mVwsXkzSbnC91Lt8p2dADw4W06Mu30UOcp6OWjXUv/T3G+OUynMY2WXigAJQAAAAAByfLWy+q3E9FfdXGUZaquxx1007Hv4nWHK8uY/hYcuyUl8l/BjuOf47w10fOOZjnZUOM42rss3PzX8Hoo2lCU+bdVOpvg+kn4r7nhLVrWe85kr3t/TGu1c6NsZJ9hm5lNfGWve9TnLY6R1i5RfbFtP5EQysul+pbGyP7blv8GvumX+cn0pxz9ukV0Ir1V5LQo7tXqorXtb1NVXtavcsmudT06WnOi/FfdI96shKCnGcXF8GnxJ+d+kzCMztnLc5PwKmCWTVHi/IxyzVwjFvvK3JaR7PEa6cTXSy7H0dxR2TnxkyvKeGydsI9KS1McsqtcNWeHf1vUlD5J+L0yypPopJFHbOW9toxkkc1PDccl1rtKTfH0L+qOrOW5K6f19i/wBp/VHUnS2vrc/cewAB6GAAAAAAHN8t464GPLrV2nyZ0hoOWcddlQl+22L+plr+utNLzjiCYy5stdNSAcl0WSycZQ3GMAchvXWWxpNxkupTa0KjG4WfH9gR6EWRVcCyCyyJRCJQEosiqLICxKIRIG95KL+6ufX6NfU6Y5vkovxb37qX1OkOptvXHO3HsoADdiAAAAABpeV0edsW19k4v5m6NVymjztiZPsSfzRnq+FWw8o+fEAI5DppABAEYvG74l9CURi9K32tfQkj0ouiiLoLJJRBKAsiUiEWQFkSVLIDoeSi9bJfw/c6E0HJXo5D9qN+dXb+uObr+ygANmQAAAAAGu2/HnbFzV2VSflvNieLayctm5UdONM1/wBWVzn41OPePmmoRXUnU4rqLArqSgLEYy9e3wJXEY/5lncgl6EXRRF0SlJJCLdRAlFkVRbqAksVTJTCXTclVpTf8a+hvTR8lv8ATXPtn9jeHX0PXHL1vOgANWYAAAAAGO6tW1Tg+Ek15mQAfM9s7Hytkycr4OWPruvj0fHs8TXc4+tzgppxkk09zTXE5na3JDHyOdbs6SxbXxhxrl4dXh5M8OptfvB6sNx9ZOMTLJl83AzNnWejzaJVvqmt8Jd0v50ZgUjxXG43ivVMpZzGZMtR+bZ3IxxZko/Ml3IhMeiKLEIlBZZEkIy0Y92Q9Ka5S9qW5EzG28RFsnWqErV6adZucTk9dY08iaguyPHzN3h7HxcXfCCc+uT3s9OG1yvl0YZ7nGdnM4my8vL09HU4Rf657kbzD5PUV+tkylbLsW5G6UUuCLHqw22nj+3nz3GeTHTVXTBQqhGEV1JaGQA9EnDAAAAAAAAAAAAjQkAYrqK7oShbBTjJaOMlqmcrtbkhW3KzZk3VLj6OTbh4da+nsOvIKZ6eOc6xbHPLG9HyjJx8jCtVWZTKqT4N74y7nwZfG6cvhPpmXhUZdcq7q4zjLipLVGmr5KYcLXOPPUP2c7cjx57O8/jXpx3M/wBRy1anY+bCDk/dTZs8TYeXk6OUVXF9u9nWY2zsfHilXXFeB60ktyRphtMZ36q5bnK9mlw+T2NVo7V6SXvb/lwNtVRXWtIQSS4GUHpxxmM6R57lb3RoSAWQAAAAAAAAAAAAAAAAAAAAAAAAAAAAAAAAAAAAAAAAAAAAAAAAAAAAAAAAAAAAAAAAAAAAAAAAAAD/2Q=="/>
          <p:cNvSpPr>
            <a:spLocks noChangeAspect="1" noChangeArrowheads="1"/>
          </p:cNvSpPr>
          <p:nvPr/>
        </p:nvSpPr>
        <p:spPr bwMode="auto">
          <a:xfrm>
            <a:off x="5900065" y="54868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3" name="Picture 9"/>
          <p:cNvPicPr>
            <a:picLocks noChangeAspect="1" noChangeArrowheads="1"/>
          </p:cNvPicPr>
          <p:nvPr/>
        </p:nvPicPr>
        <p:blipFill>
          <a:blip r:embed="rId3" cstate="print">
            <a:clrChange>
              <a:clrFrom>
                <a:srgbClr val="FEFFFF"/>
              </a:clrFrom>
              <a:clrTo>
                <a:srgbClr val="FE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574060" y="4575863"/>
            <a:ext cx="285972" cy="30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9"/>
          <p:cNvPicPr>
            <a:picLocks noChangeAspect="1" noChangeArrowheads="1"/>
          </p:cNvPicPr>
          <p:nvPr/>
        </p:nvPicPr>
        <p:blipFill>
          <a:blip r:embed="rId3" cstate="print">
            <a:clrChange>
              <a:clrFrom>
                <a:srgbClr val="FEFFFF"/>
              </a:clrFrom>
              <a:clrTo>
                <a:srgbClr val="FE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156625" y="4737927"/>
            <a:ext cx="285972" cy="30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8" name="Picture 9"/>
          <p:cNvPicPr>
            <a:picLocks noChangeAspect="1" noChangeArrowheads="1"/>
          </p:cNvPicPr>
          <p:nvPr/>
        </p:nvPicPr>
        <p:blipFill>
          <a:blip r:embed="rId3" cstate="print">
            <a:clrChange>
              <a:clrFrom>
                <a:srgbClr val="FEFFFF"/>
              </a:clrFrom>
              <a:clrTo>
                <a:srgbClr val="FE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013386" y="2674276"/>
            <a:ext cx="285972" cy="30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 name="Picture 9"/>
          <p:cNvPicPr>
            <a:picLocks noChangeAspect="1" noChangeArrowheads="1"/>
          </p:cNvPicPr>
          <p:nvPr/>
        </p:nvPicPr>
        <p:blipFill>
          <a:blip r:embed="rId3" cstate="print">
            <a:clrChange>
              <a:clrFrom>
                <a:srgbClr val="FEFFFF"/>
              </a:clrFrom>
              <a:clrTo>
                <a:srgbClr val="FE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942212" y="5812960"/>
            <a:ext cx="285972" cy="30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7" name="Picture 9"/>
          <p:cNvPicPr>
            <a:picLocks noChangeAspect="1" noChangeArrowheads="1"/>
          </p:cNvPicPr>
          <p:nvPr/>
        </p:nvPicPr>
        <p:blipFill>
          <a:blip r:embed="rId3" cstate="print">
            <a:clrChange>
              <a:clrFrom>
                <a:srgbClr val="FEFFFF"/>
              </a:clrFrom>
              <a:clrTo>
                <a:srgbClr val="FE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2132927" y="3996911"/>
            <a:ext cx="285972" cy="30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6" name="Picture 9"/>
          <p:cNvPicPr>
            <a:picLocks noChangeAspect="1" noChangeArrowheads="1"/>
          </p:cNvPicPr>
          <p:nvPr/>
        </p:nvPicPr>
        <p:blipFill>
          <a:blip r:embed="rId3" cstate="print">
            <a:clrChange>
              <a:clrFrom>
                <a:srgbClr val="FEFFFF"/>
              </a:clrFrom>
              <a:clrTo>
                <a:srgbClr val="FE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3567" y="4634040"/>
            <a:ext cx="285972" cy="30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 name="Picture 9"/>
          <p:cNvPicPr>
            <a:picLocks noChangeAspect="1" noChangeArrowheads="1"/>
          </p:cNvPicPr>
          <p:nvPr/>
        </p:nvPicPr>
        <p:blipFill>
          <a:blip r:embed="rId3" cstate="print">
            <a:clrChange>
              <a:clrFrom>
                <a:srgbClr val="FEFFFF"/>
              </a:clrFrom>
              <a:clrTo>
                <a:srgbClr val="FE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888011" y="6043914"/>
            <a:ext cx="285972" cy="30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 name="Picture 9"/>
          <p:cNvPicPr>
            <a:picLocks noChangeAspect="1" noChangeArrowheads="1"/>
          </p:cNvPicPr>
          <p:nvPr/>
        </p:nvPicPr>
        <p:blipFill>
          <a:blip r:embed="rId3" cstate="print">
            <a:clrChange>
              <a:clrFrom>
                <a:srgbClr val="FEFFFF"/>
              </a:clrFrom>
              <a:clrTo>
                <a:srgbClr val="FE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068972" y="2074931"/>
            <a:ext cx="285972" cy="30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 name="Picture 9"/>
          <p:cNvPicPr>
            <a:picLocks noChangeAspect="1" noChangeArrowheads="1"/>
          </p:cNvPicPr>
          <p:nvPr/>
        </p:nvPicPr>
        <p:blipFill>
          <a:blip r:embed="rId3" cstate="print">
            <a:clrChange>
              <a:clrFrom>
                <a:srgbClr val="FEFFFF"/>
              </a:clrFrom>
              <a:clrTo>
                <a:srgbClr val="FE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316171" y="6043914"/>
            <a:ext cx="285972" cy="30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 name="Picture 9"/>
          <p:cNvPicPr>
            <a:picLocks noChangeAspect="1" noChangeArrowheads="1"/>
          </p:cNvPicPr>
          <p:nvPr/>
        </p:nvPicPr>
        <p:blipFill>
          <a:blip r:embed="rId3" cstate="print">
            <a:clrChange>
              <a:clrFrom>
                <a:srgbClr val="FEFFFF"/>
              </a:clrFrom>
              <a:clrTo>
                <a:srgbClr val="FE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47149" y="6043914"/>
            <a:ext cx="285972" cy="30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3" name="Picture 9"/>
          <p:cNvPicPr>
            <a:picLocks noChangeAspect="1" noChangeArrowheads="1"/>
          </p:cNvPicPr>
          <p:nvPr/>
        </p:nvPicPr>
        <p:blipFill>
          <a:blip r:embed="rId3" cstate="print">
            <a:clrChange>
              <a:clrFrom>
                <a:srgbClr val="FEFFFF"/>
              </a:clrFrom>
              <a:clrTo>
                <a:srgbClr val="FE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120414" y="2624894"/>
            <a:ext cx="285972" cy="30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4" name="Picture 9"/>
          <p:cNvPicPr>
            <a:picLocks noChangeAspect="1" noChangeArrowheads="1"/>
          </p:cNvPicPr>
          <p:nvPr/>
        </p:nvPicPr>
        <p:blipFill>
          <a:blip r:embed="rId3" cstate="print">
            <a:clrChange>
              <a:clrFrom>
                <a:srgbClr val="FEFFFF"/>
              </a:clrFrom>
              <a:clrTo>
                <a:srgbClr val="FE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911557" y="2852936"/>
            <a:ext cx="285972" cy="30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9"/>
          <p:cNvPicPr>
            <a:picLocks noChangeAspect="1" noChangeArrowheads="1"/>
          </p:cNvPicPr>
          <p:nvPr/>
        </p:nvPicPr>
        <p:blipFill>
          <a:blip r:embed="rId3" cstate="print">
            <a:clrChange>
              <a:clrFrom>
                <a:srgbClr val="FEFFFF"/>
              </a:clrFrom>
              <a:clrTo>
                <a:srgbClr val="FE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090844" y="3980497"/>
            <a:ext cx="285972" cy="30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 name="Picture 9"/>
          <p:cNvPicPr>
            <a:picLocks noChangeAspect="1" noChangeArrowheads="1"/>
          </p:cNvPicPr>
          <p:nvPr/>
        </p:nvPicPr>
        <p:blipFill>
          <a:blip r:embed="rId3" cstate="print">
            <a:clrChange>
              <a:clrFrom>
                <a:srgbClr val="FEFFFF"/>
              </a:clrFrom>
              <a:clrTo>
                <a:srgbClr val="FE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211958" y="3870696"/>
            <a:ext cx="285972" cy="30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7" name="Picture 9"/>
          <p:cNvPicPr>
            <a:picLocks noChangeAspect="1" noChangeArrowheads="1"/>
          </p:cNvPicPr>
          <p:nvPr/>
        </p:nvPicPr>
        <p:blipFill>
          <a:blip r:embed="rId3" cstate="print">
            <a:clrChange>
              <a:clrFrom>
                <a:srgbClr val="FEFFFF"/>
              </a:clrFrom>
              <a:clrTo>
                <a:srgbClr val="FEFFFF">
                  <a:alpha val="0"/>
                </a:srgbClr>
              </a:clrTo>
            </a:clrChange>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7452319" y="2519652"/>
            <a:ext cx="285972" cy="309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88" name="组合 87"/>
          <p:cNvGrpSpPr/>
          <p:nvPr/>
        </p:nvGrpSpPr>
        <p:grpSpPr>
          <a:xfrm>
            <a:off x="7452318" y="64184"/>
            <a:ext cx="1691681" cy="1688273"/>
            <a:chOff x="7187387" y="1525433"/>
            <a:chExt cx="2195736" cy="1708632"/>
          </a:xfrm>
          <a:effectLst/>
        </p:grpSpPr>
        <p:pic>
          <p:nvPicPr>
            <p:cNvPr id="89" name="Picture 7"/>
            <p:cNvPicPr>
              <a:picLocks noChangeAspect="1" noChangeArrowheads="1"/>
            </p:cNvPicPr>
            <p:nvPr/>
          </p:nvPicPr>
          <p:blipFill>
            <a:blip r:embed="rId4">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59395" y="1525433"/>
              <a:ext cx="2123728" cy="1688273"/>
            </a:xfrm>
            <a:prstGeom prst="rect">
              <a:avLst/>
            </a:prstGeom>
            <a:solidFill>
              <a:srgbClr val="FFFFFF">
                <a:shade val="85000"/>
              </a:srgbClr>
            </a:solidFill>
            <a:ln w="9525">
              <a:noFill/>
              <a:miter lim="800000"/>
              <a:headEnd/>
              <a:tailEnd/>
            </a:ln>
            <a:effectLst>
              <a:outerShdw blurRad="55000" dist="18000" dir="5400000" algn="tl" rotWithShape="0">
                <a:srgbClr val="000000">
                  <a:alpha val="40000"/>
                </a:srgbClr>
              </a:outerShdw>
            </a:effectLst>
            <a:extLst/>
          </p:spPr>
        </p:pic>
        <p:sp>
          <p:nvSpPr>
            <p:cNvPr id="90" name="TextBox 89"/>
            <p:cNvSpPr txBox="1"/>
            <p:nvPr/>
          </p:nvSpPr>
          <p:spPr>
            <a:xfrm>
              <a:off x="7187387" y="2864733"/>
              <a:ext cx="1107996" cy="369332"/>
            </a:xfrm>
            <a:prstGeom prst="rect">
              <a:avLst/>
            </a:prstGeom>
            <a:noFill/>
            <a:ln>
              <a:noFill/>
            </a:ln>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zh-CN" altLang="en-US" b="1" dirty="0" smtClean="0">
                  <a:ln w="3175"/>
                  <a:solidFill>
                    <a:srgbClr val="FF0000"/>
                  </a:solidFill>
                  <a:effectLst/>
                  <a:latin typeface="+mn-ea"/>
                </a:rPr>
                <a:t>数据中心</a:t>
              </a:r>
              <a:endParaRPr lang="zh-CN" altLang="en-US" b="1" dirty="0">
                <a:ln w="3175"/>
                <a:solidFill>
                  <a:srgbClr val="FF0000"/>
                </a:solidFill>
                <a:effectLst/>
                <a:latin typeface="+mn-ea"/>
              </a:endParaRPr>
            </a:p>
          </p:txBody>
        </p:sp>
      </p:grpSp>
      <p:grpSp>
        <p:nvGrpSpPr>
          <p:cNvPr id="91" name="组合 90"/>
          <p:cNvGrpSpPr/>
          <p:nvPr/>
        </p:nvGrpSpPr>
        <p:grpSpPr>
          <a:xfrm>
            <a:off x="7596335" y="5517232"/>
            <a:ext cx="918868" cy="555750"/>
            <a:chOff x="7596336" y="4653136"/>
            <a:chExt cx="1274605" cy="603310"/>
          </a:xfrm>
        </p:grpSpPr>
        <p:pic>
          <p:nvPicPr>
            <p:cNvPr id="92" name="Picture 4"/>
            <p:cNvPicPr>
              <a:picLocks noChangeAspect="1" noChangeArrowheads="1"/>
            </p:cNvPicPr>
            <p:nvPr/>
          </p:nvPicPr>
          <p:blipFill>
            <a:blip r:embed="rId5" cstate="print">
              <a:clrChange>
                <a:clrFrom>
                  <a:srgbClr val="FFFFFF"/>
                </a:clrFrom>
                <a:clrTo>
                  <a:srgbClr val="FFFFFF">
                    <a:alpha val="0"/>
                  </a:srgbClr>
                </a:clrTo>
              </a:clrChange>
              <a:duotone>
                <a:prstClr val="black"/>
                <a:schemeClr val="accent1">
                  <a:tint val="45000"/>
                  <a:satMod val="400000"/>
                </a:schemeClr>
              </a:duoton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flipH="1">
              <a:off x="7596336" y="4653136"/>
              <a:ext cx="1263402" cy="603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3" name="TextBox 92"/>
            <p:cNvSpPr txBox="1"/>
            <p:nvPr/>
          </p:nvSpPr>
          <p:spPr>
            <a:xfrm>
              <a:off x="8045540" y="4697982"/>
              <a:ext cx="825401" cy="367527"/>
            </a:xfrm>
            <a:prstGeom prst="rect">
              <a:avLst/>
            </a:prstGeom>
            <a:noFill/>
          </p:spPr>
          <p:txBody>
            <a:bodyPr wrap="none" rtlCol="0">
              <a:spAutoFit/>
            </a:bodyPr>
            <a:lstStyle/>
            <a:p>
              <a:r>
                <a:rPr lang="zh-CN" alt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pitchFamily="49" charset="-122"/>
                  <a:ea typeface="黑体" pitchFamily="49" charset="-122"/>
                </a:rPr>
                <a:t>货物</a:t>
              </a:r>
              <a:endParaRPr lang="zh-CN" alt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pitchFamily="49" charset="-122"/>
                <a:ea typeface="黑体" pitchFamily="49" charset="-122"/>
              </a:endParaRPr>
            </a:p>
          </p:txBody>
        </p:sp>
      </p:grpSp>
      <p:pic>
        <p:nvPicPr>
          <p:cNvPr id="94"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17607" y="3942704"/>
            <a:ext cx="1268427" cy="1070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5" name="组合 94"/>
          <p:cNvGrpSpPr/>
          <p:nvPr/>
        </p:nvGrpSpPr>
        <p:grpSpPr>
          <a:xfrm>
            <a:off x="8358312" y="3127932"/>
            <a:ext cx="690480" cy="868979"/>
            <a:chOff x="5395506" y="1450702"/>
            <a:chExt cx="854791" cy="1114202"/>
          </a:xfrm>
        </p:grpSpPr>
        <p:sp>
          <p:nvSpPr>
            <p:cNvPr id="96" name="TextBox 95"/>
            <p:cNvSpPr txBox="1"/>
            <p:nvPr/>
          </p:nvSpPr>
          <p:spPr>
            <a:xfrm>
              <a:off x="5506639" y="2195572"/>
              <a:ext cx="649537" cy="369332"/>
            </a:xfrm>
            <a:prstGeom prst="rect">
              <a:avLst/>
            </a:prstGeom>
            <a:noFill/>
          </p:spPr>
          <p:txBody>
            <a:bodyPr wrap="non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zh-CN" altLang="en-US" b="1" dirty="0">
                  <a:ln w="3175"/>
                  <a:solidFill>
                    <a:srgbClr val="FF0000"/>
                  </a:solidFill>
                  <a:effectLst/>
                  <a:latin typeface="+mn-ea"/>
                </a:rPr>
                <a:t>货主</a:t>
              </a:r>
            </a:p>
          </p:txBody>
        </p:sp>
        <p:pic>
          <p:nvPicPr>
            <p:cNvPr id="97" name="Picture 2"/>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95506" y="1450702"/>
              <a:ext cx="854791" cy="854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任意多边形 12"/>
          <p:cNvSpPr/>
          <p:nvPr/>
        </p:nvSpPr>
        <p:spPr>
          <a:xfrm>
            <a:off x="6403590" y="6155058"/>
            <a:ext cx="1501545" cy="370286"/>
          </a:xfrm>
          <a:custGeom>
            <a:avLst/>
            <a:gdLst>
              <a:gd name="connsiteX0" fmla="*/ 1501545 w 1501545"/>
              <a:gd name="connsiteY0" fmla="*/ 0 h 370286"/>
              <a:gd name="connsiteX1" fmla="*/ 719881 w 1501545"/>
              <a:gd name="connsiteY1" fmla="*/ 280219 h 370286"/>
              <a:gd name="connsiteX2" fmla="*/ 41455 w 1501545"/>
              <a:gd name="connsiteY2" fmla="*/ 368709 h 370286"/>
              <a:gd name="connsiteX3" fmla="*/ 70952 w 1501545"/>
              <a:gd name="connsiteY3" fmla="*/ 339213 h 370286"/>
              <a:gd name="connsiteX4" fmla="*/ 70952 w 1501545"/>
              <a:gd name="connsiteY4" fmla="*/ 339213 h 370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1545" h="370286">
                <a:moveTo>
                  <a:pt x="1501545" y="0"/>
                </a:moveTo>
                <a:cubicBezTo>
                  <a:pt x="1232387" y="109384"/>
                  <a:pt x="963229" y="218768"/>
                  <a:pt x="719881" y="280219"/>
                </a:cubicBezTo>
                <a:cubicBezTo>
                  <a:pt x="476533" y="341670"/>
                  <a:pt x="149610" y="358877"/>
                  <a:pt x="41455" y="368709"/>
                </a:cubicBezTo>
                <a:cubicBezTo>
                  <a:pt x="-66700" y="378541"/>
                  <a:pt x="70952" y="339213"/>
                  <a:pt x="70952" y="339213"/>
                </a:cubicBezTo>
                <a:lnTo>
                  <a:pt x="70952" y="339213"/>
                </a:ln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云形标注 16"/>
          <p:cNvSpPr/>
          <p:nvPr/>
        </p:nvSpPr>
        <p:spPr>
          <a:xfrm>
            <a:off x="6030821" y="5013176"/>
            <a:ext cx="1218489" cy="501404"/>
          </a:xfrm>
          <a:prstGeom prst="cloudCallout">
            <a:avLst>
              <a:gd name="adj1" fmla="val -43875"/>
              <a:gd name="adj2" fmla="val 91492"/>
            </a:avLst>
          </a:prstGeom>
          <a:solidFill>
            <a:schemeClr val="bg1"/>
          </a:solidFill>
          <a:ln w="190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rPr>
              <a:t>01011101001</a:t>
            </a:r>
            <a:endParaRPr lang="zh-CN" altLang="en-US" sz="1400" b="1" dirty="0">
              <a:solidFill>
                <a:schemeClr val="tx1"/>
              </a:solidFill>
            </a:endParaRPr>
          </a:p>
        </p:txBody>
      </p:sp>
      <p:sp>
        <p:nvSpPr>
          <p:cNvPr id="20" name="下箭头 19"/>
          <p:cNvSpPr/>
          <p:nvPr/>
        </p:nvSpPr>
        <p:spPr>
          <a:xfrm>
            <a:off x="8448083" y="1882030"/>
            <a:ext cx="230357" cy="1125530"/>
          </a:xfrm>
          <a:prstGeom prst="downArrow">
            <a:avLst/>
          </a:prstGeom>
          <a:solidFill>
            <a:schemeClr val="accent5">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折角形 20"/>
          <p:cNvSpPr/>
          <p:nvPr/>
        </p:nvSpPr>
        <p:spPr>
          <a:xfrm>
            <a:off x="8020889" y="2132856"/>
            <a:ext cx="1061864" cy="502646"/>
          </a:xfrm>
          <a:prstGeom prst="foldedCorner">
            <a:avLst/>
          </a:prstGeom>
          <a:solidFill>
            <a:srgbClr val="FFFFFF">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400" b="1" dirty="0" smtClean="0">
                <a:solidFill>
                  <a:schemeClr val="tx2">
                    <a:lumMod val="60000"/>
                    <a:lumOff val="40000"/>
                  </a:schemeClr>
                </a:solidFill>
              </a:rPr>
              <a:t>到达地址</a:t>
            </a:r>
            <a:r>
              <a:rPr lang="en-US" altLang="zh-CN" sz="1400" b="1" dirty="0" smtClean="0">
                <a:solidFill>
                  <a:schemeClr val="tx2">
                    <a:lumMod val="60000"/>
                    <a:lumOff val="40000"/>
                  </a:schemeClr>
                </a:solidFill>
              </a:rPr>
              <a:t>:</a:t>
            </a:r>
            <a:r>
              <a:rPr lang="zh-CN" altLang="en-US" sz="1400" b="1" dirty="0" smtClean="0">
                <a:solidFill>
                  <a:schemeClr val="tx2">
                    <a:lumMod val="60000"/>
                    <a:lumOff val="40000"/>
                  </a:schemeClr>
                </a:solidFill>
              </a:rPr>
              <a:t>万顺桥</a:t>
            </a:r>
            <a:endParaRPr lang="zh-CN" altLang="en-US" sz="1400" b="1" dirty="0">
              <a:solidFill>
                <a:schemeClr val="tx2">
                  <a:lumMod val="60000"/>
                  <a:lumOff val="40000"/>
                </a:schemeClr>
              </a:solidFill>
            </a:endParaRPr>
          </a:p>
        </p:txBody>
      </p:sp>
      <p:sp>
        <p:nvSpPr>
          <p:cNvPr id="98" name="任意多边形 97"/>
          <p:cNvSpPr/>
          <p:nvPr/>
        </p:nvSpPr>
        <p:spPr>
          <a:xfrm rot="21214099">
            <a:off x="5177140" y="5247556"/>
            <a:ext cx="1127882" cy="1345193"/>
          </a:xfrm>
          <a:custGeom>
            <a:avLst/>
            <a:gdLst>
              <a:gd name="connsiteX0" fmla="*/ 1268361 w 1268361"/>
              <a:gd name="connsiteY0" fmla="*/ 1283110 h 1283110"/>
              <a:gd name="connsiteX1" fmla="*/ 589935 w 1268361"/>
              <a:gd name="connsiteY1" fmla="*/ 1061884 h 1283110"/>
              <a:gd name="connsiteX2" fmla="*/ 117987 w 1268361"/>
              <a:gd name="connsiteY2" fmla="*/ 398207 h 1283110"/>
              <a:gd name="connsiteX3" fmla="*/ 0 w 1268361"/>
              <a:gd name="connsiteY3" fmla="*/ 0 h 1283110"/>
            </a:gdLst>
            <a:ahLst/>
            <a:cxnLst>
              <a:cxn ang="0">
                <a:pos x="connsiteX0" y="connsiteY0"/>
              </a:cxn>
              <a:cxn ang="0">
                <a:pos x="connsiteX1" y="connsiteY1"/>
              </a:cxn>
              <a:cxn ang="0">
                <a:pos x="connsiteX2" y="connsiteY2"/>
              </a:cxn>
              <a:cxn ang="0">
                <a:pos x="connsiteX3" y="connsiteY3"/>
              </a:cxn>
            </a:cxnLst>
            <a:rect l="l" t="t" r="r" b="b"/>
            <a:pathLst>
              <a:path w="1268361" h="1283110">
                <a:moveTo>
                  <a:pt x="1268361" y="1283110"/>
                </a:moveTo>
                <a:cubicBezTo>
                  <a:pt x="1025012" y="1246239"/>
                  <a:pt x="781664" y="1209368"/>
                  <a:pt x="589935" y="1061884"/>
                </a:cubicBezTo>
                <a:cubicBezTo>
                  <a:pt x="398206" y="914400"/>
                  <a:pt x="216310" y="575188"/>
                  <a:pt x="117987" y="398207"/>
                </a:cubicBezTo>
                <a:cubicBezTo>
                  <a:pt x="19664" y="221226"/>
                  <a:pt x="0" y="0"/>
                  <a:pt x="0" y="0"/>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6" name="组合 105"/>
          <p:cNvGrpSpPr/>
          <p:nvPr/>
        </p:nvGrpSpPr>
        <p:grpSpPr>
          <a:xfrm>
            <a:off x="6029396" y="5969594"/>
            <a:ext cx="918868" cy="555750"/>
            <a:chOff x="7596336" y="4653136"/>
            <a:chExt cx="1274605" cy="603310"/>
          </a:xfrm>
        </p:grpSpPr>
        <p:pic>
          <p:nvPicPr>
            <p:cNvPr id="107" name="Picture 4"/>
            <p:cNvPicPr>
              <a:picLocks noChangeAspect="1" noChangeArrowheads="1"/>
            </p:cNvPicPr>
            <p:nvPr/>
          </p:nvPicPr>
          <p:blipFill>
            <a:blip r:embed="rId5" cstate="print">
              <a:clrChange>
                <a:clrFrom>
                  <a:srgbClr val="FFFFFF"/>
                </a:clrFrom>
                <a:clrTo>
                  <a:srgbClr val="FFFFFF">
                    <a:alpha val="0"/>
                  </a:srgbClr>
                </a:clrTo>
              </a:clrChange>
              <a:duotone>
                <a:prstClr val="black"/>
                <a:schemeClr val="accent1">
                  <a:tint val="45000"/>
                  <a:satMod val="400000"/>
                </a:schemeClr>
              </a:duoton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flipH="1">
              <a:off x="7596336" y="4653136"/>
              <a:ext cx="1263402" cy="603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8" name="TextBox 107"/>
            <p:cNvSpPr txBox="1"/>
            <p:nvPr/>
          </p:nvSpPr>
          <p:spPr>
            <a:xfrm>
              <a:off x="8045540" y="4697982"/>
              <a:ext cx="825401" cy="367527"/>
            </a:xfrm>
            <a:prstGeom prst="rect">
              <a:avLst/>
            </a:prstGeom>
            <a:noFill/>
          </p:spPr>
          <p:txBody>
            <a:bodyPr wrap="none" rtlCol="0">
              <a:spAutoFit/>
            </a:bodyPr>
            <a:lstStyle/>
            <a:p>
              <a:r>
                <a:rPr lang="zh-CN" alt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pitchFamily="49" charset="-122"/>
                  <a:ea typeface="黑体" pitchFamily="49" charset="-122"/>
                </a:rPr>
                <a:t>货物</a:t>
              </a:r>
              <a:endParaRPr lang="zh-CN" alt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pitchFamily="49" charset="-122"/>
                <a:ea typeface="黑体" pitchFamily="49" charset="-122"/>
              </a:endParaRPr>
            </a:p>
          </p:txBody>
        </p:sp>
      </p:grpSp>
      <p:grpSp>
        <p:nvGrpSpPr>
          <p:cNvPr id="109" name="组合 108"/>
          <p:cNvGrpSpPr/>
          <p:nvPr/>
        </p:nvGrpSpPr>
        <p:grpSpPr>
          <a:xfrm>
            <a:off x="5004048" y="4653136"/>
            <a:ext cx="918868" cy="555750"/>
            <a:chOff x="7596336" y="4653136"/>
            <a:chExt cx="1274605" cy="603310"/>
          </a:xfrm>
        </p:grpSpPr>
        <p:pic>
          <p:nvPicPr>
            <p:cNvPr id="110" name="Picture 4"/>
            <p:cNvPicPr>
              <a:picLocks noChangeAspect="1" noChangeArrowheads="1"/>
            </p:cNvPicPr>
            <p:nvPr/>
          </p:nvPicPr>
          <p:blipFill>
            <a:blip r:embed="rId5" cstate="print">
              <a:clrChange>
                <a:clrFrom>
                  <a:srgbClr val="FFFFFF"/>
                </a:clrFrom>
                <a:clrTo>
                  <a:srgbClr val="FFFFFF">
                    <a:alpha val="0"/>
                  </a:srgbClr>
                </a:clrTo>
              </a:clrChange>
              <a:duotone>
                <a:prstClr val="black"/>
                <a:schemeClr val="accent1">
                  <a:tint val="45000"/>
                  <a:satMod val="400000"/>
                </a:schemeClr>
              </a:duoton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flipH="1">
              <a:off x="7596336" y="4653136"/>
              <a:ext cx="1263402" cy="603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1" name="TextBox 110"/>
            <p:cNvSpPr txBox="1"/>
            <p:nvPr/>
          </p:nvSpPr>
          <p:spPr>
            <a:xfrm>
              <a:off x="8045540" y="4697982"/>
              <a:ext cx="825401" cy="367527"/>
            </a:xfrm>
            <a:prstGeom prst="rect">
              <a:avLst/>
            </a:prstGeom>
            <a:noFill/>
          </p:spPr>
          <p:txBody>
            <a:bodyPr wrap="none" rtlCol="0">
              <a:spAutoFit/>
            </a:bodyPr>
            <a:lstStyle/>
            <a:p>
              <a:r>
                <a:rPr lang="zh-CN" alt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pitchFamily="49" charset="-122"/>
                  <a:ea typeface="黑体" pitchFamily="49" charset="-122"/>
                </a:rPr>
                <a:t>货物</a:t>
              </a:r>
              <a:endParaRPr lang="zh-CN" alt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pitchFamily="49" charset="-122"/>
                <a:ea typeface="黑体" pitchFamily="49" charset="-122"/>
              </a:endParaRPr>
            </a:p>
          </p:txBody>
        </p:sp>
      </p:grpSp>
      <p:sp>
        <p:nvSpPr>
          <p:cNvPr id="112" name="云形标注 111"/>
          <p:cNvSpPr/>
          <p:nvPr/>
        </p:nvSpPr>
        <p:spPr>
          <a:xfrm>
            <a:off x="4888011" y="3870696"/>
            <a:ext cx="1218489" cy="501404"/>
          </a:xfrm>
          <a:prstGeom prst="cloudCallout">
            <a:avLst>
              <a:gd name="adj1" fmla="val -43875"/>
              <a:gd name="adj2" fmla="val 91492"/>
            </a:avLst>
          </a:prstGeom>
          <a:solidFill>
            <a:schemeClr val="bg1"/>
          </a:solidFill>
          <a:ln w="190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rPr>
              <a:t>01011101001</a:t>
            </a:r>
            <a:endParaRPr lang="zh-CN" altLang="en-US" sz="1400" b="1" dirty="0">
              <a:solidFill>
                <a:schemeClr val="tx1"/>
              </a:solidFill>
            </a:endParaRPr>
          </a:p>
        </p:txBody>
      </p:sp>
      <p:sp>
        <p:nvSpPr>
          <p:cNvPr id="113" name="下箭头 112"/>
          <p:cNvSpPr/>
          <p:nvPr/>
        </p:nvSpPr>
        <p:spPr>
          <a:xfrm>
            <a:off x="8455578" y="1871422"/>
            <a:ext cx="230357" cy="1125530"/>
          </a:xfrm>
          <a:prstGeom prst="downArrow">
            <a:avLst/>
          </a:prstGeom>
          <a:solidFill>
            <a:schemeClr val="accent5">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折角形 113"/>
          <p:cNvSpPr/>
          <p:nvPr/>
        </p:nvSpPr>
        <p:spPr>
          <a:xfrm>
            <a:off x="7905135" y="2122248"/>
            <a:ext cx="1185113" cy="502646"/>
          </a:xfrm>
          <a:prstGeom prst="foldedCorner">
            <a:avLst/>
          </a:prstGeom>
          <a:solidFill>
            <a:srgbClr val="FFFFFF">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400" b="1" dirty="0" smtClean="0">
                <a:solidFill>
                  <a:schemeClr val="tx2">
                    <a:lumMod val="60000"/>
                    <a:lumOff val="40000"/>
                  </a:schemeClr>
                </a:solidFill>
              </a:rPr>
              <a:t>到达地址</a:t>
            </a:r>
            <a:r>
              <a:rPr lang="en-US" altLang="zh-CN" sz="1400" b="1" dirty="0" smtClean="0">
                <a:solidFill>
                  <a:schemeClr val="tx2">
                    <a:lumMod val="60000"/>
                    <a:lumOff val="40000"/>
                  </a:schemeClr>
                </a:solidFill>
              </a:rPr>
              <a:t>:</a:t>
            </a:r>
            <a:r>
              <a:rPr lang="zh-CN" altLang="en-US" sz="1400" b="1" dirty="0" smtClean="0">
                <a:solidFill>
                  <a:schemeClr val="tx2">
                    <a:lumMod val="60000"/>
                    <a:lumOff val="40000"/>
                  </a:schemeClr>
                </a:solidFill>
              </a:rPr>
              <a:t>水头庄南里</a:t>
            </a:r>
            <a:endParaRPr lang="zh-CN" altLang="en-US" sz="1400" b="1" dirty="0">
              <a:solidFill>
                <a:schemeClr val="tx2">
                  <a:lumMod val="60000"/>
                  <a:lumOff val="40000"/>
                </a:schemeClr>
              </a:solidFill>
            </a:endParaRPr>
          </a:p>
        </p:txBody>
      </p:sp>
      <p:grpSp>
        <p:nvGrpSpPr>
          <p:cNvPr id="115" name="组合 114"/>
          <p:cNvGrpSpPr/>
          <p:nvPr/>
        </p:nvGrpSpPr>
        <p:grpSpPr>
          <a:xfrm>
            <a:off x="4992689" y="2122248"/>
            <a:ext cx="918868" cy="555750"/>
            <a:chOff x="7596336" y="4653136"/>
            <a:chExt cx="1274605" cy="603310"/>
          </a:xfrm>
        </p:grpSpPr>
        <p:pic>
          <p:nvPicPr>
            <p:cNvPr id="116" name="Picture 4"/>
            <p:cNvPicPr>
              <a:picLocks noChangeAspect="1" noChangeArrowheads="1"/>
            </p:cNvPicPr>
            <p:nvPr/>
          </p:nvPicPr>
          <p:blipFill>
            <a:blip r:embed="rId5" cstate="print">
              <a:clrChange>
                <a:clrFrom>
                  <a:srgbClr val="FFFFFF"/>
                </a:clrFrom>
                <a:clrTo>
                  <a:srgbClr val="FFFFFF">
                    <a:alpha val="0"/>
                  </a:srgbClr>
                </a:clrTo>
              </a:clrChange>
              <a:duotone>
                <a:prstClr val="black"/>
                <a:schemeClr val="accent1">
                  <a:tint val="45000"/>
                  <a:satMod val="400000"/>
                </a:schemeClr>
              </a:duoton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flipH="1">
              <a:off x="7596336" y="4653136"/>
              <a:ext cx="1263402" cy="603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 name="TextBox 116"/>
            <p:cNvSpPr txBox="1"/>
            <p:nvPr/>
          </p:nvSpPr>
          <p:spPr>
            <a:xfrm>
              <a:off x="8045540" y="4697982"/>
              <a:ext cx="825401" cy="367527"/>
            </a:xfrm>
            <a:prstGeom prst="rect">
              <a:avLst/>
            </a:prstGeom>
            <a:noFill/>
          </p:spPr>
          <p:txBody>
            <a:bodyPr wrap="none" rtlCol="0">
              <a:spAutoFit/>
            </a:bodyPr>
            <a:lstStyle/>
            <a:p>
              <a:r>
                <a:rPr lang="zh-CN" altLang="en-US" sz="1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pitchFamily="49" charset="-122"/>
                  <a:ea typeface="黑体" pitchFamily="49" charset="-122"/>
                </a:rPr>
                <a:t>货物</a:t>
              </a:r>
              <a:endParaRPr lang="zh-CN" altLang="en-US" sz="1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黑体" pitchFamily="49" charset="-122"/>
                <a:ea typeface="黑体" pitchFamily="49" charset="-122"/>
              </a:endParaRPr>
            </a:p>
          </p:txBody>
        </p:sp>
      </p:grpSp>
      <p:sp>
        <p:nvSpPr>
          <p:cNvPr id="99" name="任意多边形 98"/>
          <p:cNvSpPr/>
          <p:nvPr/>
        </p:nvSpPr>
        <p:spPr>
          <a:xfrm>
            <a:off x="4860032" y="2444796"/>
            <a:ext cx="224312" cy="2819082"/>
          </a:xfrm>
          <a:custGeom>
            <a:avLst/>
            <a:gdLst>
              <a:gd name="connsiteX0" fmla="*/ 152303 w 152303"/>
              <a:gd name="connsiteY0" fmla="*/ 1733404 h 1873983"/>
              <a:gd name="connsiteX1" fmla="*/ 93310 w 152303"/>
              <a:gd name="connsiteY1" fmla="*/ 1718656 h 1873983"/>
              <a:gd name="connsiteX2" fmla="*/ 4820 w 152303"/>
              <a:gd name="connsiteY2" fmla="*/ 155327 h 1873983"/>
              <a:gd name="connsiteX3" fmla="*/ 19568 w 152303"/>
              <a:gd name="connsiteY3" fmla="*/ 140579 h 1873983"/>
            </a:gdLst>
            <a:ahLst/>
            <a:cxnLst>
              <a:cxn ang="0">
                <a:pos x="connsiteX0" y="connsiteY0"/>
              </a:cxn>
              <a:cxn ang="0">
                <a:pos x="connsiteX1" y="connsiteY1"/>
              </a:cxn>
              <a:cxn ang="0">
                <a:pos x="connsiteX2" y="connsiteY2"/>
              </a:cxn>
              <a:cxn ang="0">
                <a:pos x="connsiteX3" y="connsiteY3"/>
              </a:cxn>
            </a:cxnLst>
            <a:rect l="l" t="t" r="r" b="b"/>
            <a:pathLst>
              <a:path w="152303" h="1873983">
                <a:moveTo>
                  <a:pt x="152303" y="1733404"/>
                </a:moveTo>
                <a:cubicBezTo>
                  <a:pt x="135096" y="1857536"/>
                  <a:pt x="117890" y="1981669"/>
                  <a:pt x="93310" y="1718656"/>
                </a:cubicBezTo>
                <a:cubicBezTo>
                  <a:pt x="68730" y="1455643"/>
                  <a:pt x="17110" y="418340"/>
                  <a:pt x="4820" y="155327"/>
                </a:cubicBezTo>
                <a:cubicBezTo>
                  <a:pt x="-7470" y="-107686"/>
                  <a:pt x="6049" y="16446"/>
                  <a:pt x="19568" y="140579"/>
                </a:cubicBezTo>
              </a:path>
            </a:pathLst>
          </a:cu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云形标注 118"/>
          <p:cNvSpPr/>
          <p:nvPr/>
        </p:nvSpPr>
        <p:spPr>
          <a:xfrm>
            <a:off x="4354944" y="1501755"/>
            <a:ext cx="1218489" cy="501404"/>
          </a:xfrm>
          <a:prstGeom prst="cloudCallout">
            <a:avLst>
              <a:gd name="adj1" fmla="val -43875"/>
              <a:gd name="adj2" fmla="val 91492"/>
            </a:avLst>
          </a:prstGeom>
          <a:solidFill>
            <a:schemeClr val="bg1"/>
          </a:solidFill>
          <a:ln w="190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rPr>
              <a:t>11011101111</a:t>
            </a:r>
            <a:endParaRPr lang="zh-CN" altLang="en-US" sz="1400" b="1" dirty="0">
              <a:solidFill>
                <a:schemeClr val="tx1"/>
              </a:solidFill>
            </a:endParaRPr>
          </a:p>
        </p:txBody>
      </p:sp>
      <p:sp>
        <p:nvSpPr>
          <p:cNvPr id="120" name="下箭头 119"/>
          <p:cNvSpPr/>
          <p:nvPr/>
        </p:nvSpPr>
        <p:spPr>
          <a:xfrm>
            <a:off x="8473834" y="1844824"/>
            <a:ext cx="230357" cy="1125530"/>
          </a:xfrm>
          <a:prstGeom prst="downArrow">
            <a:avLst/>
          </a:prstGeom>
          <a:solidFill>
            <a:schemeClr val="accent5">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折角形 120"/>
          <p:cNvSpPr/>
          <p:nvPr/>
        </p:nvSpPr>
        <p:spPr>
          <a:xfrm>
            <a:off x="7923391" y="2095650"/>
            <a:ext cx="1185113" cy="502646"/>
          </a:xfrm>
          <a:prstGeom prst="foldedCorner">
            <a:avLst/>
          </a:prstGeom>
          <a:solidFill>
            <a:srgbClr val="FFFFFF">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400" b="1" dirty="0" smtClean="0">
                <a:solidFill>
                  <a:schemeClr val="tx2">
                    <a:lumMod val="60000"/>
                    <a:lumOff val="40000"/>
                  </a:schemeClr>
                </a:solidFill>
              </a:rPr>
              <a:t>到达地址</a:t>
            </a:r>
            <a:r>
              <a:rPr lang="en-US" altLang="zh-CN" sz="1400" b="1" dirty="0" smtClean="0">
                <a:solidFill>
                  <a:schemeClr val="tx2">
                    <a:lumMod val="60000"/>
                    <a:lumOff val="40000"/>
                  </a:schemeClr>
                </a:solidFill>
              </a:rPr>
              <a:t>:</a:t>
            </a:r>
          </a:p>
          <a:p>
            <a:r>
              <a:rPr lang="zh-CN" altLang="en-US" sz="1400" b="1" dirty="0" smtClean="0">
                <a:solidFill>
                  <a:schemeClr val="tx2">
                    <a:lumMod val="60000"/>
                    <a:lumOff val="40000"/>
                  </a:schemeClr>
                </a:solidFill>
              </a:rPr>
              <a:t>莲花</a:t>
            </a:r>
            <a:r>
              <a:rPr lang="zh-CN" altLang="en-US" sz="1400" b="1" dirty="0">
                <a:solidFill>
                  <a:schemeClr val="tx2">
                    <a:lumMod val="60000"/>
                    <a:lumOff val="40000"/>
                  </a:schemeClr>
                </a:solidFill>
              </a:rPr>
              <a:t>桥</a:t>
            </a:r>
            <a:endParaRPr lang="zh-CN" altLang="en-US" sz="1400" b="1" dirty="0" smtClean="0">
              <a:solidFill>
                <a:schemeClr val="tx2">
                  <a:lumMod val="60000"/>
                  <a:lumOff val="40000"/>
                </a:schemeClr>
              </a:solidFill>
            </a:endParaRPr>
          </a:p>
        </p:txBody>
      </p:sp>
      <p:cxnSp>
        <p:nvCxnSpPr>
          <p:cNvPr id="101" name="直接连接符 100"/>
          <p:cNvCxnSpPr/>
          <p:nvPr/>
        </p:nvCxnSpPr>
        <p:spPr>
          <a:xfrm flipH="1">
            <a:off x="1333121" y="2420888"/>
            <a:ext cx="3526912" cy="23908"/>
          </a:xfrm>
          <a:prstGeom prst="line">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cxnSp>
      <p:sp>
        <p:nvSpPr>
          <p:cNvPr id="124" name="云形标注 123"/>
          <p:cNvSpPr/>
          <p:nvPr/>
        </p:nvSpPr>
        <p:spPr>
          <a:xfrm>
            <a:off x="1401587" y="1403484"/>
            <a:ext cx="1218489" cy="501404"/>
          </a:xfrm>
          <a:prstGeom prst="cloudCallout">
            <a:avLst>
              <a:gd name="adj1" fmla="val -65662"/>
              <a:gd name="adj2" fmla="val 94434"/>
            </a:avLst>
          </a:prstGeom>
          <a:solidFill>
            <a:schemeClr val="bg1"/>
          </a:solidFill>
          <a:ln w="19050">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rPr>
              <a:t>010001001010</a:t>
            </a:r>
            <a:endParaRPr lang="zh-CN" altLang="en-US" sz="1400" b="1" dirty="0">
              <a:solidFill>
                <a:schemeClr val="tx1"/>
              </a:solidFill>
            </a:endParaRPr>
          </a:p>
        </p:txBody>
      </p:sp>
      <p:sp>
        <p:nvSpPr>
          <p:cNvPr id="125" name="下箭头 124"/>
          <p:cNvSpPr/>
          <p:nvPr/>
        </p:nvSpPr>
        <p:spPr>
          <a:xfrm>
            <a:off x="8473834" y="1844824"/>
            <a:ext cx="230357" cy="1125530"/>
          </a:xfrm>
          <a:prstGeom prst="downArrow">
            <a:avLst/>
          </a:prstGeom>
          <a:solidFill>
            <a:schemeClr val="accent5">
              <a:lumMod val="20000"/>
              <a:lumOff val="8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折角形 125"/>
          <p:cNvSpPr/>
          <p:nvPr/>
        </p:nvSpPr>
        <p:spPr>
          <a:xfrm>
            <a:off x="7923391" y="2095650"/>
            <a:ext cx="1185113" cy="502646"/>
          </a:xfrm>
          <a:prstGeom prst="foldedCorner">
            <a:avLst/>
          </a:prstGeom>
          <a:solidFill>
            <a:srgbClr val="FFFFFF">
              <a:alpha val="89804"/>
            </a:srgb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400" b="1" dirty="0" smtClean="0">
                <a:solidFill>
                  <a:srgbClr val="C00000"/>
                </a:solidFill>
              </a:rPr>
              <a:t>到达目的地</a:t>
            </a:r>
            <a:r>
              <a:rPr lang="en-US" altLang="zh-CN" sz="1400" b="1" dirty="0" smtClean="0">
                <a:solidFill>
                  <a:srgbClr val="C00000"/>
                </a:solidFill>
              </a:rPr>
              <a:t>:</a:t>
            </a:r>
          </a:p>
          <a:p>
            <a:r>
              <a:rPr lang="zh-CN" altLang="en-US" sz="1400" b="1" dirty="0" smtClean="0">
                <a:solidFill>
                  <a:srgbClr val="C00000"/>
                </a:solidFill>
              </a:rPr>
              <a:t>青塔桥</a:t>
            </a:r>
          </a:p>
        </p:txBody>
      </p:sp>
      <p:sp>
        <p:nvSpPr>
          <p:cNvPr id="62" name="TextBox 61"/>
          <p:cNvSpPr txBox="1"/>
          <p:nvPr/>
        </p:nvSpPr>
        <p:spPr>
          <a:xfrm>
            <a:off x="180528" y="550421"/>
            <a:ext cx="9144000" cy="646331"/>
          </a:xfrm>
          <a:prstGeom prst="rect">
            <a:avLst/>
          </a:prstGeom>
          <a:noFill/>
        </p:spPr>
        <p:txBody>
          <a:bodyPr wrap="square" rtlCol="0">
            <a:spAutoFit/>
          </a:bodyPr>
          <a:lstStyle/>
          <a:p>
            <a:r>
              <a:rPr lang="zh-CN" altLang="en-US" sz="36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轨迹</a:t>
            </a:r>
            <a:r>
              <a:rPr lang="zh-CN" altLang="en-US" sz="36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搜索</a:t>
            </a:r>
            <a:r>
              <a:rPr lang="zh-CN" altLang="en-US" sz="36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：传感网空间搜索</a:t>
            </a:r>
            <a:endParaRPr lang="zh-CN" altLang="en-US" sz="36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endParaRPr>
          </a:p>
        </p:txBody>
      </p:sp>
      <p:cxnSp>
        <p:nvCxnSpPr>
          <p:cNvPr id="5" name="直接箭头连接符 4"/>
          <p:cNvCxnSpPr/>
          <p:nvPr/>
        </p:nvCxnSpPr>
        <p:spPr bwMode="auto">
          <a:xfrm flipV="1">
            <a:off x="6940188" y="1752457"/>
            <a:ext cx="964947" cy="326071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箭头连接符 63"/>
          <p:cNvCxnSpPr/>
          <p:nvPr/>
        </p:nvCxnSpPr>
        <p:spPr bwMode="auto">
          <a:xfrm flipV="1">
            <a:off x="5752075" y="1752457"/>
            <a:ext cx="1986216" cy="210188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 name="直接箭头连接符 67"/>
          <p:cNvCxnSpPr/>
          <p:nvPr/>
        </p:nvCxnSpPr>
        <p:spPr bwMode="auto">
          <a:xfrm flipV="1">
            <a:off x="5546922" y="1569991"/>
            <a:ext cx="1905396" cy="16235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9" name="直接箭头连接符 68"/>
          <p:cNvCxnSpPr/>
          <p:nvPr/>
        </p:nvCxnSpPr>
        <p:spPr bwMode="auto">
          <a:xfrm flipV="1">
            <a:off x="2620076" y="1339404"/>
            <a:ext cx="4832243" cy="16235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9337324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60" name="Picture 2"/>
          <p:cNvPicPr>
            <a:picLocks noChangeAspect="1" noChangeArrowheads="1"/>
          </p:cNvPicPr>
          <p:nvPr/>
        </p:nvPicPr>
        <p:blipFill>
          <a:blip r:embed="rId3" cstate="print"/>
          <a:srcRect/>
          <a:stretch>
            <a:fillRect/>
          </a:stretch>
        </p:blipFill>
        <p:spPr bwMode="auto">
          <a:xfrm>
            <a:off x="179388" y="6308725"/>
            <a:ext cx="1212850" cy="434975"/>
          </a:xfrm>
          <a:prstGeom prst="rect">
            <a:avLst/>
          </a:prstGeom>
          <a:noFill/>
          <a:ln w="9525">
            <a:noFill/>
            <a:miter lim="800000"/>
            <a:headEnd/>
            <a:tailEnd/>
          </a:ln>
        </p:spPr>
      </p:pic>
      <p:sp>
        <p:nvSpPr>
          <p:cNvPr id="4" name="内容占位符 3"/>
          <p:cNvSpPr>
            <a:spLocks noGrp="1"/>
          </p:cNvSpPr>
          <p:nvPr>
            <p:ph idx="1"/>
          </p:nvPr>
        </p:nvSpPr>
        <p:spPr/>
        <p:txBody>
          <a:bodyPr/>
          <a:lstStyle/>
          <a:p>
            <a:endParaRPr lang="zh-CN" altLang="en-US"/>
          </a:p>
        </p:txBody>
      </p:sp>
      <p:pic>
        <p:nvPicPr>
          <p:cNvPr id="1157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624" y="1248618"/>
            <a:ext cx="10153128" cy="549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108520" y="488866"/>
            <a:ext cx="9144000" cy="707886"/>
          </a:xfrm>
          <a:prstGeom prst="rect">
            <a:avLst/>
          </a:prstGeom>
          <a:noFill/>
        </p:spPr>
        <p:txBody>
          <a:bodyPr wrap="square" rtlCol="0">
            <a:spAutoFit/>
          </a:bodyPr>
          <a:lstStyle/>
          <a:p>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 目标</a:t>
            </a:r>
            <a:r>
              <a:rPr lang="zh-CN" altLang="en-US" sz="40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地址</a:t>
            </a:r>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搜索</a:t>
            </a:r>
            <a:r>
              <a:rPr lang="zh-CN" altLang="en-US" sz="40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：排好器联动搜索</a:t>
            </a:r>
            <a:endPar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sym typeface="Calibri" pitchFamily="34" charset="0"/>
            </a:endParaRPr>
          </a:p>
        </p:txBody>
      </p:sp>
    </p:spTree>
    <p:extLst>
      <p:ext uri="{BB962C8B-B14F-4D97-AF65-F5344CB8AC3E}">
        <p14:creationId xmlns:p14="http://schemas.microsoft.com/office/powerpoint/2010/main" val="38764456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41735"/>
            <a:ext cx="8856984" cy="6535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extBox 33"/>
          <p:cNvSpPr txBox="1"/>
          <p:nvPr/>
        </p:nvSpPr>
        <p:spPr>
          <a:xfrm>
            <a:off x="180528" y="488866"/>
            <a:ext cx="9144000" cy="707886"/>
          </a:xfrm>
          <a:prstGeom prst="rect">
            <a:avLst/>
          </a:prstGeom>
          <a:noFill/>
        </p:spPr>
        <p:txBody>
          <a:bodyPr wrap="square" rtlCol="0">
            <a:spAutoFit/>
          </a:bodyPr>
          <a:lstStyle/>
          <a:p>
            <a:r>
              <a:rPr lang="zh-CN" altLang="en-US" sz="40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物品搜索</a:t>
            </a:r>
            <a:r>
              <a:rPr lang="zh-CN" altLang="en-US" sz="40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：物联网空间搜索</a:t>
            </a:r>
            <a:endPar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endParaRPr>
          </a:p>
        </p:txBody>
      </p:sp>
      <p:pic>
        <p:nvPicPr>
          <p:cNvPr id="35" name="图片 34"/>
          <p:cNvPicPr>
            <a:picLocks noChangeAspect="1"/>
          </p:cNvPicPr>
          <p:nvPr/>
        </p:nvPicPr>
        <p:blipFill>
          <a:blip r:embed="rId3" cstate="print"/>
          <a:stretch>
            <a:fillRect/>
          </a:stretch>
        </p:blipFill>
        <p:spPr>
          <a:xfrm>
            <a:off x="6516216" y="718711"/>
            <a:ext cx="792088" cy="1165371"/>
          </a:xfrm>
          <a:prstGeom prst="rect">
            <a:avLst/>
          </a:prstGeom>
        </p:spPr>
      </p:pic>
      <p:sp>
        <p:nvSpPr>
          <p:cNvPr id="36" name="圆角矩形标注 35"/>
          <p:cNvSpPr/>
          <p:nvPr/>
        </p:nvSpPr>
        <p:spPr>
          <a:xfrm>
            <a:off x="7740352" y="430679"/>
            <a:ext cx="1656184" cy="936104"/>
          </a:xfrm>
          <a:prstGeom prst="wedgeRoundRectCallout">
            <a:avLst>
              <a:gd name="adj1" fmla="val -87604"/>
              <a:gd name="adj2" fmla="val -318"/>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37" name="文本框 15"/>
          <p:cNvSpPr txBox="1"/>
          <p:nvPr/>
        </p:nvSpPr>
        <p:spPr>
          <a:xfrm>
            <a:off x="7884368" y="396223"/>
            <a:ext cx="1512168" cy="830997"/>
          </a:xfrm>
          <a:prstGeom prst="rect">
            <a:avLst/>
          </a:prstGeom>
          <a:noFill/>
        </p:spPr>
        <p:txBody>
          <a:bodyPr wrap="square" rtlCol="0">
            <a:spAutoFit/>
          </a:bodyPr>
          <a:lstStyle/>
          <a:p>
            <a:r>
              <a:rPr kumimoji="1" lang="zh-CN" altLang="en-US" sz="1200" dirty="0" smtClean="0"/>
              <a:t>设置提醒：</a:t>
            </a:r>
            <a:endParaRPr kumimoji="1" lang="en-US" altLang="zh-CN" sz="1200" dirty="0" smtClean="0"/>
          </a:p>
          <a:p>
            <a:r>
              <a:rPr kumimoji="1" lang="zh-CN" altLang="en-US" sz="1200" dirty="0" smtClean="0"/>
              <a:t>条件</a:t>
            </a:r>
            <a:r>
              <a:rPr kumimoji="1" lang="en-US" altLang="zh-CN" sz="1200" dirty="0" smtClean="0"/>
              <a:t>1</a:t>
            </a:r>
            <a:r>
              <a:rPr kumimoji="1" lang="zh-CN" altLang="en-US" sz="1200" dirty="0" smtClean="0"/>
              <a:t>：</a:t>
            </a:r>
            <a:r>
              <a:rPr kumimoji="1" lang="en-US" altLang="zh-CN" sz="1200" dirty="0" smtClean="0"/>
              <a:t>NIKE</a:t>
            </a:r>
            <a:r>
              <a:rPr kumimoji="1" lang="zh-CN" altLang="en-US" sz="1200" dirty="0" smtClean="0"/>
              <a:t> </a:t>
            </a:r>
            <a:r>
              <a:rPr kumimoji="1" lang="en-US" altLang="zh-CN" sz="1200" dirty="0" smtClean="0"/>
              <a:t>T-Shirt</a:t>
            </a:r>
          </a:p>
          <a:p>
            <a:pPr marL="541338" indent="-541338"/>
            <a:r>
              <a:rPr kumimoji="1" lang="zh-CN" altLang="en-US" sz="1200" dirty="0" smtClean="0"/>
              <a:t>条件</a:t>
            </a:r>
            <a:r>
              <a:rPr kumimoji="1" lang="en-US" altLang="zh-CN" sz="1200" dirty="0" smtClean="0"/>
              <a:t>2</a:t>
            </a:r>
            <a:r>
              <a:rPr kumimoji="1" lang="zh-CN" altLang="en-US" sz="1200" dirty="0" smtClean="0"/>
              <a:t>：我的位置半径</a:t>
            </a:r>
            <a:r>
              <a:rPr kumimoji="1" lang="en-US" altLang="zh-CN" sz="1200" dirty="0" smtClean="0"/>
              <a:t>500</a:t>
            </a:r>
            <a:r>
              <a:rPr kumimoji="1" lang="zh-CN" altLang="en-US" sz="1200" dirty="0" smtClean="0"/>
              <a:t>米内</a:t>
            </a:r>
            <a:endParaRPr kumimoji="1" lang="zh-CN" altLang="en-US" sz="1200" dirty="0"/>
          </a:p>
        </p:txBody>
      </p:sp>
      <p:sp>
        <p:nvSpPr>
          <p:cNvPr id="39" name="圆角矩形标注 38"/>
          <p:cNvSpPr/>
          <p:nvPr/>
        </p:nvSpPr>
        <p:spPr>
          <a:xfrm>
            <a:off x="6084168" y="2380570"/>
            <a:ext cx="2952328" cy="1440160"/>
          </a:xfrm>
          <a:prstGeom prst="wedgeRoundRectCallout">
            <a:avLst>
              <a:gd name="adj1" fmla="val -61874"/>
              <a:gd name="adj2" fmla="val 43444"/>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pic>
        <p:nvPicPr>
          <p:cNvPr id="40" name="图片 39"/>
          <p:cNvPicPr>
            <a:picLocks noChangeAspect="1"/>
          </p:cNvPicPr>
          <p:nvPr/>
        </p:nvPicPr>
        <p:blipFill>
          <a:blip r:embed="rId4" cstate="print"/>
          <a:stretch>
            <a:fillRect/>
          </a:stretch>
        </p:blipFill>
        <p:spPr>
          <a:xfrm>
            <a:off x="6090970" y="2572006"/>
            <a:ext cx="579430" cy="617163"/>
          </a:xfrm>
          <a:prstGeom prst="rect">
            <a:avLst/>
          </a:prstGeom>
        </p:spPr>
      </p:pic>
      <p:sp>
        <p:nvSpPr>
          <p:cNvPr id="41" name="文本框 36"/>
          <p:cNvSpPr txBox="1"/>
          <p:nvPr/>
        </p:nvSpPr>
        <p:spPr>
          <a:xfrm>
            <a:off x="6598392" y="2492896"/>
            <a:ext cx="2294088" cy="1200329"/>
          </a:xfrm>
          <a:prstGeom prst="rect">
            <a:avLst/>
          </a:prstGeom>
          <a:noFill/>
        </p:spPr>
        <p:txBody>
          <a:bodyPr wrap="square" rtlCol="0">
            <a:spAutoFit/>
          </a:bodyPr>
          <a:lstStyle/>
          <a:p>
            <a:r>
              <a:rPr kumimoji="1" lang="zh-CN" altLang="en-US" dirty="0" smtClean="0"/>
              <a:t>搜索结果提醒：</a:t>
            </a:r>
            <a:endParaRPr kumimoji="1" lang="en-US" altLang="zh-CN" dirty="0" smtClean="0"/>
          </a:p>
          <a:p>
            <a:r>
              <a:rPr kumimoji="1" lang="zh-CN" altLang="en-US" dirty="0" smtClean="0"/>
              <a:t>您附近的上品优价百货第</a:t>
            </a:r>
            <a:r>
              <a:rPr kumimoji="1" lang="zh-CN" altLang="zh-CN" dirty="0"/>
              <a:t>3</a:t>
            </a:r>
            <a:r>
              <a:rPr kumimoji="1" lang="zh-CN" altLang="en-US" dirty="0" smtClean="0"/>
              <a:t>层有您查询的物品：</a:t>
            </a:r>
            <a:r>
              <a:rPr kumimoji="1" lang="en-US" altLang="zh-CN" dirty="0"/>
              <a:t>NIKE</a:t>
            </a:r>
            <a:r>
              <a:rPr kumimoji="1" lang="zh-CN" altLang="en-US" dirty="0"/>
              <a:t> </a:t>
            </a:r>
            <a:r>
              <a:rPr kumimoji="1" lang="en-US" altLang="zh-CN" dirty="0"/>
              <a:t>T-</a:t>
            </a:r>
            <a:r>
              <a:rPr kumimoji="1" lang="en-US" altLang="zh-CN" dirty="0" smtClean="0"/>
              <a:t>Shirt</a:t>
            </a:r>
            <a:endParaRPr kumimoji="1" lang="en-US" altLang="zh-CN" dirty="0"/>
          </a:p>
        </p:txBody>
      </p:sp>
    </p:spTree>
    <p:extLst>
      <p:ext uri="{BB962C8B-B14F-4D97-AF65-F5344CB8AC3E}">
        <p14:creationId xmlns:p14="http://schemas.microsoft.com/office/powerpoint/2010/main" val="187010214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9512" y="6095037"/>
            <a:ext cx="8784976" cy="646331"/>
          </a:xfrm>
          <a:prstGeom prst="rect">
            <a:avLst/>
          </a:prstGeom>
          <a:ln>
            <a:noFill/>
            <a:prstDash val="dash"/>
          </a:ln>
        </p:spPr>
        <p:style>
          <a:lnRef idx="2">
            <a:schemeClr val="accent1"/>
          </a:lnRef>
          <a:fillRef idx="1">
            <a:schemeClr val="lt1"/>
          </a:fillRef>
          <a:effectRef idx="0">
            <a:schemeClr val="accent1"/>
          </a:effectRef>
          <a:fontRef idx="minor">
            <a:schemeClr val="dk1"/>
          </a:fontRef>
        </p:style>
        <p:txBody>
          <a:bodyPr wrap="square">
            <a:spAutoFit/>
          </a:bodyPr>
          <a:lstStyle/>
          <a:p>
            <a:pPr algn="just"/>
            <a:r>
              <a:rPr lang="en-US" altLang="zh-CN" dirty="0">
                <a:solidFill>
                  <a:prstClr val="black"/>
                </a:solidFill>
                <a:latin typeface="Arial" charset="0"/>
                <a:ea typeface="宋体" charset="-122"/>
              </a:rPr>
              <a:t>A. </a:t>
            </a:r>
            <a:r>
              <a:rPr lang="en-US" altLang="zh-CN" dirty="0" err="1">
                <a:solidFill>
                  <a:prstClr val="black"/>
                </a:solidFill>
                <a:latin typeface="Arial" charset="0"/>
                <a:ea typeface="宋体" charset="-122"/>
              </a:rPr>
              <a:t>Kansal</a:t>
            </a:r>
            <a:r>
              <a:rPr lang="en-US" altLang="zh-CN" dirty="0">
                <a:solidFill>
                  <a:prstClr val="black"/>
                </a:solidFill>
                <a:latin typeface="Arial" charset="0"/>
                <a:ea typeface="宋体" charset="-122"/>
              </a:rPr>
              <a:t>, S. </a:t>
            </a:r>
            <a:r>
              <a:rPr lang="en-US" altLang="zh-CN" dirty="0" err="1">
                <a:solidFill>
                  <a:prstClr val="black"/>
                </a:solidFill>
                <a:latin typeface="Arial" charset="0"/>
                <a:ea typeface="宋体" charset="-122"/>
              </a:rPr>
              <a:t>Nath</a:t>
            </a:r>
            <a:r>
              <a:rPr lang="en-US" altLang="zh-CN" dirty="0">
                <a:solidFill>
                  <a:prstClr val="black"/>
                </a:solidFill>
                <a:latin typeface="Arial" charset="0"/>
                <a:ea typeface="宋体" charset="-122"/>
              </a:rPr>
              <a:t>, J. Liu, and F. Zhao, </a:t>
            </a:r>
            <a:r>
              <a:rPr lang="en-US" altLang="zh-CN" dirty="0" err="1">
                <a:solidFill>
                  <a:prstClr val="black"/>
                </a:solidFill>
                <a:latin typeface="Arial" charset="0"/>
                <a:ea typeface="宋体" charset="-122"/>
              </a:rPr>
              <a:t>SenseWeb</a:t>
            </a:r>
            <a:r>
              <a:rPr lang="en-US" altLang="zh-CN" dirty="0">
                <a:solidFill>
                  <a:prstClr val="black"/>
                </a:solidFill>
                <a:latin typeface="Arial" charset="0"/>
                <a:ea typeface="宋体" charset="-122"/>
              </a:rPr>
              <a:t>: An infrastructure for shared sensing, IEEE Multimedia, vol. 14, no. 4, pp. 8–13, Oct./Dec. 2007.</a:t>
            </a:r>
            <a:r>
              <a:rPr lang="zh-CN" altLang="en-US" dirty="0" smtClean="0">
                <a:solidFill>
                  <a:prstClr val="black"/>
                </a:solidFill>
                <a:latin typeface="Arial" charset="0"/>
                <a:ea typeface="宋体" charset="-122"/>
              </a:rPr>
              <a:t>微软研究院</a:t>
            </a:r>
            <a:endParaRPr lang="zh-CN" altLang="en-US" dirty="0">
              <a:solidFill>
                <a:prstClr val="black"/>
              </a:solidFill>
              <a:latin typeface="Arial" charset="0"/>
              <a:ea typeface="宋体" charset="-122"/>
            </a:endParaRPr>
          </a:p>
        </p:txBody>
      </p:sp>
      <p:sp>
        <p:nvSpPr>
          <p:cNvPr id="6" name="矩形 5"/>
          <p:cNvSpPr/>
          <p:nvPr/>
        </p:nvSpPr>
        <p:spPr>
          <a:xfrm>
            <a:off x="251520" y="4194954"/>
            <a:ext cx="8784976" cy="1754326"/>
          </a:xfrm>
          <a:prstGeom prst="rect">
            <a:avLst/>
          </a:prstGeom>
          <a:ln>
            <a:solidFill>
              <a:srgbClr val="C00000"/>
            </a:solidFill>
            <a:prstDash val="dash"/>
          </a:ln>
        </p:spPr>
        <p:style>
          <a:lnRef idx="2">
            <a:schemeClr val="accent1"/>
          </a:lnRef>
          <a:fillRef idx="1">
            <a:schemeClr val="lt1"/>
          </a:fillRef>
          <a:effectRef idx="0">
            <a:schemeClr val="accent1"/>
          </a:effectRef>
          <a:fontRef idx="minor">
            <a:schemeClr val="dk1"/>
          </a:fontRef>
        </p:style>
        <p:txBody>
          <a:bodyPr wrap="square">
            <a:spAutoFit/>
          </a:bodyPr>
          <a:lstStyle/>
          <a:p>
            <a:pPr marL="285750" indent="-285750" algn="just">
              <a:buFont typeface="Wingdings" pitchFamily="2" charset="2"/>
              <a:buChar char="p"/>
            </a:pPr>
            <a:r>
              <a:rPr lang="zh-CN" altLang="zh-CN" sz="1800" b="1" dirty="0">
                <a:solidFill>
                  <a:srgbClr val="C00000"/>
                </a:solidFill>
                <a:latin typeface="Times New Roman" pitchFamily="18" charset="0"/>
                <a:cs typeface="Times New Roman" pitchFamily="18" charset="0"/>
              </a:rPr>
              <a:t>微软开发的服务名为“敏感网络”（</a:t>
            </a:r>
            <a:r>
              <a:rPr lang="en-US" altLang="zh-CN" sz="1800" b="1" dirty="0" err="1" smtClean="0">
                <a:solidFill>
                  <a:srgbClr val="C00000"/>
                </a:solidFill>
                <a:latin typeface="Times New Roman" pitchFamily="18" charset="0"/>
                <a:cs typeface="Times New Roman" pitchFamily="18" charset="0"/>
              </a:rPr>
              <a:t>SenseWeb</a:t>
            </a:r>
            <a:r>
              <a:rPr lang="zh-CN" altLang="zh-CN" sz="1800" b="1" dirty="0" smtClean="0">
                <a:solidFill>
                  <a:srgbClr val="C00000"/>
                </a:solidFill>
                <a:latin typeface="Times New Roman" pitchFamily="18" charset="0"/>
                <a:cs typeface="Times New Roman" pitchFamily="18" charset="0"/>
              </a:rPr>
              <a:t>），</a:t>
            </a:r>
            <a:r>
              <a:rPr lang="zh-CN" altLang="zh-CN" sz="1800" b="1" dirty="0">
                <a:solidFill>
                  <a:srgbClr val="C00000"/>
                </a:solidFill>
                <a:latin typeface="Times New Roman" pitchFamily="18" charset="0"/>
                <a:cs typeface="Times New Roman" pitchFamily="18" charset="0"/>
              </a:rPr>
              <a:t>该服务可从当地安装的传感器上获取所有信息，然后向用户提供实时信息，从当地汽油价格到交通流量。</a:t>
            </a:r>
            <a:r>
              <a:rPr lang="en-US" altLang="zh-CN" sz="1800" b="1" dirty="0">
                <a:solidFill>
                  <a:srgbClr val="C00000"/>
                </a:solidFill>
                <a:latin typeface="Times New Roman" pitchFamily="18" charset="0"/>
                <a:cs typeface="Times New Roman" pitchFamily="18" charset="0"/>
              </a:rPr>
              <a:t> </a:t>
            </a:r>
            <a:r>
              <a:rPr lang="zh-CN" altLang="zh-CN" sz="1800" b="1" dirty="0">
                <a:solidFill>
                  <a:srgbClr val="C00000"/>
                </a:solidFill>
                <a:latin typeface="Times New Roman" pitchFamily="18" charset="0"/>
                <a:cs typeface="Times New Roman" pitchFamily="18" charset="0"/>
              </a:rPr>
              <a:t>该服务的最终方案是：当用户搜索本地饭馆时，你还可搜索到饭馆与你家之间的交通情况。用户还能在线得到餐馆的座位信息</a:t>
            </a:r>
            <a:r>
              <a:rPr lang="zh-CN" altLang="zh-CN" sz="1800" b="1" dirty="0" smtClean="0">
                <a:solidFill>
                  <a:srgbClr val="C00000"/>
                </a:solidFill>
                <a:latin typeface="Times New Roman" pitchFamily="18" charset="0"/>
                <a:cs typeface="Times New Roman" pitchFamily="18" charset="0"/>
              </a:rPr>
              <a:t>。</a:t>
            </a:r>
            <a:endParaRPr lang="en-US" altLang="zh-CN" sz="1800" b="1" dirty="0">
              <a:solidFill>
                <a:srgbClr val="C00000"/>
              </a:solidFill>
              <a:latin typeface="Times New Roman" pitchFamily="18" charset="0"/>
              <a:cs typeface="Times New Roman" pitchFamily="18" charset="0"/>
            </a:endParaRPr>
          </a:p>
          <a:p>
            <a:pPr marL="285750" indent="-285750" algn="just">
              <a:buFont typeface="Wingdings" pitchFamily="2" charset="2"/>
              <a:buChar char="p"/>
            </a:pPr>
            <a:r>
              <a:rPr lang="en-US" altLang="zh-CN" sz="1800" b="1" dirty="0">
                <a:solidFill>
                  <a:srgbClr val="C00000"/>
                </a:solidFill>
                <a:latin typeface="Times New Roman" pitchFamily="18" charset="0"/>
                <a:cs typeface="Times New Roman" pitchFamily="18" charset="0"/>
              </a:rPr>
              <a:t>Google</a:t>
            </a:r>
            <a:r>
              <a:rPr lang="zh-CN" altLang="zh-CN" sz="1800" b="1" dirty="0">
                <a:solidFill>
                  <a:srgbClr val="C00000"/>
                </a:solidFill>
                <a:latin typeface="Times New Roman" pitchFamily="18" charset="0"/>
                <a:cs typeface="Times New Roman" pitchFamily="18" charset="0"/>
              </a:rPr>
              <a:t>已经有</a:t>
            </a:r>
            <a:r>
              <a:rPr lang="en-US" altLang="zh-CN" sz="1800" b="1" dirty="0">
                <a:solidFill>
                  <a:srgbClr val="C00000"/>
                </a:solidFill>
                <a:latin typeface="Times New Roman" pitchFamily="18" charset="0"/>
                <a:cs typeface="Times New Roman" pitchFamily="18" charset="0"/>
              </a:rPr>
              <a:t>Google</a:t>
            </a:r>
            <a:r>
              <a:rPr lang="zh-CN" altLang="zh-CN" sz="1800" b="1" dirty="0">
                <a:solidFill>
                  <a:srgbClr val="C00000"/>
                </a:solidFill>
                <a:latin typeface="Times New Roman" pitchFamily="18" charset="0"/>
                <a:cs typeface="Times New Roman" pitchFamily="18" charset="0"/>
              </a:rPr>
              <a:t>地图软件的本地搜索服务</a:t>
            </a:r>
            <a:r>
              <a:rPr lang="zh-CN" altLang="zh-CN" sz="1800" b="1" dirty="0" smtClean="0">
                <a:solidFill>
                  <a:srgbClr val="C00000"/>
                </a:solidFill>
                <a:latin typeface="Times New Roman" pitchFamily="18" charset="0"/>
                <a:cs typeface="Times New Roman" pitchFamily="18" charset="0"/>
              </a:rPr>
              <a:t>，微软</a:t>
            </a:r>
            <a:r>
              <a:rPr lang="zh-CN" altLang="zh-CN" sz="1800" b="1" dirty="0">
                <a:solidFill>
                  <a:srgbClr val="C00000"/>
                </a:solidFill>
                <a:latin typeface="Times New Roman" pitchFamily="18" charset="0"/>
                <a:cs typeface="Times New Roman" pitchFamily="18" charset="0"/>
              </a:rPr>
              <a:t>希望用实时数据超过</a:t>
            </a:r>
            <a:r>
              <a:rPr lang="en-US" altLang="zh-CN" sz="1800" b="1" dirty="0">
                <a:solidFill>
                  <a:srgbClr val="C00000"/>
                </a:solidFill>
                <a:latin typeface="Times New Roman" pitchFamily="18" charset="0"/>
                <a:cs typeface="Times New Roman" pitchFamily="18" charset="0"/>
              </a:rPr>
              <a:t>Google</a:t>
            </a:r>
            <a:r>
              <a:rPr lang="zh-CN" altLang="zh-CN" sz="1800" b="1" dirty="0">
                <a:solidFill>
                  <a:srgbClr val="C00000"/>
                </a:solidFill>
                <a:latin typeface="Times New Roman" pitchFamily="18" charset="0"/>
                <a:cs typeface="Times New Roman" pitchFamily="18" charset="0"/>
              </a:rPr>
              <a:t>。但首先遇到的难题是：如何让人们签约同意在自己公司里安装网络摄像头或传感器</a:t>
            </a:r>
            <a:r>
              <a:rPr lang="zh-CN" altLang="zh-CN" sz="1800" b="1" dirty="0" smtClean="0">
                <a:solidFill>
                  <a:srgbClr val="C00000"/>
                </a:solidFill>
                <a:latin typeface="Times New Roman" pitchFamily="18" charset="0"/>
                <a:cs typeface="Times New Roman" pitchFamily="18" charset="0"/>
              </a:rPr>
              <a:t>。</a:t>
            </a:r>
            <a:endParaRPr lang="en-US" altLang="zh-CN" sz="1800" b="1" dirty="0">
              <a:solidFill>
                <a:srgbClr val="C00000"/>
              </a:solidFill>
              <a:latin typeface="Times New Roman" pitchFamily="18" charset="0"/>
              <a:cs typeface="Times New Roman" pitchFamily="18" charset="0"/>
            </a:endParaRPr>
          </a:p>
        </p:txBody>
      </p:sp>
      <p:sp>
        <p:nvSpPr>
          <p:cNvPr id="8" name="Rectangle 2"/>
          <p:cNvSpPr txBox="1">
            <a:spLocks noChangeArrowheads="1"/>
          </p:cNvSpPr>
          <p:nvPr/>
        </p:nvSpPr>
        <p:spPr bwMode="auto">
          <a:xfrm>
            <a:off x="157189" y="359446"/>
            <a:ext cx="8801105" cy="981322"/>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defRPr/>
            </a:pPr>
            <a:r>
              <a:rPr lang="en-US" altLang="zh-CN" sz="4000" b="1" dirty="0" err="1"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SenseWeb</a:t>
            </a:r>
            <a:r>
              <a:rPr lang="zh-CN" altLang="en-US" sz="40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：敏感网络搜索服务</a:t>
            </a:r>
            <a:endPar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endParaRPr>
          </a:p>
        </p:txBody>
      </p:sp>
      <p:pic>
        <p:nvPicPr>
          <p:cNvPr id="5122" name="Picture 2" descr="c:\users\lenovo\appdata\roaming\360se6\USERDA~1\Temp\SCREE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200" y="1268760"/>
            <a:ext cx="7031036" cy="2778753"/>
          </a:xfrm>
          <a:prstGeom prst="rect">
            <a:avLst/>
          </a:prstGeom>
        </p:spPr>
        <p:style>
          <a:lnRef idx="2">
            <a:schemeClr val="accent1"/>
          </a:lnRef>
          <a:fillRef idx="1">
            <a:schemeClr val="lt1"/>
          </a:fillRef>
          <a:effectRef idx="0">
            <a:schemeClr val="accent1"/>
          </a:effectRef>
          <a:fontRef idx="minor">
            <a:schemeClr val="dk1"/>
          </a:fontRef>
        </p:style>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9" y="1268760"/>
            <a:ext cx="3960439" cy="2859378"/>
          </a:xfrm>
          <a:prstGeom prst="rect">
            <a:avLst/>
          </a:prstGeom>
          <a:ln/>
        </p:spPr>
        <p:style>
          <a:lnRef idx="2">
            <a:schemeClr val="accent1"/>
          </a:lnRef>
          <a:fillRef idx="1">
            <a:schemeClr val="lt1"/>
          </a:fillRef>
          <a:effectRef idx="0">
            <a:schemeClr val="accent1"/>
          </a:effectRef>
          <a:fontRef idx="minor">
            <a:schemeClr val="dk1"/>
          </a:fontRef>
        </p:style>
      </p:pic>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712" y="1268760"/>
            <a:ext cx="3479006" cy="2827730"/>
          </a:xfrm>
          <a:prstGeom prst="rect">
            <a:avLst/>
          </a:prstGeom>
          <a:ln/>
        </p:spPr>
        <p:style>
          <a:lnRef idx="2">
            <a:schemeClr val="accent1"/>
          </a:lnRef>
          <a:fillRef idx="1">
            <a:schemeClr val="lt1"/>
          </a:fillRef>
          <a:effectRef idx="0">
            <a:schemeClr val="accent1"/>
          </a:effectRef>
          <a:fontRef idx="minor">
            <a:schemeClr val="dk1"/>
          </a:fontRef>
        </p:style>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4050" y="1268760"/>
            <a:ext cx="4131346" cy="2859378"/>
          </a:xfrm>
          <a:prstGeom prst="rect">
            <a:avLst/>
          </a:prstGeom>
          <a:ln/>
        </p:spPr>
        <p:style>
          <a:lnRef idx="2">
            <a:schemeClr val="accent1"/>
          </a:lnRef>
          <a:fillRef idx="1">
            <a:schemeClr val="lt1"/>
          </a:fillRef>
          <a:effectRef idx="0">
            <a:schemeClr val="accent1"/>
          </a:effectRef>
          <a:fontRef idx="minor">
            <a:schemeClr val="dk1"/>
          </a:fontRef>
        </p:style>
      </p:pic>
      <p:pic>
        <p:nvPicPr>
          <p:cNvPr id="10957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1521" y="1268761"/>
            <a:ext cx="4752528" cy="2868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5488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dissolve">
                                      <p:cBhvr>
                                        <p:cTn id="7" dur="500"/>
                                        <p:tgtEl>
                                          <p:spTgt spid="5123"/>
                                        </p:tgtEl>
                                      </p:cBhvr>
                                    </p:animEffect>
                                  </p:childTnLst>
                                </p:cTn>
                              </p:par>
                              <p:par>
                                <p:cTn id="8" presetID="9" presetClass="entr" presetSubtype="0" fill="hold" nodeType="withEffect">
                                  <p:stCondLst>
                                    <p:cond delay="0"/>
                                  </p:stCondLst>
                                  <p:childTnLst>
                                    <p:set>
                                      <p:cBhvr>
                                        <p:cTn id="9" dur="1" fill="hold">
                                          <p:stCondLst>
                                            <p:cond delay="0"/>
                                          </p:stCondLst>
                                        </p:cTn>
                                        <p:tgtEl>
                                          <p:spTgt spid="5124"/>
                                        </p:tgtEl>
                                        <p:attrNameLst>
                                          <p:attrName>style.visibility</p:attrName>
                                        </p:attrNameLst>
                                      </p:cBhvr>
                                      <p:to>
                                        <p:strVal val="visible"/>
                                      </p:to>
                                    </p:set>
                                    <p:animEffect transition="in" filter="dissolve">
                                      <p:cBhvr>
                                        <p:cTn id="10" dur="500"/>
                                        <p:tgtEl>
                                          <p:spTgt spid="512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5125"/>
                                        </p:tgtEl>
                                        <p:attrNameLst>
                                          <p:attrName>style.visibility</p:attrName>
                                        </p:attrNameLst>
                                      </p:cBhvr>
                                      <p:to>
                                        <p:strVal val="visible"/>
                                      </p:to>
                                    </p:set>
                                    <p:animEffect transition="in" filter="dissolve">
                                      <p:cBhvr>
                                        <p:cTn id="15" dur="500"/>
                                        <p:tgtEl>
                                          <p:spTgt spid="5125"/>
                                        </p:tgtEl>
                                      </p:cBhvr>
                                    </p:animEffect>
                                  </p:childTnLst>
                                </p:cTn>
                              </p:par>
                              <p:par>
                                <p:cTn id="16" presetID="9" presetClass="entr" presetSubtype="0" fill="hold" nodeType="withEffect">
                                  <p:stCondLst>
                                    <p:cond delay="0"/>
                                  </p:stCondLst>
                                  <p:childTnLst>
                                    <p:set>
                                      <p:cBhvr>
                                        <p:cTn id="17" dur="1" fill="hold">
                                          <p:stCondLst>
                                            <p:cond delay="0"/>
                                          </p:stCondLst>
                                        </p:cTn>
                                        <p:tgtEl>
                                          <p:spTgt spid="109571"/>
                                        </p:tgtEl>
                                        <p:attrNameLst>
                                          <p:attrName>style.visibility</p:attrName>
                                        </p:attrNameLst>
                                      </p:cBhvr>
                                      <p:to>
                                        <p:strVal val="visible"/>
                                      </p:to>
                                    </p:set>
                                    <p:animEffect transition="in" filter="dissolve">
                                      <p:cBhvr>
                                        <p:cTn id="18" dur="500"/>
                                        <p:tgtEl>
                                          <p:spTgt spid="109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1"/>
          <p:cNvSpPr txBox="1">
            <a:spLocks/>
          </p:cNvSpPr>
          <p:nvPr/>
        </p:nvSpPr>
        <p:spPr bwMode="auto">
          <a:xfrm>
            <a:off x="230188" y="269776"/>
            <a:ext cx="8229600" cy="1143000"/>
          </a:xfrm>
          <a:prstGeom prst="rect">
            <a:avLst/>
          </a:prstGeom>
          <a:noFill/>
          <a:ln w="9525">
            <a:noFill/>
            <a:miter lim="800000"/>
            <a:headEnd/>
            <a:tailEnd/>
          </a:ln>
        </p:spPr>
        <p:txBody>
          <a:bodyPr anchor="ctr"/>
          <a:lstStyle/>
          <a:p>
            <a:pPr eaLnBrk="0" hangingPunct="0"/>
            <a:r>
              <a:rPr lang="zh-CN" altLang="en-US" sz="40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sym typeface="Calibri" pitchFamily="34" charset="0"/>
              </a:rPr>
              <a:t>新</a:t>
            </a:r>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sym typeface="Calibri" pitchFamily="34" charset="0"/>
              </a:rPr>
              <a:t>一代</a:t>
            </a:r>
            <a:r>
              <a:rPr lang="zh-CN" altLang="en-US" sz="4000" b="1"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sym typeface="Calibri" pitchFamily="34" charset="0"/>
              </a:rPr>
              <a:t>搜索的四个核心要素</a:t>
            </a:r>
            <a:endPar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sym typeface="Calibri" pitchFamily="34" charset="0"/>
            </a:endParaRPr>
          </a:p>
        </p:txBody>
      </p:sp>
      <p:graphicFrame>
        <p:nvGraphicFramePr>
          <p:cNvPr id="2" name="图示 1"/>
          <p:cNvGraphicFramePr/>
          <p:nvPr>
            <p:extLst>
              <p:ext uri="{D42A27DB-BD31-4B8C-83A1-F6EECF244321}">
                <p14:modId xmlns:p14="http://schemas.microsoft.com/office/powerpoint/2010/main" val="3079879568"/>
              </p:ext>
            </p:extLst>
          </p:nvPr>
        </p:nvGraphicFramePr>
        <p:xfrm>
          <a:off x="683568" y="1397000"/>
          <a:ext cx="7920880" cy="49123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11594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5"/>
          <p:cNvSpPr>
            <a:spLocks noChangeArrowheads="1"/>
          </p:cNvSpPr>
          <p:nvPr/>
        </p:nvSpPr>
        <p:spPr bwMode="auto">
          <a:xfrm>
            <a:off x="75587" y="1268760"/>
            <a:ext cx="8960909" cy="5040560"/>
          </a:xfrm>
          <a:prstGeom prst="rect">
            <a:avLst/>
          </a:prstGeom>
          <a:solidFill>
            <a:schemeClr val="bg1">
              <a:lumMod val="95000"/>
            </a:schemeClr>
          </a:solidFill>
          <a:ln w="28575">
            <a:solidFill>
              <a:srgbClr val="FFC000"/>
            </a:solidFill>
            <a:miter lim="800000"/>
            <a:headEnd/>
            <a:tailEnd/>
          </a:ln>
          <a:extLst/>
        </p:spPr>
        <p:txBody>
          <a:bodyPr/>
          <a:lstStyle/>
          <a:p>
            <a:pPr marL="87313" lvl="2">
              <a:lnSpc>
                <a:spcPct val="120000"/>
              </a:lnSpc>
              <a:defRPr/>
            </a:pPr>
            <a:endParaRPr lang="en-US" sz="2000" b="1" dirty="0">
              <a:solidFill>
                <a:prstClr val="black">
                  <a:lumMod val="85000"/>
                  <a:lumOff val="15000"/>
                </a:prstClr>
              </a:solidFill>
              <a:latin typeface="+mn-lt"/>
              <a:ea typeface="+mn-ea"/>
              <a:cs typeface="Calibri" pitchFamily="34" charset="0"/>
              <a:sym typeface="Bodoni MT Black" pitchFamily="18" charset="0"/>
            </a:endParaRPr>
          </a:p>
        </p:txBody>
      </p:sp>
      <p:sp>
        <p:nvSpPr>
          <p:cNvPr id="37891" name="内容占位符 2"/>
          <p:cNvSpPr>
            <a:spLocks noGrp="1"/>
          </p:cNvSpPr>
          <p:nvPr>
            <p:ph idx="1"/>
          </p:nvPr>
        </p:nvSpPr>
        <p:spPr>
          <a:xfrm>
            <a:off x="150198" y="1340768"/>
            <a:ext cx="8676383" cy="4824539"/>
          </a:xfrm>
        </p:spPr>
        <p:txBody>
          <a:bodyPr/>
          <a:lstStyle/>
          <a:p>
            <a:pPr eaLnBrk="1" hangingPunct="1">
              <a:spcBef>
                <a:spcPts val="600"/>
              </a:spcBef>
              <a:buBlip>
                <a:blip r:embed="rId3"/>
              </a:buBlip>
            </a:pPr>
            <a:r>
              <a:rPr lang="zh-CN" altLang="en-US" sz="2400" b="1" dirty="0" smtClean="0">
                <a:solidFill>
                  <a:srgbClr val="FF0000"/>
                </a:solidFill>
                <a:latin typeface="黑体" pitchFamily="49" charset="-122"/>
                <a:ea typeface="黑体" pitchFamily="49" charset="-122"/>
                <a:cs typeface="华文中宋"/>
              </a:rPr>
              <a:t>网络空间智慧搜索：</a:t>
            </a:r>
            <a:r>
              <a:rPr lang="zh-CN" altLang="en-US" sz="2400" dirty="0" smtClean="0">
                <a:latin typeface="黑体" pitchFamily="49" charset="-122"/>
                <a:ea typeface="黑体" pitchFamily="49" charset="-122"/>
                <a:cs typeface="华文中宋"/>
              </a:rPr>
              <a:t>主要是指根据一定的策略和方法从互联网、物联网、电信</a:t>
            </a:r>
            <a:r>
              <a:rPr lang="zh-CN" altLang="en-US" sz="2400" dirty="0" smtClean="0">
                <a:latin typeface="黑体" pitchFamily="49" charset="-122"/>
                <a:ea typeface="黑体" pitchFamily="49" charset="-122"/>
                <a:cs typeface="华文中宋"/>
              </a:rPr>
              <a:t>网等“泛在”网上</a:t>
            </a:r>
            <a:r>
              <a:rPr lang="zh-CN" altLang="en-US" sz="2400" b="1" dirty="0">
                <a:solidFill>
                  <a:srgbClr val="FF0000"/>
                </a:solidFill>
                <a:latin typeface="黑体" pitchFamily="49" charset="-122"/>
                <a:ea typeface="黑体" pitchFamily="49" charset="-122"/>
              </a:rPr>
              <a:t>实时、快速</a:t>
            </a:r>
            <a:r>
              <a:rPr lang="zh-CN" altLang="en-US" sz="2400" b="1" dirty="0" smtClean="0">
                <a:solidFill>
                  <a:srgbClr val="FF0000"/>
                </a:solidFill>
                <a:latin typeface="黑体" pitchFamily="49" charset="-122"/>
                <a:ea typeface="黑体" pitchFamily="49" charset="-122"/>
              </a:rPr>
              <a:t>、精准地</a:t>
            </a:r>
            <a:r>
              <a:rPr lang="zh-CN" altLang="en-US" sz="2400" dirty="0" smtClean="0">
                <a:latin typeface="黑体" pitchFamily="49" charset="-122"/>
                <a:ea typeface="黑体" pitchFamily="49" charset="-122"/>
                <a:cs typeface="华文中宋"/>
              </a:rPr>
              <a:t>获取各种物理实体、人物、信息</a:t>
            </a:r>
            <a:r>
              <a:rPr lang="zh-CN" altLang="en-US" sz="2400" dirty="0" smtClean="0">
                <a:latin typeface="黑体" pitchFamily="49" charset="-122"/>
                <a:ea typeface="黑体" pitchFamily="49" charset="-122"/>
                <a:cs typeface="华文中宋"/>
              </a:rPr>
              <a:t>等，</a:t>
            </a:r>
            <a:r>
              <a:rPr lang="zh-CN" altLang="en-US" sz="2400" dirty="0" smtClean="0">
                <a:latin typeface="黑体" pitchFamily="49" charset="-122"/>
                <a:ea typeface="黑体" pitchFamily="49" charset="-122"/>
                <a:cs typeface="华文中宋"/>
              </a:rPr>
              <a:t>对这些对象进行高效地组织和</a:t>
            </a:r>
            <a:r>
              <a:rPr lang="zh-CN" altLang="en-US" sz="2400" dirty="0" smtClean="0">
                <a:latin typeface="黑体" pitchFamily="49" charset="-122"/>
                <a:ea typeface="黑体" pitchFamily="49" charset="-122"/>
                <a:cs typeface="华文中宋"/>
              </a:rPr>
              <a:t>管理；搜索引擎具备洞察</a:t>
            </a:r>
            <a:r>
              <a:rPr lang="zh-CN" altLang="en-US" sz="2400" dirty="0">
                <a:latin typeface="黑体" pitchFamily="49" charset="-122"/>
                <a:ea typeface="黑体" pitchFamily="49" charset="-122"/>
                <a:cs typeface="华文中宋"/>
              </a:rPr>
              <a:t>理解</a:t>
            </a:r>
            <a:r>
              <a:rPr lang="zh-CN" altLang="en-US" sz="2400" dirty="0" smtClean="0">
                <a:latin typeface="黑体" pitchFamily="49" charset="-122"/>
                <a:ea typeface="黑体" pitchFamily="49" charset="-122"/>
                <a:cs typeface="华文中宋"/>
              </a:rPr>
              <a:t>用户搜索意图的“智能”，</a:t>
            </a:r>
            <a:r>
              <a:rPr lang="zh-CN" altLang="en-US" sz="2400" dirty="0">
                <a:latin typeface="黑体" pitchFamily="49" charset="-122"/>
                <a:ea typeface="黑体" pitchFamily="49" charset="-122"/>
                <a:cs typeface="华文中宋"/>
              </a:rPr>
              <a:t>在海量、多源、异构、多态、不确定的数据中，实现对与人、物体、事件等相关的信息的对象级搜索</a:t>
            </a:r>
            <a:r>
              <a:rPr lang="zh-CN" altLang="en-US" sz="2400" dirty="0" smtClean="0">
                <a:latin typeface="黑体" pitchFamily="49" charset="-122"/>
                <a:ea typeface="黑体" pitchFamily="49" charset="-122"/>
                <a:cs typeface="华文中宋"/>
              </a:rPr>
              <a:t>，具备为用户构建符合用户需求的“智慧”；以“向量” 的</a:t>
            </a:r>
            <a:r>
              <a:rPr lang="zh-CN" altLang="en-US" sz="2400" dirty="0">
                <a:latin typeface="黑体" pitchFamily="49" charset="-122"/>
                <a:ea typeface="黑体" pitchFamily="49" charset="-122"/>
                <a:cs typeface="华文中宋"/>
              </a:rPr>
              <a:t>方式</a:t>
            </a:r>
            <a:r>
              <a:rPr lang="zh-CN" altLang="en-US" sz="2400" dirty="0" smtClean="0">
                <a:latin typeface="黑体" pitchFamily="49" charset="-122"/>
                <a:ea typeface="黑体" pitchFamily="49" charset="-122"/>
                <a:cs typeface="华文中宋"/>
              </a:rPr>
              <a:t>提供</a:t>
            </a:r>
            <a:r>
              <a:rPr lang="zh-CN" altLang="en-US" sz="2400" dirty="0">
                <a:latin typeface="黑体" pitchFamily="49" charset="-122"/>
                <a:ea typeface="黑体" pitchFamily="49" charset="-122"/>
                <a:cs typeface="华文中宋"/>
              </a:rPr>
              <a:t>最贴合用户需求的搜索</a:t>
            </a:r>
            <a:r>
              <a:rPr lang="zh-CN" altLang="en-US" sz="2400" dirty="0" smtClean="0">
                <a:latin typeface="黑体" pitchFamily="49" charset="-122"/>
                <a:ea typeface="黑体" pitchFamily="49" charset="-122"/>
                <a:cs typeface="华文中宋"/>
              </a:rPr>
              <a:t>结果</a:t>
            </a:r>
            <a:r>
              <a:rPr lang="zh-CN" altLang="en-US" sz="2400" dirty="0" smtClean="0">
                <a:latin typeface="黑体" pitchFamily="49" charset="-122"/>
                <a:ea typeface="黑体" pitchFamily="49" charset="-122"/>
                <a:cs typeface="华文中宋"/>
              </a:rPr>
              <a:t>。</a:t>
            </a:r>
            <a:endParaRPr lang="en-US" altLang="zh-CN" sz="2400" dirty="0" smtClean="0">
              <a:latin typeface="黑体" pitchFamily="49" charset="-122"/>
              <a:ea typeface="黑体" pitchFamily="49" charset="-122"/>
              <a:cs typeface="华文中宋"/>
            </a:endParaRPr>
          </a:p>
          <a:p>
            <a:pPr lvl="1" eaLnBrk="1" hangingPunct="1">
              <a:buBlip>
                <a:blip r:embed="rId4"/>
              </a:buBlip>
            </a:pPr>
            <a:r>
              <a:rPr lang="zh-CN" altLang="en-US" sz="2200" dirty="0" smtClean="0">
                <a:latin typeface="黑体" pitchFamily="49" charset="-122"/>
                <a:ea typeface="黑体" pitchFamily="49" charset="-122"/>
                <a:cs typeface="华文中宋"/>
              </a:rPr>
              <a:t>搜索内容由</a:t>
            </a:r>
            <a:r>
              <a:rPr lang="zh-CN" altLang="en-US" sz="2200" dirty="0">
                <a:solidFill>
                  <a:srgbClr val="FF0000"/>
                </a:solidFill>
                <a:latin typeface="黑体" pitchFamily="49" charset="-122"/>
                <a:ea typeface="黑体" pitchFamily="49" charset="-122"/>
                <a:cs typeface="华文中宋"/>
              </a:rPr>
              <a:t>信息</a:t>
            </a:r>
            <a:r>
              <a:rPr lang="zh-CN" altLang="en-US" sz="2200" dirty="0" smtClean="0">
                <a:latin typeface="黑体" pitchFamily="49" charset="-122"/>
                <a:ea typeface="黑体" pitchFamily="49" charset="-122"/>
                <a:cs typeface="华文中宋"/>
              </a:rPr>
              <a:t>扩展到了</a:t>
            </a:r>
            <a:r>
              <a:rPr lang="zh-CN" altLang="en-US" sz="2200" dirty="0" smtClean="0">
                <a:solidFill>
                  <a:srgbClr val="FF0000"/>
                </a:solidFill>
                <a:latin typeface="黑体" pitchFamily="49" charset="-122"/>
                <a:ea typeface="黑体" pitchFamily="49" charset="-122"/>
                <a:cs typeface="华文中宋"/>
              </a:rPr>
              <a:t>物体</a:t>
            </a:r>
            <a:r>
              <a:rPr lang="zh-CN" altLang="en-US" sz="2200" dirty="0" smtClean="0">
                <a:latin typeface="黑体" pitchFamily="49" charset="-122"/>
                <a:ea typeface="黑体" pitchFamily="49" charset="-122"/>
                <a:cs typeface="华文中宋"/>
              </a:rPr>
              <a:t>、</a:t>
            </a:r>
            <a:r>
              <a:rPr lang="zh-CN" altLang="en-US" sz="2200" dirty="0">
                <a:solidFill>
                  <a:srgbClr val="FF0000"/>
                </a:solidFill>
                <a:latin typeface="黑体" pitchFamily="49" charset="-122"/>
                <a:ea typeface="黑体" pitchFamily="49" charset="-122"/>
                <a:cs typeface="华文中宋"/>
              </a:rPr>
              <a:t>信息</a:t>
            </a:r>
            <a:r>
              <a:rPr lang="zh-CN" altLang="en-US" sz="2200" dirty="0" smtClean="0">
                <a:latin typeface="黑体" pitchFamily="49" charset="-122"/>
                <a:ea typeface="黑体" pitchFamily="49" charset="-122"/>
                <a:cs typeface="华文中宋"/>
              </a:rPr>
              <a:t>和</a:t>
            </a:r>
            <a:r>
              <a:rPr lang="zh-CN" altLang="en-US" sz="2200" dirty="0" smtClean="0">
                <a:solidFill>
                  <a:srgbClr val="FF0000"/>
                </a:solidFill>
                <a:latin typeface="黑体" pitchFamily="49" charset="-122"/>
                <a:ea typeface="黑体" pitchFamily="49" charset="-122"/>
                <a:cs typeface="华文中宋"/>
              </a:rPr>
              <a:t>人物</a:t>
            </a:r>
            <a:r>
              <a:rPr lang="zh-CN" altLang="en-US" sz="2200" dirty="0" smtClean="0">
                <a:latin typeface="黑体" pitchFamily="49" charset="-122"/>
                <a:ea typeface="黑体" pitchFamily="49" charset="-122"/>
                <a:cs typeface="华文中宋"/>
              </a:rPr>
              <a:t>，</a:t>
            </a:r>
            <a:r>
              <a:rPr lang="zh-CN" altLang="en-US" sz="2200" dirty="0" smtClean="0">
                <a:solidFill>
                  <a:srgbClr val="7030A0"/>
                </a:solidFill>
                <a:latin typeface="黑体" pitchFamily="49" charset="-122"/>
                <a:ea typeface="黑体" pitchFamily="49" charset="-122"/>
                <a:cs typeface="华文中宋"/>
              </a:rPr>
              <a:t>从传统搜索面对的虚拟世界扩展到了现实的物理世界</a:t>
            </a:r>
            <a:r>
              <a:rPr lang="zh-CN" altLang="en-US" sz="2200" dirty="0" smtClean="0">
                <a:solidFill>
                  <a:srgbClr val="7030A0"/>
                </a:solidFill>
                <a:latin typeface="黑体" pitchFamily="49" charset="-122"/>
                <a:ea typeface="黑体" pitchFamily="49" charset="-122"/>
                <a:cs typeface="华文中宋"/>
              </a:rPr>
              <a:t>；</a:t>
            </a:r>
            <a:endParaRPr lang="en-US" altLang="zh-CN" sz="2200" dirty="0" smtClean="0">
              <a:solidFill>
                <a:srgbClr val="7030A0"/>
              </a:solidFill>
              <a:latin typeface="黑体" pitchFamily="49" charset="-122"/>
              <a:ea typeface="黑体" pitchFamily="49" charset="-122"/>
              <a:cs typeface="华文中宋"/>
            </a:endParaRPr>
          </a:p>
          <a:p>
            <a:pPr lvl="1" eaLnBrk="1" hangingPunct="1">
              <a:buBlip>
                <a:blip r:embed="rId4"/>
              </a:buBlip>
            </a:pPr>
            <a:r>
              <a:rPr lang="zh-CN" altLang="en-US" sz="2200" dirty="0">
                <a:latin typeface="黑体" pitchFamily="49" charset="-122"/>
                <a:ea typeface="黑体" pitchFamily="49" charset="-122"/>
                <a:cs typeface="华文中宋"/>
              </a:rPr>
              <a:t>以</a:t>
            </a:r>
            <a:r>
              <a:rPr lang="zh-CN" altLang="en-US" sz="2200" dirty="0">
                <a:solidFill>
                  <a:srgbClr val="FF0000"/>
                </a:solidFill>
                <a:latin typeface="黑体" pitchFamily="49" charset="-122"/>
                <a:ea typeface="黑体" pitchFamily="49" charset="-122"/>
                <a:cs typeface="华文中宋"/>
              </a:rPr>
              <a:t>智能</a:t>
            </a:r>
            <a:r>
              <a:rPr lang="zh-CN" altLang="en-US" sz="2200" dirty="0" smtClean="0">
                <a:latin typeface="黑体" pitchFamily="49" charset="-122"/>
                <a:ea typeface="黑体" pitchFamily="49" charset="-122"/>
                <a:cs typeface="华文中宋"/>
              </a:rPr>
              <a:t>的方式理解用户意图，以</a:t>
            </a:r>
            <a:r>
              <a:rPr lang="zh-CN" altLang="en-US" sz="2200" dirty="0" smtClean="0">
                <a:solidFill>
                  <a:srgbClr val="FF0000"/>
                </a:solidFill>
                <a:latin typeface="黑体" pitchFamily="49" charset="-122"/>
                <a:ea typeface="黑体" pitchFamily="49" charset="-122"/>
                <a:cs typeface="华文中宋"/>
              </a:rPr>
              <a:t>智慧</a:t>
            </a:r>
            <a:r>
              <a:rPr lang="zh-CN" altLang="en-US" sz="2200" dirty="0" smtClean="0">
                <a:latin typeface="黑体" pitchFamily="49" charset="-122"/>
                <a:ea typeface="黑体" pitchFamily="49" charset="-122"/>
                <a:cs typeface="华文中宋"/>
              </a:rPr>
              <a:t>的手段给用户构建答案。</a:t>
            </a:r>
            <a:endParaRPr lang="en-US" altLang="zh-CN" sz="2200" dirty="0" smtClean="0">
              <a:latin typeface="黑体" pitchFamily="49" charset="-122"/>
              <a:ea typeface="黑体" pitchFamily="49" charset="-122"/>
              <a:cs typeface="华文中宋"/>
            </a:endParaRPr>
          </a:p>
          <a:p>
            <a:pPr lvl="1" eaLnBrk="1" hangingPunct="1">
              <a:buBlip>
                <a:blip r:embed="rId4"/>
              </a:buBlip>
            </a:pPr>
            <a:r>
              <a:rPr lang="zh-CN" altLang="en-US" sz="2200" dirty="0" smtClean="0">
                <a:latin typeface="黑体" pitchFamily="49" charset="-122"/>
                <a:ea typeface="黑体" pitchFamily="49" charset="-122"/>
                <a:cs typeface="华文中宋"/>
              </a:rPr>
              <a:t>搜索</a:t>
            </a:r>
            <a:r>
              <a:rPr lang="zh-CN" altLang="en-US" sz="2200" dirty="0">
                <a:latin typeface="黑体" pitchFamily="49" charset="-122"/>
                <a:ea typeface="黑体" pitchFamily="49" charset="-122"/>
                <a:cs typeface="华文中宋"/>
              </a:rPr>
              <a:t>维</a:t>
            </a:r>
            <a:r>
              <a:rPr lang="zh-CN" altLang="en-US" sz="2200" dirty="0" smtClean="0">
                <a:latin typeface="黑体" pitchFamily="49" charset="-122"/>
                <a:ea typeface="黑体" pitchFamily="49" charset="-122"/>
                <a:cs typeface="华文中宋"/>
              </a:rPr>
              <a:t>度由</a:t>
            </a:r>
            <a:r>
              <a:rPr lang="zh-CN" altLang="en-US" sz="2200" dirty="0">
                <a:solidFill>
                  <a:srgbClr val="FF0000"/>
                </a:solidFill>
                <a:latin typeface="黑体" pitchFamily="49" charset="-122"/>
                <a:ea typeface="黑体" pitchFamily="49" charset="-122"/>
                <a:cs typeface="华文中宋"/>
              </a:rPr>
              <a:t>标量搜索</a:t>
            </a:r>
            <a:r>
              <a:rPr lang="zh-CN" altLang="en-US" sz="2200" dirty="0" smtClean="0">
                <a:latin typeface="黑体" pitchFamily="49" charset="-122"/>
                <a:ea typeface="黑体" pitchFamily="49" charset="-122"/>
                <a:cs typeface="华文中宋"/>
              </a:rPr>
              <a:t>变成了</a:t>
            </a:r>
            <a:r>
              <a:rPr lang="zh-CN" altLang="en-US" sz="2200" dirty="0">
                <a:solidFill>
                  <a:srgbClr val="FF0000"/>
                </a:solidFill>
                <a:latin typeface="黑体" pitchFamily="49" charset="-122"/>
                <a:ea typeface="黑体" pitchFamily="49" charset="-122"/>
                <a:cs typeface="华文中宋"/>
              </a:rPr>
              <a:t>矢量搜索</a:t>
            </a:r>
            <a:r>
              <a:rPr lang="zh-CN" altLang="en-US" sz="2200" dirty="0" smtClean="0">
                <a:latin typeface="黑体" pitchFamily="49" charset="-122"/>
                <a:ea typeface="黑体" pitchFamily="49" charset="-122"/>
                <a:cs typeface="华文中宋"/>
              </a:rPr>
              <a:t>，即由原先的</a:t>
            </a:r>
            <a:r>
              <a:rPr lang="zh-CN" altLang="en-US" sz="2200" dirty="0">
                <a:solidFill>
                  <a:srgbClr val="FF0000"/>
                </a:solidFill>
                <a:latin typeface="黑体" pitchFamily="49" charset="-122"/>
                <a:ea typeface="黑体" pitchFamily="49" charset="-122"/>
                <a:cs typeface="华文中宋"/>
              </a:rPr>
              <a:t>内容单</a:t>
            </a:r>
            <a:r>
              <a:rPr lang="zh-CN" altLang="en-US" sz="2200" dirty="0" smtClean="0">
                <a:solidFill>
                  <a:srgbClr val="FF0000"/>
                </a:solidFill>
                <a:latin typeface="黑体" pitchFamily="49" charset="-122"/>
                <a:ea typeface="黑体" pitchFamily="49" charset="-122"/>
                <a:cs typeface="华文中宋"/>
              </a:rPr>
              <a:t>维</a:t>
            </a:r>
            <a:r>
              <a:rPr lang="zh-CN" altLang="en-US" sz="2200" dirty="0" smtClean="0">
                <a:latin typeface="黑体" pitchFamily="49" charset="-122"/>
                <a:ea typeface="黑体" pitchFamily="49" charset="-122"/>
                <a:cs typeface="华文中宋"/>
              </a:rPr>
              <a:t>搜索变成了</a:t>
            </a:r>
            <a:r>
              <a:rPr lang="zh-CN" altLang="en-US" sz="2200" dirty="0">
                <a:solidFill>
                  <a:srgbClr val="FF0000"/>
                </a:solidFill>
                <a:latin typeface="黑体" pitchFamily="49" charset="-122"/>
                <a:ea typeface="黑体" pitchFamily="49" charset="-122"/>
                <a:cs typeface="华文中宋"/>
              </a:rPr>
              <a:t>内容、时间、空间三个维</a:t>
            </a:r>
            <a:r>
              <a:rPr lang="zh-CN" altLang="en-US" sz="2200" dirty="0" smtClean="0">
                <a:solidFill>
                  <a:srgbClr val="FF0000"/>
                </a:solidFill>
                <a:latin typeface="黑体" pitchFamily="49" charset="-122"/>
                <a:ea typeface="黑体" pitchFamily="49" charset="-122"/>
                <a:cs typeface="华文中宋"/>
              </a:rPr>
              <a:t>度的搜索</a:t>
            </a:r>
            <a:r>
              <a:rPr lang="zh-CN" altLang="en-US" sz="2200" dirty="0" smtClean="0">
                <a:solidFill>
                  <a:srgbClr val="FF0000"/>
                </a:solidFill>
                <a:latin typeface="黑体" pitchFamily="49" charset="-122"/>
                <a:ea typeface="黑体" pitchFamily="49" charset="-122"/>
                <a:cs typeface="华文中宋"/>
              </a:rPr>
              <a:t>。</a:t>
            </a:r>
            <a:endParaRPr lang="en-US" altLang="zh-CN" sz="2200" dirty="0" smtClean="0">
              <a:solidFill>
                <a:srgbClr val="FF0000"/>
              </a:solidFill>
              <a:latin typeface="黑体" pitchFamily="49" charset="-122"/>
              <a:ea typeface="黑体" pitchFamily="49" charset="-122"/>
              <a:cs typeface="华文中宋"/>
            </a:endParaRPr>
          </a:p>
        </p:txBody>
      </p:sp>
      <p:sp>
        <p:nvSpPr>
          <p:cNvPr id="37892" name="Rectangle 2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zh-CN" altLang="en-US">
              <a:solidFill>
                <a:srgbClr val="000000"/>
              </a:solidFill>
            </a:endParaRPr>
          </a:p>
        </p:txBody>
      </p:sp>
      <p:sp>
        <p:nvSpPr>
          <p:cNvPr id="34" name="标题 1"/>
          <p:cNvSpPr txBox="1">
            <a:spLocks/>
          </p:cNvSpPr>
          <p:nvPr/>
        </p:nvSpPr>
        <p:spPr bwMode="auto">
          <a:xfrm>
            <a:off x="91405" y="404664"/>
            <a:ext cx="8225011" cy="919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defRPr/>
            </a:pPr>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定义“网络空间智慧搜索”</a:t>
            </a:r>
          </a:p>
        </p:txBody>
      </p:sp>
    </p:spTree>
    <p:extLst>
      <p:ext uri="{BB962C8B-B14F-4D97-AF65-F5344CB8AC3E}">
        <p14:creationId xmlns:p14="http://schemas.microsoft.com/office/powerpoint/2010/main" val="23699821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51520" y="2492896"/>
            <a:ext cx="3560858" cy="1720213"/>
          </a:xfrm>
          <a:prstGeom prst="rect">
            <a:avLst/>
          </a:prstGeom>
          <a:gradFill>
            <a:gsLst>
              <a:gs pos="0">
                <a:srgbClr val="00B0F0"/>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2000" dirty="0" smtClean="0">
              <a:solidFill>
                <a:schemeClr val="tx1"/>
              </a:solidFill>
            </a:endParaRPr>
          </a:p>
          <a:p>
            <a:r>
              <a:rPr lang="zh-CN" altLang="en-US" sz="2000" dirty="0" smtClean="0">
                <a:solidFill>
                  <a:schemeClr val="tx1"/>
                </a:solidFill>
              </a:rPr>
              <a:t>微博热点是新浪微博数据中心通过关键字搜索对热门事件进行热度实时跟踪，并对话题参与人进行地域分析，星座性格分析及用户类型等信息分析。</a:t>
            </a:r>
            <a:r>
              <a:rPr lang="zh-CN" altLang="en-US" sz="2000" dirty="0" smtClean="0"/>
              <a:t/>
            </a:r>
            <a:br>
              <a:rPr lang="zh-CN" altLang="en-US" sz="2000" dirty="0" smtClean="0"/>
            </a:br>
            <a:endParaRPr lang="zh-CN" altLang="en-US" sz="2000" dirty="0">
              <a:solidFill>
                <a:schemeClr val="tx1"/>
              </a:solidFill>
            </a:endParaRPr>
          </a:p>
        </p:txBody>
      </p:sp>
      <p:cxnSp>
        <p:nvCxnSpPr>
          <p:cNvPr id="15" name="直接连接符 8"/>
          <p:cNvCxnSpPr>
            <a:cxnSpLocks noChangeShapeType="1"/>
          </p:cNvCxnSpPr>
          <p:nvPr/>
        </p:nvCxnSpPr>
        <p:spPr bwMode="auto">
          <a:xfrm>
            <a:off x="214282" y="4429132"/>
            <a:ext cx="8572560" cy="1588"/>
          </a:xfrm>
          <a:prstGeom prst="line">
            <a:avLst/>
          </a:prstGeom>
          <a:noFill/>
          <a:ln w="38100" algn="ctr">
            <a:solidFill>
              <a:srgbClr val="00B0F0"/>
            </a:solidFill>
            <a:round/>
            <a:headEnd/>
            <a:tailEnd/>
          </a:ln>
        </p:spPr>
      </p:cxnSp>
      <p:sp>
        <p:nvSpPr>
          <p:cNvPr id="21" name="TextBox 20"/>
          <p:cNvSpPr txBox="1"/>
          <p:nvPr/>
        </p:nvSpPr>
        <p:spPr>
          <a:xfrm>
            <a:off x="67763" y="1988840"/>
            <a:ext cx="4000181" cy="369332"/>
          </a:xfrm>
          <a:prstGeom prst="rect">
            <a:avLst/>
          </a:prstGeom>
          <a:noFill/>
        </p:spPr>
        <p:txBody>
          <a:bodyPr wrap="square" rtlCol="0">
            <a:spAutoFit/>
          </a:bodyPr>
          <a:lstStyle/>
          <a:p>
            <a:r>
              <a:rPr lang="en-US" dirty="0" smtClean="0">
                <a:hlinkClick r:id="rId2"/>
              </a:rPr>
              <a:t>http://data.weibo.com/index/hotword</a:t>
            </a:r>
            <a:endParaRPr lang="zh-CN" altLang="en-US" dirty="0"/>
          </a:p>
        </p:txBody>
      </p:sp>
      <p:pic>
        <p:nvPicPr>
          <p:cNvPr id="2" name="Picture 2"/>
          <p:cNvPicPr>
            <a:picLocks noChangeAspect="1" noChangeArrowheads="1"/>
          </p:cNvPicPr>
          <p:nvPr/>
        </p:nvPicPr>
        <p:blipFill>
          <a:blip r:embed="rId3"/>
          <a:srcRect/>
          <a:stretch>
            <a:fillRect/>
          </a:stretch>
        </p:blipFill>
        <p:spPr bwMode="auto">
          <a:xfrm>
            <a:off x="3923928" y="1298931"/>
            <a:ext cx="5171018" cy="2706134"/>
          </a:xfrm>
          <a:prstGeom prst="rect">
            <a:avLst/>
          </a:prstGeom>
          <a:noFill/>
          <a:ln w="9525">
            <a:noFill/>
            <a:miter lim="800000"/>
            <a:headEnd/>
            <a:tailEnd/>
          </a:ln>
          <a:effectLst/>
        </p:spPr>
      </p:pic>
      <p:sp>
        <p:nvSpPr>
          <p:cNvPr id="18" name="矩形 17"/>
          <p:cNvSpPr/>
          <p:nvPr/>
        </p:nvSpPr>
        <p:spPr bwMode="auto">
          <a:xfrm>
            <a:off x="119398" y="6500834"/>
            <a:ext cx="642942" cy="214314"/>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3" name="Picture 3"/>
          <p:cNvPicPr>
            <a:picLocks noChangeAspect="1" noChangeArrowheads="1"/>
          </p:cNvPicPr>
          <p:nvPr/>
        </p:nvPicPr>
        <p:blipFill>
          <a:blip r:embed="rId4"/>
          <a:srcRect/>
          <a:stretch>
            <a:fillRect/>
          </a:stretch>
        </p:blipFill>
        <p:spPr bwMode="auto">
          <a:xfrm>
            <a:off x="251521" y="4293096"/>
            <a:ext cx="3560858" cy="2284428"/>
          </a:xfrm>
          <a:prstGeom prst="rect">
            <a:avLst/>
          </a:prstGeom>
          <a:noFill/>
          <a:ln w="9525">
            <a:noFill/>
            <a:miter lim="800000"/>
            <a:headEnd/>
            <a:tailEnd/>
          </a:ln>
          <a:effectLst/>
        </p:spPr>
      </p:pic>
      <p:sp>
        <p:nvSpPr>
          <p:cNvPr id="20" name="矩形 19"/>
          <p:cNvSpPr/>
          <p:nvPr/>
        </p:nvSpPr>
        <p:spPr bwMode="auto">
          <a:xfrm>
            <a:off x="3490907" y="4489947"/>
            <a:ext cx="642942" cy="214314"/>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5" name="Picture 4"/>
          <p:cNvPicPr>
            <a:picLocks noChangeAspect="1" noChangeArrowheads="1"/>
          </p:cNvPicPr>
          <p:nvPr/>
        </p:nvPicPr>
        <p:blipFill>
          <a:blip r:embed="rId5"/>
          <a:srcRect/>
          <a:stretch>
            <a:fillRect/>
          </a:stretch>
        </p:blipFill>
        <p:spPr bwMode="auto">
          <a:xfrm>
            <a:off x="3923928" y="4005065"/>
            <a:ext cx="5186717" cy="2809414"/>
          </a:xfrm>
          <a:prstGeom prst="rect">
            <a:avLst/>
          </a:prstGeom>
          <a:noFill/>
          <a:ln w="9525">
            <a:noFill/>
            <a:miter lim="800000"/>
            <a:headEnd/>
            <a:tailEnd/>
          </a:ln>
          <a:effectLst/>
        </p:spPr>
      </p:pic>
      <p:sp>
        <p:nvSpPr>
          <p:cNvPr id="22" name="矩形 21"/>
          <p:cNvSpPr/>
          <p:nvPr/>
        </p:nvSpPr>
        <p:spPr bwMode="auto">
          <a:xfrm>
            <a:off x="8429652" y="4500570"/>
            <a:ext cx="714348" cy="226037"/>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25" name="标题 1"/>
          <p:cNvSpPr txBox="1">
            <a:spLocks/>
          </p:cNvSpPr>
          <p:nvPr/>
        </p:nvSpPr>
        <p:spPr bwMode="auto">
          <a:xfrm>
            <a:off x="179512" y="269776"/>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r>
              <a:rPr lang="zh-CN" altLang="en-US" sz="36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微博热点检索：新浪的微博检索系统</a:t>
            </a:r>
          </a:p>
        </p:txBody>
      </p:sp>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560" y="1487641"/>
            <a:ext cx="2541795" cy="501199"/>
          </a:xfrm>
          <a:prstGeom prst="rect">
            <a:avLst/>
          </a:prstGeom>
        </p:spPr>
      </p:pic>
    </p:spTree>
    <p:extLst>
      <p:ext uri="{BB962C8B-B14F-4D97-AF65-F5344CB8AC3E}">
        <p14:creationId xmlns:p14="http://schemas.microsoft.com/office/powerpoint/2010/main" val="36152368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1008167431"/>
              </p:ext>
            </p:extLst>
          </p:nvPr>
        </p:nvGraphicFramePr>
        <p:xfrm>
          <a:off x="395536" y="1052736"/>
          <a:ext cx="2016224"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矩形 3"/>
          <p:cNvSpPr/>
          <p:nvPr/>
        </p:nvSpPr>
        <p:spPr>
          <a:xfrm>
            <a:off x="2555776" y="4113888"/>
            <a:ext cx="6480720" cy="683264"/>
          </a:xfrm>
          <a:prstGeom prst="rect">
            <a:avLst/>
          </a:prstGeom>
          <a:ln w="6350">
            <a:solidFill>
              <a:srgbClr val="C00000"/>
            </a:solidFill>
            <a:prstDash val="dash"/>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20000"/>
              </a:lnSpc>
            </a:pPr>
            <a:r>
              <a:rPr lang="zh-CN" altLang="en-US" sz="1600" b="1" dirty="0" smtClean="0">
                <a:solidFill>
                  <a:srgbClr val="002060"/>
                </a:solidFill>
                <a:latin typeface="黑体" pitchFamily="49" charset="-122"/>
                <a:ea typeface="黑体" pitchFamily="49" charset="-122"/>
              </a:rPr>
              <a:t>代表</a:t>
            </a:r>
            <a:r>
              <a:rPr lang="zh-CN" altLang="en-US" sz="1600" b="1" dirty="0">
                <a:solidFill>
                  <a:srgbClr val="002060"/>
                </a:solidFill>
                <a:latin typeface="黑体" pitchFamily="49" charset="-122"/>
                <a:ea typeface="黑体" pitchFamily="49" charset="-122"/>
              </a:rPr>
              <a:t>：现代意义上的最早</a:t>
            </a:r>
            <a:r>
              <a:rPr lang="zh-CN" altLang="en-US" sz="1600" b="1" dirty="0" smtClean="0">
                <a:solidFill>
                  <a:srgbClr val="002060"/>
                </a:solidFill>
                <a:latin typeface="黑体" pitchFamily="49" charset="-122"/>
                <a:ea typeface="黑体" pitchFamily="49" charset="-122"/>
              </a:rPr>
              <a:t>搜索引擎出现</a:t>
            </a:r>
            <a:r>
              <a:rPr lang="zh-CN" altLang="en-US" sz="1600" b="1" dirty="0">
                <a:solidFill>
                  <a:srgbClr val="002060"/>
                </a:solidFill>
                <a:latin typeface="黑体" pitchFamily="49" charset="-122"/>
                <a:ea typeface="黑体" pitchFamily="49" charset="-122"/>
              </a:rPr>
              <a:t>于</a:t>
            </a:r>
            <a:r>
              <a:rPr lang="en-US" altLang="zh-CN" sz="1600" b="1" dirty="0" smtClean="0">
                <a:solidFill>
                  <a:srgbClr val="002060"/>
                </a:solidFill>
                <a:latin typeface="黑体" pitchFamily="49" charset="-122"/>
                <a:ea typeface="黑体" pitchFamily="49" charset="-122"/>
              </a:rPr>
              <a:t>1990</a:t>
            </a:r>
            <a:r>
              <a:rPr lang="zh-CN" altLang="en-US" sz="1600" b="1" dirty="0" smtClean="0">
                <a:solidFill>
                  <a:srgbClr val="002060"/>
                </a:solidFill>
                <a:latin typeface="黑体" pitchFamily="49" charset="-122"/>
                <a:ea typeface="黑体" pitchFamily="49" charset="-122"/>
              </a:rPr>
              <a:t>年前后，</a:t>
            </a:r>
            <a:r>
              <a:rPr lang="en-US" altLang="zh-CN" sz="1600" b="1" dirty="0" smtClean="0">
                <a:solidFill>
                  <a:srgbClr val="002060"/>
                </a:solidFill>
                <a:latin typeface="黑体" pitchFamily="49" charset="-122"/>
                <a:ea typeface="黑体" pitchFamily="49" charset="-122"/>
              </a:rPr>
              <a:t>1994</a:t>
            </a:r>
            <a:r>
              <a:rPr lang="zh-CN" altLang="en-US" sz="1600" b="1" dirty="0" smtClean="0">
                <a:solidFill>
                  <a:srgbClr val="002060"/>
                </a:solidFill>
                <a:latin typeface="黑体" pitchFamily="49" charset="-122"/>
                <a:ea typeface="黑体" pitchFamily="49" charset="-122"/>
              </a:rPr>
              <a:t>年前后出现了</a:t>
            </a:r>
            <a:r>
              <a:rPr lang="en-US" altLang="zh-CN" sz="1600" b="1" dirty="0" err="1" smtClean="0">
                <a:solidFill>
                  <a:srgbClr val="002060"/>
                </a:solidFill>
                <a:latin typeface="黑体" pitchFamily="49" charset="-122"/>
                <a:ea typeface="黑体" pitchFamily="49" charset="-122"/>
              </a:rPr>
              <a:t>Altavista</a:t>
            </a:r>
            <a:r>
              <a:rPr lang="zh-CN" altLang="en-US" sz="1600" b="1" dirty="0" smtClean="0">
                <a:solidFill>
                  <a:srgbClr val="002060"/>
                </a:solidFill>
                <a:latin typeface="黑体" pitchFamily="49" charset="-122"/>
                <a:ea typeface="黑体" pitchFamily="49" charset="-122"/>
              </a:rPr>
              <a:t>、</a:t>
            </a:r>
            <a:r>
              <a:rPr lang="en-US" altLang="zh-CN" sz="1600" b="1" dirty="0" smtClean="0">
                <a:solidFill>
                  <a:srgbClr val="002060"/>
                </a:solidFill>
                <a:latin typeface="黑体" pitchFamily="49" charset="-122"/>
                <a:ea typeface="黑体" pitchFamily="49" charset="-122"/>
              </a:rPr>
              <a:t>Yahoo</a:t>
            </a:r>
            <a:r>
              <a:rPr lang="zh-CN" altLang="en-US" sz="1600" b="1" dirty="0" smtClean="0">
                <a:solidFill>
                  <a:srgbClr val="002060"/>
                </a:solidFill>
                <a:latin typeface="黑体" pitchFamily="49" charset="-122"/>
                <a:ea typeface="黑体" pitchFamily="49" charset="-122"/>
              </a:rPr>
              <a:t>、</a:t>
            </a:r>
            <a:r>
              <a:rPr lang="en-US" altLang="zh-CN" sz="1600" b="1" dirty="0" err="1" smtClean="0">
                <a:solidFill>
                  <a:srgbClr val="002060"/>
                </a:solidFill>
                <a:latin typeface="黑体" pitchFamily="49" charset="-122"/>
                <a:ea typeface="黑体" pitchFamily="49" charset="-122"/>
              </a:rPr>
              <a:t>Infoseek</a:t>
            </a:r>
            <a:r>
              <a:rPr lang="zh-CN" altLang="en-US" sz="1600" b="1" dirty="0" smtClean="0">
                <a:solidFill>
                  <a:srgbClr val="002060"/>
                </a:solidFill>
                <a:latin typeface="黑体" pitchFamily="49" charset="-122"/>
                <a:ea typeface="黑体" pitchFamily="49" charset="-122"/>
              </a:rPr>
              <a:t>等代表性搜索引擎。</a:t>
            </a:r>
            <a:endParaRPr lang="zh-CN" altLang="en-US" sz="1600" b="1" dirty="0">
              <a:solidFill>
                <a:srgbClr val="002060"/>
              </a:solidFill>
              <a:latin typeface="黑体" pitchFamily="49" charset="-122"/>
              <a:ea typeface="黑体" pitchFamily="49" charset="-122"/>
            </a:endParaRPr>
          </a:p>
        </p:txBody>
      </p:sp>
      <p:sp>
        <p:nvSpPr>
          <p:cNvPr id="5" name="矩形 4"/>
          <p:cNvSpPr/>
          <p:nvPr/>
        </p:nvSpPr>
        <p:spPr>
          <a:xfrm>
            <a:off x="2555776" y="2132856"/>
            <a:ext cx="6480720" cy="1089529"/>
          </a:xfrm>
          <a:prstGeom prst="rect">
            <a:avLst/>
          </a:prstGeom>
          <a:ln w="6350">
            <a:solidFill>
              <a:srgbClr val="C00000"/>
            </a:solidFill>
            <a:prstDash val="dash"/>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35000"/>
              </a:lnSpc>
            </a:pPr>
            <a:r>
              <a:rPr lang="zh-CN" altLang="zh-CN" sz="1600" b="1" dirty="0">
                <a:solidFill>
                  <a:srgbClr val="002060"/>
                </a:solidFill>
                <a:latin typeface="黑体" pitchFamily="49" charset="-122"/>
                <a:ea typeface="黑体" pitchFamily="49" charset="-122"/>
              </a:rPr>
              <a:t>特点</a:t>
            </a:r>
            <a:r>
              <a:rPr lang="zh-CN" altLang="en-US" sz="1600" b="1" dirty="0">
                <a:solidFill>
                  <a:srgbClr val="002060"/>
                </a:solidFill>
                <a:latin typeface="黑体" pitchFamily="49" charset="-122"/>
                <a:ea typeface="黑体" pitchFamily="49" charset="-122"/>
              </a:rPr>
              <a:t>：</a:t>
            </a:r>
            <a:r>
              <a:rPr lang="zh-CN" altLang="zh-CN" sz="1600" b="1" dirty="0">
                <a:solidFill>
                  <a:srgbClr val="002060"/>
                </a:solidFill>
                <a:latin typeface="黑体" pitchFamily="49" charset="-122"/>
                <a:ea typeface="黑体" pitchFamily="49" charset="-122"/>
              </a:rPr>
              <a:t>是人工整理信息，按预计的用户需要制作目录，让用户按目录就可以找到所需站点或服务</a:t>
            </a:r>
            <a:r>
              <a:rPr lang="zh-CN" altLang="en-US" sz="1600" b="1" dirty="0" smtClean="0">
                <a:solidFill>
                  <a:srgbClr val="002060"/>
                </a:solidFill>
                <a:latin typeface="黑体" pitchFamily="49" charset="-122"/>
                <a:ea typeface="黑体" pitchFamily="49" charset="-122"/>
              </a:rPr>
              <a:t>。</a:t>
            </a:r>
            <a:r>
              <a:rPr lang="zh-CN" altLang="en-US" sz="1600" b="1" dirty="0">
                <a:solidFill>
                  <a:srgbClr val="002060"/>
                </a:solidFill>
                <a:latin typeface="黑体" pitchFamily="49" charset="-122"/>
                <a:ea typeface="黑体" pitchFamily="49" charset="-122"/>
              </a:rPr>
              <a:t>搜索结果的好坏往往用反馈结果的数量来衡量，也就是说，</a:t>
            </a:r>
            <a:r>
              <a:rPr lang="zh-CN" altLang="en-US" sz="1600" b="1" dirty="0">
                <a:solidFill>
                  <a:srgbClr val="C00000"/>
                </a:solidFill>
                <a:latin typeface="黑体" pitchFamily="49" charset="-122"/>
                <a:ea typeface="黑体" pitchFamily="49" charset="-122"/>
              </a:rPr>
              <a:t>第一代搜索引擎“求全”。</a:t>
            </a:r>
          </a:p>
        </p:txBody>
      </p:sp>
      <p:sp>
        <p:nvSpPr>
          <p:cNvPr id="23" name="矩形 22"/>
          <p:cNvSpPr/>
          <p:nvPr/>
        </p:nvSpPr>
        <p:spPr>
          <a:xfrm>
            <a:off x="2555776" y="3284984"/>
            <a:ext cx="6480720" cy="757130"/>
          </a:xfrm>
          <a:prstGeom prst="rect">
            <a:avLst/>
          </a:prstGeom>
          <a:ln w="6350">
            <a:solidFill>
              <a:srgbClr val="C00000"/>
            </a:solidFill>
            <a:prstDash val="dash"/>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35000"/>
              </a:lnSpc>
            </a:pPr>
            <a:r>
              <a:rPr lang="zh-CN" altLang="en-US" sz="1600" b="1" dirty="0">
                <a:solidFill>
                  <a:srgbClr val="002060"/>
                </a:solidFill>
                <a:latin typeface="黑体" pitchFamily="49" charset="-122"/>
                <a:ea typeface="黑体" pitchFamily="49" charset="-122"/>
              </a:rPr>
              <a:t>缺陷</a:t>
            </a:r>
            <a:r>
              <a:rPr lang="zh-CN" altLang="en-US" sz="1600" b="1" dirty="0" smtClean="0">
                <a:solidFill>
                  <a:srgbClr val="002060"/>
                </a:solidFill>
                <a:latin typeface="黑体" pitchFamily="49" charset="-122"/>
                <a:ea typeface="黑体" pitchFamily="49" charset="-122"/>
              </a:rPr>
              <a:t>：</a:t>
            </a:r>
            <a:r>
              <a:rPr lang="zh-CN" altLang="en-US" sz="1600" b="1" dirty="0">
                <a:solidFill>
                  <a:srgbClr val="002060"/>
                </a:solidFill>
                <a:latin typeface="黑体" pitchFamily="49" charset="-122"/>
                <a:ea typeface="黑体" pitchFamily="49" charset="-122"/>
              </a:rPr>
              <a:t>第一代搜索引擎指主要依靠人工分拣的分类目录搜索，就是无法针对网页内容进行搜索。</a:t>
            </a:r>
          </a:p>
        </p:txBody>
      </p:sp>
      <p:sp>
        <p:nvSpPr>
          <p:cNvPr id="7" name="标题 1"/>
          <p:cNvSpPr txBox="1">
            <a:spLocks/>
          </p:cNvSpPr>
          <p:nvPr/>
        </p:nvSpPr>
        <p:spPr>
          <a:xfrm>
            <a:off x="179512" y="476672"/>
            <a:ext cx="7000875" cy="647700"/>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defRPr/>
            </a:pPr>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从历史的演变看今天的机遇</a:t>
            </a:r>
            <a:endPar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4" name="燕尾形箭头 13"/>
          <p:cNvSpPr/>
          <p:nvPr/>
        </p:nvSpPr>
        <p:spPr>
          <a:xfrm>
            <a:off x="2555776" y="1447733"/>
            <a:ext cx="6096000" cy="469099"/>
          </a:xfrm>
          <a:prstGeom prst="notchedRightArrow">
            <a:avLst/>
          </a:prstGeom>
        </p:spPr>
        <p:style>
          <a:lnRef idx="0">
            <a:schemeClr val="accent5"/>
          </a:lnRef>
          <a:fillRef idx="3">
            <a:schemeClr val="accent5"/>
          </a:fillRef>
          <a:effectRef idx="3">
            <a:schemeClr val="accent5"/>
          </a:effectRef>
          <a:fontRef idx="minor">
            <a:schemeClr val="lt1"/>
          </a:fontRef>
        </p:style>
      </p:sp>
      <p:sp>
        <p:nvSpPr>
          <p:cNvPr id="15" name="椭圆 14"/>
          <p:cNvSpPr/>
          <p:nvPr/>
        </p:nvSpPr>
        <p:spPr>
          <a:xfrm>
            <a:off x="3239292" y="1340768"/>
            <a:ext cx="828651" cy="720080"/>
          </a:xfrm>
          <a:prstGeom prst="ellipse">
            <a:avLst/>
          </a:prstGeom>
          <a:solidFill>
            <a:srgbClr val="C00000"/>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zh-CN" altLang="en-US" dirty="0"/>
          </a:p>
        </p:txBody>
      </p:sp>
      <p:sp>
        <p:nvSpPr>
          <p:cNvPr id="16" name="椭圆 15"/>
          <p:cNvSpPr/>
          <p:nvPr/>
        </p:nvSpPr>
        <p:spPr>
          <a:xfrm>
            <a:off x="4644008" y="1479083"/>
            <a:ext cx="406400" cy="406400"/>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7" name="椭圆 16"/>
          <p:cNvSpPr/>
          <p:nvPr/>
        </p:nvSpPr>
        <p:spPr>
          <a:xfrm>
            <a:off x="7668344" y="1479083"/>
            <a:ext cx="406400" cy="406400"/>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2" name="矩形 11"/>
          <p:cNvSpPr/>
          <p:nvPr/>
        </p:nvSpPr>
        <p:spPr>
          <a:xfrm>
            <a:off x="3237141" y="1547500"/>
            <a:ext cx="906017" cy="369332"/>
          </a:xfrm>
          <a:prstGeom prst="rect">
            <a:avLst/>
          </a:prstGeom>
        </p:spPr>
        <p:txBody>
          <a:bodyPr wrap="none">
            <a:spAutoFit/>
          </a:bodyPr>
          <a:lstStyle/>
          <a:p>
            <a:r>
              <a:rPr lang="en-US" altLang="zh-CN" b="1" dirty="0" smtClean="0">
                <a:solidFill>
                  <a:schemeClr val="bg1"/>
                </a:solidFill>
              </a:rPr>
              <a:t>23</a:t>
            </a:r>
            <a:r>
              <a:rPr lang="zh-CN" altLang="en-US" b="1" dirty="0" smtClean="0">
                <a:solidFill>
                  <a:schemeClr val="bg1"/>
                </a:solidFill>
              </a:rPr>
              <a:t>年前</a:t>
            </a:r>
            <a:endParaRPr lang="zh-CN" altLang="en-US" b="1" dirty="0">
              <a:solidFill>
                <a:schemeClr val="bg1"/>
              </a:solidFill>
            </a:endParaRPr>
          </a:p>
        </p:txBody>
      </p:sp>
      <p:sp>
        <p:nvSpPr>
          <p:cNvPr id="26" name="椭圆 25"/>
          <p:cNvSpPr/>
          <p:nvPr/>
        </p:nvSpPr>
        <p:spPr>
          <a:xfrm>
            <a:off x="6084168" y="1484784"/>
            <a:ext cx="406400" cy="406400"/>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pic>
        <p:nvPicPr>
          <p:cNvPr id="90116" name="Picture 4" descr="http://t3.gstatic.com/images?q=tbn:ANd9GcSgo0cRvEBzkAFvckaP-ACq5cQpwx6R6MkTqNX8LE875t6bDHVj"/>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27584" y="4903812"/>
            <a:ext cx="1872208" cy="1333500"/>
          </a:xfrm>
          <a:prstGeom prst="rect">
            <a:avLst/>
          </a:prstGeom>
        </p:spPr>
        <p:style>
          <a:lnRef idx="2">
            <a:schemeClr val="accent1"/>
          </a:lnRef>
          <a:fillRef idx="1">
            <a:schemeClr val="lt1"/>
          </a:fillRef>
          <a:effectRef idx="0">
            <a:schemeClr val="accent1"/>
          </a:effectRef>
          <a:fontRef idx="minor">
            <a:schemeClr val="dk1"/>
          </a:fontRef>
        </p:style>
      </p:pic>
      <p:sp>
        <p:nvSpPr>
          <p:cNvPr id="18" name="AutoShape 8" descr="data:image/jpeg;base64,/9j/4AAQSkZJRgABAQAAAQABAAD/2wCEAAkGBxISEhAUEhIVFBIWFxoTFxcWDRsYGBYXFyAWGh4YGhcZKCgsGBolGxoUIjQjJSkrLjouFx8zRDQtNygtLisBCgoKDg0OGhAQGjckHyQsLCwvLC8yNywvLCwsLCwsLCw0LCw0LCwsLCwsLCwsLC4sLCwsLCwsLCwsLCwsLCwsLP/AABEIAKgBLAMBIgACEQEDEQH/xAAbAAEAAgMBAQAAAAAAAAAAAAAAAwQCBQYBB//EAEYQAAEDAQQFCAgDBgYCAwEAAAEAAhEDBBIhMQUTQVKSFSIyUVNhcZMGFHKBkbHB0RYjoTM0QpSy0geCosLh8ENzYmPxJP/EABoBAQEBAQEBAQAAAAAAAAAAAAABAgMEBQb/xAArEQACAQMEAAYCAQUAAAAAAAAAAQIRElEDEyExBBQyQXHwBSLhI1JhgdH/2gAMAwEAAhEDEQA/APtNGg263mtyH8I6lnqG7reEL2h0W+A+SzQEeobut4Qmobut4QpEQEeobut4Qmobut4QpEQEeobut4Qmobut4QpEQEeobut4Qmobut4QpEQEeobut4Qmobut4QpEQEeobut4Qmobut4QpEQEeobut4Qmobut4QpEQEeobut4Qmobut4QpF494AJJAAxJJgD3oDDUN3W8ITUN3W8IWnr+k1MyLPTq2p3/ANNKWec6GfBy02lfSPSdNjqg0aWMAJJNVlVwA2llN4J90rLkkdo6E5f4+XQ7HUN3W8ITUM3W8IXNehfpYdI0HvYxrKtN2reC4ubiJD2nAlpGwxkR3qr6bWm2WazVa5tDC1oxYyiaTsdral52I6jml6pVFWhLc23w60Ov1DN1vCE1Dd1vCFof8P6lpdo+zOtbi6s9peS4c664ksvd9y6uiVXKOUlbJoj1Dd1vCE1Dd1vCFIipkj1Dd1vCE1Dd1vCFIiAj1Dd1vCE1Dd1vCFIiAj1Dd1vCE1Dd1vCFIiAj1Dd1vCE1Dd1vCFIiAj1Dd1vCE1Dd1vCFIiAj1Dd1vCFqNL0W3xzR0d0dZW7Wo0x0x7P1KA2lDot8B8lmsKHRb4D5LNAEREAREQBERAEREAREQBERAEREAWp01Ws1MNdaOdJimwgvLn7BTpCbzvASrWl9INs9GrWfg1jbx/71LjfQTTFmtL7RaqtembRfdTY19QA0aA6Ia05B3SLhnlsWZPmh209NuLn7LB1dlNoqwXt9XZsZIdVj/wCThLWeDb3tBWrbaG0aVR7zDGNLiSdgG0la53pNQc4soE2moM20AHhvt1MGM/zOB8Vzml7fWtpNnZRFdgcNY1hIoS0n8upaHAXwHAXgxs4XYzcI5ULHScnyqL795PP8M7GyxWGtaaxFJld5ri9zblECKYPeWgu/zBTU7HU0tVZVrMdT0dTN6nSe0h1qcMnvacqUwQD0vDPa2T0aNRzKluqC0VGwWUwy7Z6RG1tP+MjeeT3ALo0UeKGtTW/ZyXLfvj4/6AiItnmCIiAIiIAiIgCIiAIiIAiIgC1GmOmPZ+pW3Wo0x0x7P1KA2lDot8B8lmsKHRb4D5LNAEREAREQBERAEREAREQBERAaf0i00bKGOFIPaZBLrVSohsRGNUiSe7qXL6T9PTUsWknUGmjabMxjsXsqsioea5r2EtdgD+i6H0i9FmWurQrGtVpVKN4NLLjm84QZZUa4TBOMTitYf8PqRZbmutFZxtbabKjrlJpApEkXQxgEmYJIK6xspz95Ocrq8FG2ekFrdbLNZhZ9dSqWVz303PpAVpDRfkzDRLgWmM1q9LaN0ZZa1SdF0nFskA6Spy4DGW0Hv8cI9y7HSPokypVs9ZlorUK1GnqQ6mWc5nU5r2uHw+gVOr6BU79pcy01mNtD3PqMNOjUEuEEA1WOIEYRKf03SqNRnqwTtbRloz0ss4do+lToGlQtdMvouutawOAnVFrcnfpiImVT9I/S67Z7Y6hep07PVZZxVYxjr7/4mMa7ABstBdjjIjArZ2n0KoPsVnsmsqAWcsdSqgt1rHMMhwMROYy2rK3ehlCpYWWIPqMpNLXXmlt9zgS4ucSCCXOJJMZkorEyO9lPSXp7Sp2mtZ2MD30YDy+2UqIBdjDRVILsIy6wq2nvSi1tq6LFGhhaHEuaK9JzagukmmKkkAjA3sj1rb6V9GHV6j3m11Wh2FwWezuaBEQC+mSR4k5qCt6D0NTYqVOrWomyEuo1GPaXy7pFwcCDJ7u7LBE4Kn32JSRlpf0qfZyxr7M2XMa6HaRoM5xGLAHuBdBwnarfo36Q+u02VadFzaZvtcXPbLH0yWlpAzBzBH6KhW9CWms+u21121XsYx5LKL72rEB0VGG6TiSGwJJwW19GNAssNDU03ue2++pLw0GXmTgwAAdwCjst47Krq8m2REXM2EREAREQBERAEREAREQBajTHTHs/UrbrUaY6Y9n6lAbSh0W+A+SzVWvadXRvxN1oMT4Baf8AFLeyPGPstx05S6RlzS7OiRc7+KW9keMfZPxS3sjxj7LWxPBNyOTokXO/ilvZHjH2T8Ut7I8Y+ybE8Dcjk6JFzv4pb2R4x9k/FLeyPGPsmxPA3I5OiRc7+KW9keMfZPxS3sjxj7JsTwNyOTX6S9Ia1N1Y3hdYXfwDBrSfotYz06cWl1+IDiGmm28bgkgDriD7wlsIqGpI5ry6Qep04fAqnyfSx/LbjM/5gGn4gNHuXtWlGnKPK5yydBY9P1nup88Fri3JgxBI+i3lo0iWAFxwJjozsJyHhsXH2UhhZAwaQQB1NjBbWpphjommTBkc/aNuS462jVq1HXT1OOWbXlxmH5gxF4cw4iYnLLb4Y5YqSzaXFToPDsJwbskjPxBXOVrRRd/4i0xdlr8bu7iMAclNQ0jSYQW0YgXR+ZkCZgT3/IdQXLYlg6biydL607r/AEWrr+kzWmDMy9pwaILCRiXEDGJHX+ircujszx/8KBmkqYdeFGHSTN7GXZ/FRaM/dB6kcm1dp8Aw6Wm/q8Q3AmM8eok+DHdSydp1oIF+ZbfwZsw+JMiAMVphbqOP5MznL5nZt7sB1DBYC1UexORb+1OAPV1d3VshXZlgm4snT07YXAEEEESDGYOKjtGkSwAuOGON3qBd8gVpqem2tAApkACAL+QGHUvKmmWuEGlIkHF21pBBy2EA+5TYngu5HJsR6QMmC+DAdi3rvGJGcXfCSBngrtK2FwaQZBgjDYVzPrdGZ1GMR+0OUER4Yn3454qzS001oAFMwIAF/YPcj0J+yC1I5NvbNKmmAXZE3cGjOCfhh+qi5fp4/mtwzEY4Z4bfd45LVVtLMeIdSvDHAuwxBadnUSPeofXKPYY4mb+IvSDB2ZnJFoywNxZOooWpzi3HAxs2FX1yVDTbW3QKZhsAC/sGzJW/xS3sjxj7KbE8Dcjk6JFzv4pb2R4x9k/FLeyPGPsmxPBdyOTokXO/ilvZHjH2T8Ut7I8Y+ybE8Dcjk6JFzv4pb2R4x9k/FLeyPGPsmxPA3I5OiRc7+KW9keMfZPxS3sj5n/CbM8Dcjk6JajTHTHs/Uq9o6162m14ETOEzkSPoqOmOmPZ+pXNqjozadSTS/wC6v9kf7Vxa7TS/7q/2R/tXFr2eF9LPNr9oIiL0nEIiIAiIEBD63T328QT1qnvt4l3no6f/AOSyf+mn/S1bGV4/NPB6NhHzL1qnvt4k9ap77eJfTZSVPNPBdhHzL1qnvt4k9ap77eJfTZSU808DYR8y9ap77eJPWqe+3iX02UlPNPA2EfMvWqe+3iT1qnvt4l9NlJTzTwNhHzL1qnvt4k9ap77eJfTZSU808DYR8y9ap77eJPWqe+3iX02UlPNPA2EfMvW6e+3iUtQ3ZmcM8CT8BiT3L6RK+e2/9pU9t3zK66es5VOc9NRoVtcN2p/LVP7U1w3an8tU/tXxSv0neJ+a2mgq1naKuuAkmmGzTDsL3PzBjm7c+peBfkp/2o/QS/ARjGt7f+v5Pq2uG7U/lqn9q91w3an8tU/tXG2u1aJ1brjWB1xwP5TsXatkFhjA356sQ45HHg1ZfkZL2RjR/Bx1E6ya+V/J9tbaGlwbzg4guAdSc2QIBIvATBc34rF1rYCReEggEdU4/DvXC/4b/tqn/rd86S6216i86+HXscJdzsCTAByz6sV9Dw+q9XTUmfG8b4deH1npp1oXvW6e+349wPyIPvXjbWw5OBwJwxwbgclrwLNDjzxheMmpOIH6x78FZoWGkcWh38Tf2jxtN4Z9YK7nmJhbacTfbsmXREguE9WAJ9yzpWhriQDJH/feq50VS3Ts/wDI7YIG3qU1CyNYSWzJnN5OcE5nuHwUBOiIgOz9Gv3en4u/qcsNMdMez9Ss/Rr93p+Lv6nLDTHTHs/Ur5mp638nth6USaX/AHV/sj/auLXaaX/dX+yP9q4terwvpZw1+0ERF6TiEREASFDa7OKjC0mAYxGYIIIOPeBmqL9CMObnZPGEZVJLh7zd4AgNz6zU338ZWNS3ObnVcPGqR9VqORWQ3nvERBBAOGriSM+gFvdGWrUvvxeNwsz3i0z/AKQsSVFwjSfPLI/Wam+/zCnrT+0d5hVO02YPcHEkEGcDAJmRI7sY8SoTo+Yl7zBB6Z2QY8JH/wCrVqwSrNl61U7R/mFYvtrhE1XCcpqn7rXVNHEj9rUnrvYzhj74/XYtlZnNa8PIcSMRdqlmIIPOu9JuGLTgdoOEZkqLhFT55Z76zU33+YU9Zqb7/MKo2uyCoSScxlHVej+p36LOz0Ll7EmXF2MYE9UbFq1YJVlv1mpvv8wp6zU338ZVO3WVtVhY6bpIJjPmkO+ipt0M0RzjIL3TAxL4JnukDKMh3ytWBVm49Zqb7+Mp6zU33+YVphoNl0NvHmtLGm6JE6vGYxIuD4lS1tGNc57rzmlxmWmI5tNuzPoNPilqwKs2b7Y8CTUcB31CgtbyJFR0ZzrDEda9slW5UpvibhvROeBH1UGlm69xcSWyb0N8I+ET8Vmn7UpwWvHZP60/tH+YVBWbeDg6TekHnEEzniMQe/NVqlim7D3NgBvNMSAHjEj2j8AvBYnS7818EQMe7PHbP/cZWqIzVlf8PWbsz/MVf7ljU0FZG4uZA77TUH+5TjR7ttapgIHOOPNuye+ccI+q2Nnutc0uvGIi7VLDIcx4ktzEsEjaCRkYWJQilxFG1qSry2an8O2bsz/MVf7k/D1m7M/zFX+5WtIWZ1R98ODTBGBIOJDsCMslWFgqy46zEkbXZAgxn492JwV24YG5LLJrFoqjSdepsIcRdnWvdgYP8RO0D4KZ9jpkkloJJnbnlPwwVcWOpcDLzSAQRMk4Gczn/wAD3x07BWF2axMNjpOxMzezz960kl0Ybb7LRsFIyCwEHMScfEKalTDRDRAVSyWN7XAl87MzkARGPfj9leVAREQBERAdn6Nfu9Pxd/U5YaY6Y9n6lZ+jX7vT8Xf1OWGmOmPZ+pXzNT1v5PbD0o2LaYcwBwBBAkEYHJRcmUOyZ5YVih0W+A+SzWU2ui0TKnJlDsmeWE5ModkzywraJc8i1YKnJlDsmeWE5ModkzywraJc8i1YKnJlDsmeWE5ModkzywraJc8i1YKnJlDsmeWE5ModkzywraJc8i1YKnJlDsmeWE5ModkzywraJc8i1YKnJlDsmeWE5ModkzywraJc8i1YKnJlDsmeWE5Modkzywq+m9Iuo6i6Ab9S4ZGyHHDEY4d57iqI9JxeqfluLGsDhAxkl4k9TYDDMYSZXRRm1VGf1NtyZQ7JnlhOTKHZM8sLV1dNVIBDBEWhx5kkCg4NbheESDjn4KWwacNWs6mGXeaIJEw+aszjiIYMu8SjhOlR+pf5ModkzywnJlDsmeWFq6XpCW02Oqtlx1c3GwJqyAACTlhMnr8FiPScEsApkAkh17qArZRlzqYEnZOCu3qCsTbcmUOyZ5YTkyh2TPLC1ND0mvSTSddhpaAJMO1kE98NBjYJMle2rT7iKYpNaHPFQzUJMap1wi63pTjGIwG3Fcteb0IOeo6JGoRU3SKNryZQ7JnlhOTKHZM8sLLRtr1tNr4iZBHUWktMHaJBg7RCsoptqqYtWCpyZQ7JnlhOTKHZM8sK2iXPItWCpyZQ7JnlhOTKHZM8sK2iXPItWCpyZQ7JnlhOTKHZM8sK2iXPItWCpyZQ7JnlhOTKHZM8sK2iXPItWCpyZQ7JnlhOTKHZM8sK2iXPItWCpyZQ7JnlhOTKHZM8sK2iXPItWDCjSawBrQGtGwCAtXpjpj2fqVt1qNMdMez9SoU2lDot8B8lmsKHRb4D5LNAEREARFhWqBrXOdgGgk4E4DuCAzRUa2mKDWXzVbHxdswuDGec2RGEqVlvpG7FVnOi7+YMb0xHjB+C1a+6EqiyiitNpZTAL3BoJDQT1uIAHxKj5RowDracHbrW946+4/AqUZallFXFvpEhutZeOAGsEkzER44LK1WplNt55hsgTBOfcEo+hUmRVG6SoGfzqeEn9oJgTjHVgV43S1nIJ11OAS0zVAgtJac+8Ee5W14JVFxF4x4IkEEdxVOhpag+btVuzMxN7KJzB2Qok2WpdRVDpShgddTg7daI2nPYMDj3KelXa6brmugwYcDB6jGRRpoVJEVU6Rohzmmo1rmmCHG7jAOF6JwIOHWF67SFIFo1jSSQAA6TzojAbMRj3hLXglUWVVt2j6VYAVWB0ZE4EZZOGIBgSNqktVqZTAL3XQSGgxtOQw2n54Ku3S9AuLda2QJ6XNx6nZE9wKWOS64LWhcpsDQAAAAIAAgADYBsCyVSppKiLs1G84wIMicBmMBi5ox3h1rLlCj2tPYf2rdokbeqT4Ja8Eqiyix1gi9IuxMzhGcqrR0pQeA5tVkHDF4BmSIgwQZBHuSjYqXEVSlpOi69dqNN3OHdQDiRvCHDEKN2mrOGOearQ1rb5nAhuBm6cTmNm2FbJYFUX0UNK103GGva50TAeCYBgmBsnBRnSVEOLTVYHAwQXgEHqM5FSjFUWkVcW6kQSKjC0YEioCAYmJ8MVOClGinqIigCIiALUaY6Y9n6lbdajTHTHs/UoDaUOi3wHyWawodFvgPks0AREQBYvYHAgiQRBHcVkiA1rtA2Y50W5k7cz/0/E9ZWdDQ1nY4PbSAeMjiTjMnHabzse9X0Wr5dVJasEFrsjKoAqNDgDIB64InxglVDoCy9i3IN25AQP0VsWynee28LzIDgTEXgCM/EI220zlUZs/jG0wPiclU5LocMrU9CWdpkUmg3g/8AzNLiD7i52HerVqsrKjbrxLZBiSMvBYuttMNLr7SBEwZzMDAdZXptdMTz24Z88bMMvFRuTdRwVDoGzSDqWgglwIkEF0SQRlk3wgLI6Fs5cXasXudjni+bxg4SZMq021UyYD2kzEB4zxw8cD8Cs61UNaXOMNAknuHgrfPLFEY2SzNpsZTYIYxoY0dQaIA+Cpv0FZjnSbMudOMy7pH37fgrDrfSBANRokFwlwGDYnPKJXrLbTJgPaTBdg4dEYE+AJCiclyOCjQ9HLM27+XN0hwLnEwRGInaYBJ24dQVvR2jadAPFMQHOvETgDAEAbBAXtbSFJnSeALt+dl3KZyhWKdQOEtIIywM4jAhVym1yyJL2Kdr0RQq39ZTa6+IdM4jmYf6GcK8p6Fs7XB7aTQ4EmQIxLnP/qc4+8qxVtlNrg1zgHGAAT1zHxun9OsJ65T5ovt5xuth45xgmB14ApdOlKstEZ1qLXgBwkAh3vaQ4H3EA+5UGej9lF2KLQBEZ4R9O5WW6RpE3dY2YnOJAN3Dr50D3hOUKUA6xoBgCTE3oiJzzb8UTmuFUcMwboigAGik2BegRlfwdHeRtVZno3ZQSdUMQGgXjDQARA6pkz1nwC2jHhwkEEHaDI+KhdbqYc5pcA5pAIOGYkROeHUinP2bFESMotDQwCGAXQNgaBEfBUX6Asx/8LRgAIERAgYDuwVw2unvt4x1T8oKwfb6YLwXAFuYII2F2G9gDlORUTkuhwV7PoOzsgtpgGCJkkm8IMnaSNp6z1pU0FZnTNJuIAOYwAgZd2CuUrQx2DXNJzgOxGRxGzMfFLRaGsAL3BoOGPXBPyBVvnXtiiIbFo2lRnV0wyQAY6hJA8BJ+KwtOiKFQy+k1xmZ6/GM1Oy2Uy66HtLtgvDGJmOuIMwp1LpJ1ryKIqUtGUW3rtNoDjecLuBOImPefiVbARFG2+y0CIigCIiALUaY6Y9n6lbdajTHTHs/UoDaUOi3wHyWawodFvgPks0AREQBERAEREBVqaPpOc5xbziQSbxEluAy93wCxOjKOA1YwxHdEfYK4itzySiKrdH0w1zbuDgAeccQMsfj8ViNF0RP5bcTePib2P8Aqd8VcRLnkURUp6NpNdeDIdIMydgIHwBIHdHUFZqMDgQciIOMfqFkiNtloVG6MpAghmIyxMDLIZbPmdpWTbBTEwwCQWnPomMP0CytFpuFgibxjwy+6jqW4AkROJE3sMADj1ZpV5JRHvJ1KGi4Ia240ScGjYPhnmpbNZm0xdYLokmB1lR+tc0uuxiAMesA49R2eOCxfpBokBriQCYu5wYiT3pVloZVbBSc685gLuvb4E7R3ZLylo6k0gtbBGXOOH/P0wQW5sgQcSG5YSU9eE3SDMlogTMRt96VeSURgdE0IjVtA6hgNhyHeAVnyfSwNwYTESIkzs78V4NINwwdiQBzeuIPhj/2Qszaxda4CQdk45F3xgfqlzyKIzs1nbTaGsF1omB4kk/qSsH2GmS4ljSXGSYzIgCevAD4LOjXDpjZ19+OSlSrKUjomjjzAJgHE4hsQD3YDDunNSVLBTcSSwSTJw6RgDHrwAz6h1BWUS55JRFehYqbHXmtgxdzyBjAdWQ/U7SpK1BrxDgCO/vBHyJ+KkRKspTo6MpMc1zWXS2YgmBezw+PhJVxERtvsUCIigCIiAIiIAtRpjpj2fqVt1qNMdMez9SgNhRrtut5zch/EOpZ69u83iCIgGvbvN4gmvbvN4giIBr27zeIJr27zeIIiAa9u83iCa9u83iCIgGvbvN4gmvbvN4giIBr27zeIJr27zeIIiAa9u83iCa9u83iCIgGuZvN4gmvbvN4giIBr2bzeIJr27zeIIiAa9u83iCa9m83iCIgGvZvN4gmvZvN4giIBr27zeIJr27zeIIiAa9u83iCa9u83iCIgGvbvN4gmvbvN4giIBr27zeIJr27zeIIiAa9u83iCa9u83iCIgGvbvN4gmvbvN4giIBr27zeIJr27zeIIiAa9u83iC1Gl6zb45w6O8OsoiA//9k="/>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AutoShape 10" descr="data:image/jpeg;base64,/9j/4AAQSkZJRgABAQAAAQABAAD/2wCEAAkGBxISEhAUEhIVFBIWFxoTFxcWDRsYGBYXFyAWGh4YGhcZKCgsGBolGxoUIjQjJSkrLjouFx8zRDQtNygtLisBCgoKDg0OGhAQGjckHyQsLCwvLC8yNywvLCwsLCwsLCw0LCw0LCwsLCwsLCwsLC4sLCwsLCwsLCwsLCwsLCwsLP/AABEIAKgBLAMBIgACEQEDEQH/xAAbAAEAAgMBAQAAAAAAAAAAAAAAAwQCBQYBB//EAEYQAAEDAQQFCAgDBgYCAwEAAAEAAhEDBBIhMQUTQVKSFSIyUVNhcZMGFHKBkbHB0RYjoTM0QpSy0geCosLh8ENzYmPxJP/EABoBAQEBAQEBAQAAAAAAAAAAAAABAgMEBQb/xAArEQACAQMEAAYCAQUAAAAAAAAAAQIRElEDEyExBBQyQXHwBSLhI1JhgdH/2gAMAwEAAhEDEQA/APtNGg263mtyH8I6lnqG7reEL2h0W+A+SzQEeobut4Qmobut4QpEQEeobut4Qmobut4QpEQEeobut4Qmobut4QpEQEeobut4Qmobut4QpEQEeobut4Qmobut4QpEQEeobut4Qmobut4QpEQEeobut4Qmobut4QpEQEeobut4Qmobut4QpF494AJJAAxJJgD3oDDUN3W8ITUN3W8IWnr+k1MyLPTq2p3/ANNKWec6GfBy02lfSPSdNjqg0aWMAJJNVlVwA2llN4J90rLkkdo6E5f4+XQ7HUN3W8ITUM3W8IXNehfpYdI0HvYxrKtN2reC4ubiJD2nAlpGwxkR3qr6bWm2WazVa5tDC1oxYyiaTsdral52I6jml6pVFWhLc23w60Ov1DN1vCE1Dd1vCFof8P6lpdo+zOtbi6s9peS4c664ksvd9y6uiVXKOUlbJoj1Dd1vCE1Dd1vCFIipkj1Dd1vCE1Dd1vCFIiAj1Dd1vCE1Dd1vCFIiAj1Dd1vCE1Dd1vCFIiAj1Dd1vCE1Dd1vCFIiAj1Dd1vCE1Dd1vCFIiAj1Dd1vCFqNL0W3xzR0d0dZW7Wo0x0x7P1KA2lDot8B8lmsKHRb4D5LNAEREAREQBERAEREAREQBERAEREAWp01Ws1MNdaOdJimwgvLn7BTpCbzvASrWl9INs9GrWfg1jbx/71LjfQTTFmtL7RaqtembRfdTY19QA0aA6Ia05B3SLhnlsWZPmh209NuLn7LB1dlNoqwXt9XZsZIdVj/wCThLWeDb3tBWrbaG0aVR7zDGNLiSdgG0la53pNQc4soE2moM20AHhvt1MGM/zOB8Vzml7fWtpNnZRFdgcNY1hIoS0n8upaHAXwHAXgxs4XYzcI5ULHScnyqL795PP8M7GyxWGtaaxFJld5ri9zblECKYPeWgu/zBTU7HU0tVZVrMdT0dTN6nSe0h1qcMnvacqUwQD0vDPa2T0aNRzKluqC0VGwWUwy7Z6RG1tP+MjeeT3ALo0UeKGtTW/ZyXLfvj4/6AiItnmCIiAIiIAiIgCIiAIiIAiIgC1GmOmPZ+pW3Wo0x0x7P1KA2lDot8B8lmsKHRb4D5LNAEREAREQBERAEREAREQBERAaf0i00bKGOFIPaZBLrVSohsRGNUiSe7qXL6T9PTUsWknUGmjabMxjsXsqsioea5r2EtdgD+i6H0i9FmWurQrGtVpVKN4NLLjm84QZZUa4TBOMTitYf8PqRZbmutFZxtbabKjrlJpApEkXQxgEmYJIK6xspz95Ocrq8FG2ekFrdbLNZhZ9dSqWVz303PpAVpDRfkzDRLgWmM1q9LaN0ZZa1SdF0nFskA6Spy4DGW0Hv8cI9y7HSPokypVs9ZlorUK1GnqQ6mWc5nU5r2uHw+gVOr6BU79pcy01mNtD3PqMNOjUEuEEA1WOIEYRKf03SqNRnqwTtbRloz0ss4do+lToGlQtdMvouutawOAnVFrcnfpiImVT9I/S67Z7Y6hep07PVZZxVYxjr7/4mMa7ABstBdjjIjArZ2n0KoPsVnsmsqAWcsdSqgt1rHMMhwMROYy2rK3ehlCpYWWIPqMpNLXXmlt9zgS4ucSCCXOJJMZkorEyO9lPSXp7Sp2mtZ2MD30YDy+2UqIBdjDRVILsIy6wq2nvSi1tq6LFGhhaHEuaK9JzagukmmKkkAjA3sj1rb6V9GHV6j3m11Wh2FwWezuaBEQC+mSR4k5qCt6D0NTYqVOrWomyEuo1GPaXy7pFwcCDJ7u7LBE4Kn32JSRlpf0qfZyxr7M2XMa6HaRoM5xGLAHuBdBwnarfo36Q+u02VadFzaZvtcXPbLH0yWlpAzBzBH6KhW9CWms+u21121XsYx5LKL72rEB0VGG6TiSGwJJwW19GNAssNDU03ue2++pLw0GXmTgwAAdwCjst47Krq8m2REXM2EREAREQBERAEREAREQBajTHTHs/UrbrUaY6Y9n6lAbSh0W+A+SzVWvadXRvxN1oMT4Baf8AFLeyPGPstx05S6RlzS7OiRc7+KW9keMfZPxS3sjxj7LWxPBNyOTokXO/ilvZHjH2T8Ut7I8Y+ybE8Dcjk6JFzv4pb2R4x9k/FLeyPGPsmxPA3I5OiRc7+KW9keMfZPxS3sjxj7JsTwNyOTX6S9Ia1N1Y3hdYXfwDBrSfotYz06cWl1+IDiGmm28bgkgDriD7wlsIqGpI5ry6Qep04fAqnyfSx/LbjM/5gGn4gNHuXtWlGnKPK5yydBY9P1nup88Fri3JgxBI+i3lo0iWAFxwJjozsJyHhsXH2UhhZAwaQQB1NjBbWpphjommTBkc/aNuS462jVq1HXT1OOWbXlxmH5gxF4cw4iYnLLb4Y5YqSzaXFToPDsJwbskjPxBXOVrRRd/4i0xdlr8bu7iMAclNQ0jSYQW0YgXR+ZkCZgT3/IdQXLYlg6biydL607r/AEWrr+kzWmDMy9pwaILCRiXEDGJHX+ircujszx/8KBmkqYdeFGHSTN7GXZ/FRaM/dB6kcm1dp8Aw6Wm/q8Q3AmM8eok+DHdSydp1oIF+ZbfwZsw+JMiAMVphbqOP5MznL5nZt7sB1DBYC1UexORb+1OAPV1d3VshXZlgm4snT07YXAEEEESDGYOKjtGkSwAuOGON3qBd8gVpqem2tAApkACAL+QGHUvKmmWuEGlIkHF21pBBy2EA+5TYngu5HJsR6QMmC+DAdi3rvGJGcXfCSBngrtK2FwaQZBgjDYVzPrdGZ1GMR+0OUER4Yn3454qzS001oAFMwIAF/YPcj0J+yC1I5NvbNKmmAXZE3cGjOCfhh+qi5fp4/mtwzEY4Z4bfd45LVVtLMeIdSvDHAuwxBadnUSPeofXKPYY4mb+IvSDB2ZnJFoywNxZOooWpzi3HAxs2FX1yVDTbW3QKZhsAC/sGzJW/xS3sjxj7KbE8Dcjk6JFzv4pb2R4x9k/FLeyPGPsmxPBdyOTokXO/ilvZHjH2T8Ut7I8Y+ybE8Dcjk6JFzv4pb2R4x9k/FLeyPGPsmxPA3I5OiRc7+KW9keMfZPxS3sj5n/CbM8Dcjk6JajTHTHs/Uq9o6162m14ETOEzkSPoqOmOmPZ+pXNqjozadSTS/wC6v9kf7Vxa7TS/7q/2R/tXFr2eF9LPNr9oIiL0nEIiIAiIEBD63T328QT1qnvt4l3no6f/AOSyf+mn/S1bGV4/NPB6NhHzL1qnvt4k9ap77eJfTZSVPNPBdhHzL1qnvt4k9ap77eJfTZSU808DYR8y9ap77eJPWqe+3iX02UlPNPA2EfMvWqe+3iT1qnvt4l9NlJTzTwNhHzL1qnvt4k9ap77eJfTZSU808DYR8y9ap77eJPWqe+3iX02UlPNPA2EfMvW6e+3iUtQ3ZmcM8CT8BiT3L6RK+e2/9pU9t3zK66es5VOc9NRoVtcN2p/LVP7U1w3an8tU/tXxSv0neJ+a2mgq1naKuuAkmmGzTDsL3PzBjm7c+peBfkp/2o/QS/ARjGt7f+v5Pq2uG7U/lqn9q91w3an8tU/tXG2u1aJ1brjWB1xwP5TsXatkFhjA356sQ45HHg1ZfkZL2RjR/Bx1E6ya+V/J9tbaGlwbzg4guAdSc2QIBIvATBc34rF1rYCReEggEdU4/DvXC/4b/tqn/rd86S6216i86+HXscJdzsCTAByz6sV9Dw+q9XTUmfG8b4deH1npp1oXvW6e+349wPyIPvXjbWw5OBwJwxwbgclrwLNDjzxheMmpOIH6x78FZoWGkcWh38Tf2jxtN4Z9YK7nmJhbacTfbsmXREguE9WAJ9yzpWhriQDJH/feq50VS3Ts/wDI7YIG3qU1CyNYSWzJnN5OcE5nuHwUBOiIgOz9Gv3en4u/qcsNMdMez9Ss/Rr93p+Lv6nLDTHTHs/Ur5mp638nth6USaX/AHV/sj/auLXaaX/dX+yP9q4terwvpZw1+0ERF6TiEREASFDa7OKjC0mAYxGYIIIOPeBmqL9CMObnZPGEZVJLh7zd4AgNz6zU338ZWNS3ObnVcPGqR9VqORWQ3nvERBBAOGriSM+gFvdGWrUvvxeNwsz3i0z/AKQsSVFwjSfPLI/Wam+/zCnrT+0d5hVO02YPcHEkEGcDAJmRI7sY8SoTo+Yl7zBB6Z2QY8JH/wCrVqwSrNl61U7R/mFYvtrhE1XCcpqn7rXVNHEj9rUnrvYzhj74/XYtlZnNa8PIcSMRdqlmIIPOu9JuGLTgdoOEZkqLhFT55Z76zU33+YU9Zqb7/MKo2uyCoSScxlHVej+p36LOz0Ll7EmXF2MYE9UbFq1YJVlv1mpvv8wp6zU338ZVO3WVtVhY6bpIJjPmkO+ipt0M0RzjIL3TAxL4JnukDKMh3ytWBVm49Zqb7+Mp6zU33+YVphoNl0NvHmtLGm6JE6vGYxIuD4lS1tGNc57rzmlxmWmI5tNuzPoNPilqwKs2b7Y8CTUcB31CgtbyJFR0ZzrDEda9slW5UpvibhvROeBH1UGlm69xcSWyb0N8I+ET8Vmn7UpwWvHZP60/tH+YVBWbeDg6TekHnEEzniMQe/NVqlim7D3NgBvNMSAHjEj2j8AvBYnS7818EQMe7PHbP/cZWqIzVlf8PWbsz/MVf7ljU0FZG4uZA77TUH+5TjR7ttapgIHOOPNuye+ccI+q2Nnutc0uvGIi7VLDIcx4ktzEsEjaCRkYWJQilxFG1qSry2an8O2bsz/MVf7k/D1m7M/zFX+5WtIWZ1R98ODTBGBIOJDsCMslWFgqy46zEkbXZAgxn492JwV24YG5LLJrFoqjSdepsIcRdnWvdgYP8RO0D4KZ9jpkkloJJnbnlPwwVcWOpcDLzSAQRMk4Gczn/wAD3x07BWF2axMNjpOxMzezz960kl0Ybb7LRsFIyCwEHMScfEKalTDRDRAVSyWN7XAl87MzkARGPfj9leVAREQBERAdn6Nfu9Pxd/U5YaY6Y9n6lZ+jX7vT8Xf1OWGmOmPZ+pXzNT1v5PbD0o2LaYcwBwBBAkEYHJRcmUOyZ5YVih0W+A+SzWU2ui0TKnJlDsmeWE5ModkzywraJc8i1YKnJlDsmeWE5ModkzywraJc8i1YKnJlDsmeWE5ModkzywraJc8i1YKnJlDsmeWE5ModkzywraJc8i1YKnJlDsmeWE5ModkzywraJc8i1YKnJlDsmeWE5ModkzywraJc8i1YKnJlDsmeWE5Modkzywq+m9Iuo6i6Ab9S4ZGyHHDEY4d57iqI9JxeqfluLGsDhAxkl4k9TYDDMYSZXRRm1VGf1NtyZQ7JnlhOTKHZM8sLV1dNVIBDBEWhx5kkCg4NbheESDjn4KWwacNWs6mGXeaIJEw+aszjiIYMu8SjhOlR+pf5ModkzywnJlDsmeWFq6XpCW02Oqtlx1c3GwJqyAACTlhMnr8FiPScEsApkAkh17qArZRlzqYEnZOCu3qCsTbcmUOyZ5YTkyh2TPLC1ND0mvSTSddhpaAJMO1kE98NBjYJMle2rT7iKYpNaHPFQzUJMap1wi63pTjGIwG3Fcteb0IOeo6JGoRU3SKNryZQ7JnlhOTKHZM8sLLRtr1tNr4iZBHUWktMHaJBg7RCsoptqqYtWCpyZQ7JnlhOTKHZM8sK2iXPItWCpyZQ7JnlhOTKHZM8sK2iXPItWCpyZQ7JnlhOTKHZM8sK2iXPItWCpyZQ7JnlhOTKHZM8sK2iXPItWCpyZQ7JnlhOTKHZM8sK2iXPItWCpyZQ7JnlhOTKHZM8sK2iXPItWDCjSawBrQGtGwCAtXpjpj2fqVt1qNMdMez9SoU2lDot8B8lmsKHRb4D5LNAEREARFhWqBrXOdgGgk4E4DuCAzRUa2mKDWXzVbHxdswuDGec2RGEqVlvpG7FVnOi7+YMb0xHjB+C1a+6EqiyiitNpZTAL3BoJDQT1uIAHxKj5RowDracHbrW946+4/AqUZallFXFvpEhutZeOAGsEkzER44LK1WplNt55hsgTBOfcEo+hUmRVG6SoGfzqeEn9oJgTjHVgV43S1nIJ11OAS0zVAgtJac+8Ee5W14JVFxF4x4IkEEdxVOhpag+btVuzMxN7KJzB2Qok2WpdRVDpShgddTg7daI2nPYMDj3KelXa6brmugwYcDB6jGRRpoVJEVU6Rohzmmo1rmmCHG7jAOF6JwIOHWF67SFIFo1jSSQAA6TzojAbMRj3hLXglUWVVt2j6VYAVWB0ZE4EZZOGIBgSNqktVqZTAL3XQSGgxtOQw2n54Ku3S9AuLda2QJ6XNx6nZE9wKWOS64LWhcpsDQAAAAIAAgADYBsCyVSppKiLs1G84wIMicBmMBi5ox3h1rLlCj2tPYf2rdokbeqT4Ja8Eqiyix1gi9IuxMzhGcqrR0pQeA5tVkHDF4BmSIgwQZBHuSjYqXEVSlpOi69dqNN3OHdQDiRvCHDEKN2mrOGOearQ1rb5nAhuBm6cTmNm2FbJYFUX0UNK103GGva50TAeCYBgmBsnBRnSVEOLTVYHAwQXgEHqM5FSjFUWkVcW6kQSKjC0YEioCAYmJ8MVOClGinqIigCIiALUaY6Y9n6lbdajTHTHs/UoDaUOi3wHyWawodFvgPks0AREQBYvYHAgiQRBHcVkiA1rtA2Y50W5k7cz/0/E9ZWdDQ1nY4PbSAeMjiTjMnHabzse9X0Wr5dVJasEFrsjKoAqNDgDIB64InxglVDoCy9i3IN25AQP0VsWynee28LzIDgTEXgCM/EI220zlUZs/jG0wPiclU5LocMrU9CWdpkUmg3g/8AzNLiD7i52HerVqsrKjbrxLZBiSMvBYuttMNLr7SBEwZzMDAdZXptdMTz24Z88bMMvFRuTdRwVDoGzSDqWgglwIkEF0SQRlk3wgLI6Fs5cXasXudjni+bxg4SZMq021UyYD2kzEB4zxw8cD8Cs61UNaXOMNAknuHgrfPLFEY2SzNpsZTYIYxoY0dQaIA+Cpv0FZjnSbMudOMy7pH37fgrDrfSBANRokFwlwGDYnPKJXrLbTJgPaTBdg4dEYE+AJCiclyOCjQ9HLM27+XN0hwLnEwRGInaYBJ24dQVvR2jadAPFMQHOvETgDAEAbBAXtbSFJnSeALt+dl3KZyhWKdQOEtIIywM4jAhVym1yyJL2Kdr0RQq39ZTa6+IdM4jmYf6GcK8p6Fs7XB7aTQ4EmQIxLnP/qc4+8qxVtlNrg1zgHGAAT1zHxun9OsJ65T5ovt5xuth45xgmB14ApdOlKstEZ1qLXgBwkAh3vaQ4H3EA+5UGej9lF2KLQBEZ4R9O5WW6RpE3dY2YnOJAN3Dr50D3hOUKUA6xoBgCTE3oiJzzb8UTmuFUcMwboigAGik2BegRlfwdHeRtVZno3ZQSdUMQGgXjDQARA6pkz1nwC2jHhwkEEHaDI+KhdbqYc5pcA5pAIOGYkROeHUinP2bFESMotDQwCGAXQNgaBEfBUX6Asx/8LRgAIERAgYDuwVw2unvt4x1T8oKwfb6YLwXAFuYII2F2G9gDlORUTkuhwV7PoOzsgtpgGCJkkm8IMnaSNp6z1pU0FZnTNJuIAOYwAgZd2CuUrQx2DXNJzgOxGRxGzMfFLRaGsAL3BoOGPXBPyBVvnXtiiIbFo2lRnV0wyQAY6hJA8BJ+KwtOiKFQy+k1xmZ6/GM1Oy2Uy66HtLtgvDGJmOuIMwp1LpJ1ryKIqUtGUW3rtNoDjecLuBOImPefiVbARFG2+y0CIigCIiALUaY6Y9n6lbdajTHTHs/UoDaUOi3wHyWawodFvgPks0AREQBERAEREBVqaPpOc5xbziQSbxEluAy93wCxOjKOA1YwxHdEfYK4itzySiKrdH0w1zbuDgAeccQMsfj8ViNF0RP5bcTePib2P8Aqd8VcRLnkURUp6NpNdeDIdIMydgIHwBIHdHUFZqMDgQciIOMfqFkiNtloVG6MpAghmIyxMDLIZbPmdpWTbBTEwwCQWnPomMP0CytFpuFgibxjwy+6jqW4AkROJE3sMADj1ZpV5JRHvJ1KGi4Ia240ScGjYPhnmpbNZm0xdYLokmB1lR+tc0uuxiAMesA49R2eOCxfpBokBriQCYu5wYiT3pVloZVbBSc685gLuvb4E7R3ZLylo6k0gtbBGXOOH/P0wQW5sgQcSG5YSU9eE3SDMlogTMRt96VeSURgdE0IjVtA6hgNhyHeAVnyfSwNwYTESIkzs78V4NINwwdiQBzeuIPhj/2Qszaxda4CQdk45F3xgfqlzyKIzs1nbTaGsF1omB4kk/qSsH2GmS4ljSXGSYzIgCevAD4LOjXDpjZ19+OSlSrKUjomjjzAJgHE4hsQD3YDDunNSVLBTcSSwSTJw6RgDHrwAz6h1BWUS55JRFehYqbHXmtgxdzyBjAdWQ/U7SpK1BrxDgCO/vBHyJ+KkRKspTo6MpMc1zWXS2YgmBezw+PhJVxERtvsUCIigCIiAIiIAtRpjpj2fqVt1qNMdMez9SgNhRrtut5zch/EOpZ69u83iCIgGvbvN4gmvbvN4giIBr27zeIJr27zeIIiAa9u83iCa9u83iCIgGvbvN4gmvbvN4giIBr27zeIJr27zeIIiAa9u83iCa9u83iCIgGuZvN4gmvbvN4giIBr2bzeIJr27zeIIiAa9u83iCa9m83iCIgGvZvN4gmvZvN4giIBr27zeIJr27zeIIiAa9u83iCa9u83iCIgGvbvN4gmvbvN4giIBr27zeIJr27zeIIiAa9u83iCa9u83iCIgGvbvN4gmvbvN4giIBr27zeIJr27zeIIiAa9u83iC1Gl6zb45w6O8OsoiA//9k="/>
          <p:cNvSpPr>
            <a:spLocks noChangeAspect="1" noChangeArrowheads="1"/>
          </p:cNvSpPr>
          <p:nvPr/>
        </p:nvSpPr>
        <p:spPr bwMode="auto">
          <a:xfrm>
            <a:off x="215900"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0123"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48264" y="4903813"/>
            <a:ext cx="2016224" cy="1333500"/>
          </a:xfrm>
          <a:prstGeom prst="rect">
            <a:avLst/>
          </a:prstGeom>
          <a:ln/>
        </p:spPr>
        <p:style>
          <a:lnRef idx="2">
            <a:schemeClr val="accent1"/>
          </a:lnRef>
          <a:fillRef idx="1">
            <a:schemeClr val="lt1"/>
          </a:fillRef>
          <a:effectRef idx="0">
            <a:schemeClr val="accent1"/>
          </a:effectRef>
          <a:fontRef idx="minor">
            <a:schemeClr val="dk1"/>
          </a:fontRef>
        </p:style>
      </p:pic>
      <p:pic>
        <p:nvPicPr>
          <p:cNvPr id="90124" name="Picture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67211" y="4903813"/>
            <a:ext cx="1957040" cy="1333499"/>
          </a:xfrm>
          <a:prstGeom prst="rect">
            <a:avLst/>
          </a:prstGeom>
          <a:ln/>
        </p:spPr>
        <p:style>
          <a:lnRef idx="2">
            <a:schemeClr val="accent1"/>
          </a:lnRef>
          <a:fillRef idx="1">
            <a:schemeClr val="lt1"/>
          </a:fillRef>
          <a:effectRef idx="0">
            <a:schemeClr val="accent1"/>
          </a:effectRef>
          <a:fontRef idx="minor">
            <a:schemeClr val="dk1"/>
          </a:fontRef>
        </p:style>
      </p:pic>
      <p:sp>
        <p:nvSpPr>
          <p:cNvPr id="28" name="AutoShape 14" descr="data:image/jpeg;base64,/9j/4AAQSkZJRgABAQAAAQABAAD/2wCEAAkGBhQQERAQEBQQEBQUGBYUFxgVFhATFxMVFRYZFhMVFhkXGygeFxkjGxYWHzEgJigrLC0sGB4xNTQqNSgrLSkBCQoKDgwOGQ8PGjEkHiQsMiw1NTQsLS8sLDUsLDUsLCw0KS81NS4sLy0uNCosMDQpMSw1KiwvNDQ0LSwxLyksLP/AABEIAIwBZwMBIgACEQEDEQH/xAAcAAEAAQUBAQAAAAAAAAAAAAAABgEDBAUHAgj/xABEEAACAQMCAwQHBgQEBAYDAAABAgMABBESIQUTMQYiQVEHFGFikZLRIzJScYHSFRdCkxYzobE0VHPTcqKys8HDCENT/8QAGgEBAAMBAQEAAAAAAAAAAAAAAAECBQMEBv/EAC8RAQACAAQDBgYCAwEAAAAAAAABAgMEERIhMVEFFUFUkeETImFxgfAyocHR8RT/2gAMAwEAAhEDEQA/AO40pUe7VdqhaARR6WncFgGJCRIPvSykdFHl1J2FVtaKxrLphYV8W0UpGsy3F/xKKBdc0iRL5uwUZ8hnqfZWhn9INuN0S7mX8SQSaT+RfTmuXS9obm+uDFw5Hup/6riRVJUZ3MYbuW8fljB9ua2F36LLgoZ+J8SSEbZPflAz4ZdlGfYAa8/xL3/jHD6tiMllsGYrj2mbdI/1/wA+ydw+k60JxJ6xD7ZImx8U1fGpJYcTiuF1wSJKvmjBhnyOOh9lcYHohmkiE3D7+G6U5xqDRg46jKlt/YQKjIur3hdziTm2s48disg/PdZV+I/I10ra8fyX/wDDlMx8uXvMW6W/eH9vpalRLsF28XiSMjgR3EYBdB0ZenMTO+nPUeBI8wTLa7ROrExcK2FeaXjSYWL2+jgRpJnSJF6s7Kij8ydhVyGZXVXRldWAIZSGDA9CCNiKjXpE7EDi9oLUytAVkWVWC6xlQy4ZcjIw7eI3wfDFZvYzs0OG2UFmHablBsuRjUWYu2Bk6RljgZo5t3SmaoGoK1G770iWMOovN3FfkvIsczwpL15bSqpQNv0zt44rG9K/FXteEX00RKvpVARkFebIkTEHwIDnHtqJ+jnsbb8T4BZw3SsVWWWQaWZDqEsi9R1BGR9KDrCsCARuDuCPEVWrcECxqqIAqqAqgdAqjAHwFewaCtKVTUPMUFaUqgagrSlUzQYXF+Mx2qc2bmBN8lIppdIALEsIlYqAAdztWD2a7aWnEub6lLzuVp19yVNOvVp++oz909Kv9qv+Bvf+hN/7TVyb/wDGf7vE/wA7f/aag7dSleRIM4yM/nQeqUpQKUpQKUpQKUpQKUpQKUpQKUpQKUpQKUpQKUpQWL+8WGKSZ9ljVnb8lGTj27VwHiF3PxK6WBD9rduGkx0Vf6E89CKMn8ietdY9KV3y+Gze+0SH8mkXUP1AI/WoH6GLXm391O3WOPA9hkbGfgrD9a8+LG60VfQdnTGXymLmfHXbH799PR1Psz2ah4fAsEA6bsxxqkbxZvb7PAbCtV6ReysvELeNbaRY5YpBIuskK3dK4JAODvkHB/1zUrqDelvjEtvaw8lmTmShXKkqxUIzaQw3GSB0rtaI26MrK/ExMxXbPzTPNmejbshJw22dJ3V5JX5jBCSq90KACQMnbc4rbdqOzEPEIGgnHtRxjVE/g6Hz9niNjUX9DnG5bm1nE7tJypdCFiWYIUVgpJ3OCT186n9IiNFcxN6Y9t0/NE83zPBNPwm+32mtnwRviRfEf+B1II9jV9I2N4s0cc0Zykiq6nzVhkf71xn03WAS9gmAxzYSG9pjYjPwZR+lT/0VXBfhdrnfTzE/RZGC/AYH6UjhwaWfn42Xw8xPPlLT+nK0UcMmuVBWZDEquCysqtKMgYPjk/GvPoatVueCRpcDmq0kurUSc4lyMnOeor16dLxDwya3DAzOYmVBksyrKMkAeAwfhWN6F+Mw2/CFSaRYmiaRnD5UoHkwhIPgSR8asxHP/RBaSXfFLqFp50jEUmsK7h3jEyYjV86kBOnJUg4BGRmr/pGtRwXjNo3Di8AdIpWUPIVZua6MDlslWVcEHzPnVfQjcCDi1082YlljdELhlDu08ZVQSNyQDVfTlMJuK2zQ5kEUaJIVDMEdZ5CynA2IBoOhenHhUTcKu7hkBlQQqrb5ANxGCOuP6m+NY/oP4JD/AAy1uuWvO1T9/LZ/zHXzx93arnpf45BPwa4SGRZGm5ZjC5YyBLmPXpAG+NLfCq+hDiMY4Zb2pYCZTMzRnIYKZWIJBHTDD40EW7L9pW7QcbkjuGY2cCSyR2+SI30MqI0qjaQnXqIOR4dNjn+ltjwV7K+4Zi1LOySxR5WGYABl1xDueDjIAPe67DGB2V7ONwHjkr3AK2k6SpFPj7Jdbq6LI3SNhoK743wem9ZvpjDcXksbDhum6dWeSVozqjhBCqhkkHdXqxxnOw23GQy/Sh20Y8O4Vdosnq1zLE9wisVLxadZgLjpqww9un86cM4twjib2i2EiWE0c8Exh0NbicQyB+WyKRHK22VIyQQPaK23GIl4fFwvh0sTXdlyZY7nELTYEax6Z2CglVDkk46Bs7kCod2i9HFhJPZNwSTM5mjLJDJz0iiB1PO5yxh093GTucADNBl+m3t1NHcQcLtnkhDhGmaPVrYSNpWNdI1AYBJA3OoD2G/29RVt4X4Ja30F1FKhDRWV9AzR6WDiRmiAkGdOzE5/U1b9NXYyc3Vtxe1jacRaOciglhyn1o+BuVIJBx00g/l0CP0h2UkSyQzLO7DuwRYe4LEbIYh3kbOx1YA8SBvQQnt96Srq24PZSaHtby7BR9SlWi5e0rKrbqWOnTnoGz1ArFhht5OCLy7e9lv3txIs4s79pmuGHM1LciLcajgEPgr7DW39K/Yy54nw6CTlr63ATIYo2LAq4+0jUn7zABN/HScDcVsewPbi0Th1pDPNHbzQRJDJDKdEwaJdBxGwDtnTkaQeuOtBh9k+M3lxwW+XiUU8U8UU6apY2jMqcklX7wGSN1JHkD1JrnHoh7WW3DrLi0l33g/JRYx96YlJsoPIYO7dB8AexcZ44zcOvZblRarKk0cCOGWVlMRCcxT912OohMZA0g75A4/6J+zUN7a8TsLz7J5uS8JZWDK8aTEyJnrpB3HiCR40HWOw/ZO1KR8QUrM82JkKtNyoQQMJEjHYLjcsNROSdP3RuF7HQidbkGQOrFtuWBkuz4OE6Zcj8v1J436Ie2MnC7iTh93qNq7NpkAZo45BtrVsf5TgfHB271d+gnV1V0IZWAZSOhBGQR+hoLlKUoFKUoFKUoFKUoFKUoFKUoFKUoFajiHamCFhGGM0p/8A1QgSyBQcO5VTlVXfJONxgZJANzj87rEVjdYi50mQlRylOdTjJ3bAwvhqIJ2BqMpxW3tUWG0gMirpjzCIUjLf0hp5nRJH65AZmz1wTXjzWYvhRph0m9p5eEfm08IWrETzlIL3tXBEUL8zlsAzShG5MQY4Qyv0TJ+HVtIwa2kFykg1RsrjplSGGfLIrnPDe1jpFIbu1vUTnTjXKsKDQ0zFAFaTU6iMrllBG2BqrecFljW4EtoYgk2FmiH2ba17qyiIgMkgA0sCBldJ/pGfNhZ3G37MfBmvSY+aPzpy+mq01jwlL6UpWq5op6ULMycMucDJTRL+iOrN/wCXVXOvQzxARcQlhOwniOn2vGdWPlLn9K7ZcW6yI0bgMrAqwPQqwwQf0NfOHG+Fy8LveWCVkgcSQuf60zmNvI9MEeYYVytHGJbvZ0xj5fEyvjPGP30fSdc49N3/AAtr/wBf/wCt6k3Y7tlFxGEOhCyqBzIz95G8SPND4H/5yKjXpvGLO3fB0rOMnwXMbgZ8t9qvPGHjyNZws5SL8NJWPQT/AMNef9cf+0ldNrmnoKhItLlyDpebKnwYCNQcfkdqlva3tdHYRZbDzMDyoh1dvAnHRfM//NTyhTNUti5q1aRrMy5f6aOJCS9SIb8iIA+x5TqI+XR8a6J6MLIxcLtQ3Vg0n6SOzL/oRXG+D8Jl4rfCNmLM7GSZ8fdGcufIYzgDp0FfRUECxqqIAqqAqgdAAMAfAVWvHi0O09uBgYeWidZjjLmHbT0lXVnez28XI0JoxqQk96NWOTqHixrM7HekG4uor+SVI5Dbw81FjVlLsA509T10gfrXRTGD1AP6CioB0AFNJ111eS+bwLYHw4woi2kRu16ePLxRa67TSQSRnKXcUscLBlxHoea4igQ6twUbnahnf7Jtz4eYvSAjRSzcsgQxmSUcxMrjmDuD+tcxEatuvsbEnWzQAqEQAnURpXBPXOMdfbVBZRgg6EyAR91ejbsOnQ1dmNbddoOVbC5ljKqHVXAdW0IZBGZcr1UAhyNjjOQCMVrb3t2IllYwueUJNQ1LlXiijmdWHgNMmzeYHTIqSNYxlBHoXQMd0DC7HIGBtjI6dK9NbKSxKqSw0scDLDyPmPZQRzinaYtZS3EJ0GO4EBxokyEu1gfAwc6lzgYz3hjercXbpMxBYhy3Fu2VdTpF1LJCg043YOneHUZPUjBk4tEwV0JpODjSuCRjBx+g+AqnqSZzoTOc50rnOc56dckmgisnpCARXW3lcOsbJpZTq58LS26dPvsUMePBmTfDZreWHFxNbm4hQPqUuihgDICNUZ6d0uMEZHQithHAqjCqqjOrYAbnqdvH214SyQF2VQpfAYr3SQowu48hQaCDtyknLMcbMri3YHIB0XUhiiYDxAdWDeQGd688N7WLdQXEkS8pkt45s6o3IM0TOoO2MqVI38qkUdmi6AqIOWNKbDuLjGF8hgCqpaoudKIM7HCqM5JJz57sT+poIbB6RQttFIU5rcqR5O+sbZt4EmlJUr3SwYlR0IKnoQazbvtwia3ETOic3U4K5RLeaOG4ZhjKheZrHXKq3sBkZsY/wR9MfdXpjTjp0xt+Ve1tlGohVGrAOABkAYAPnttQangnaQXMbyNG0OjUGU95w0ZKyqFUZbGF3Gc6hjervC+0kFy7RxM2tRqIKsNtskE7HBYDathLao2Qyo2QVOVU5VvvKc9QfEeNeYbGNG1IkasRjKqoONtsgewfCg5b2p9J93bXlxBHyNEbaV1IxOMA7nV7a1X84r7ytvkb99dsMYPgPgKpyl8h8BVNs9W1TtDK1rETl4mdOevP+nFP5xX3lbfI376fzivvK2+Rv312vlL5D4CnKXyHwFRtnqv3jlPLR6+zin84r7ytvkb99P5xX3lbfI3767Xyl8h8BTlL5D4Cm2ep3jlPLR6+zin84r7ytvkb99P5xX3lbfI3767Xyl8h8BTlL5D4Cm2ep3jlPLR6+zin84r7ytvkb99P5xX3lbfI3767Xyl8h8BTlL5D4Cm2ep3jlPLR6+zin84r7ytvkb99P5xX3lbfI3767Xyl8h8BTlL5D4Cm2ep3jlPLR6+zin84r7ytvkb99P5xX3lbfI3767Xyl8h8BTlL5D4Cm2ep3jlPLR6+zin84r7ytvkb99P5xX3lbfI3767Xyl8h8BTlL5D4Cm2ep3jlPLR6+zT3HaAxR2jMhfn6QSu2klQ2cYO3XqQOm+9RyS55ohbm3dwIgryDSItfNQqgkbRvl2GEULpOGGAKmHEeDRTmNpASYyShVnQqTjJBUgjoKw17HWqo8axaFcoWCtIocoMKWCtufH89+te6k4G2N0Tr7/fowbazMzCOZs4xHojmiCDlytFc3UegwNFDIsuhhzyhlXvHOcN49ZBwrjVsnJtIRIuBoRSspwEBByzZ+6UZSSeqkV6k7HWzMGZZGYHILSzkg7bgl8g7Df2DyrItez0UTI6c0FAFXMs7AKOi4L40+zpU2nL6cInVHFs6UpXkWKj3bPsXFxOEJJ9nImTHKBkxk9Rj+pTgZX/YgGpDSi1L2paLVnSYfNvF+BXnCpVaVXiKnuTxFtDe1XHT/wALYPsreWXpdvAmiQ21wpGDzY9yPI6CAfhXdJIwwKsAwOxBAII8iPGo5d+jfh0rFmtIQT+DVH/ohAqu3o2o7UpixEZnDi09fFzeb0qXDIFWW1tVAxiCGRnA8l19wf6VquGcNuuKSN6qkrB9pbmdiSR0I1dFGP6VyfDcV1+09HfD4m1Jawk+9qk/0ckVIYogoCqAoGwAAAA8gB0quzrKJ7Sw8ONMvh6fv74ovwDgdtwWDSSSzZLyaHZn0KXOyAlVCg4H+5O8jsr1JkEkTB1OcEZ8CQevtBql3w+ObAlRJAM4DAEDIKnY+wkfrXu2tUiUJGqoozgKAAMnJ2HtJrox73tiWm1p1mV2lKUUKUpQKUpQKUpQKUpQKUpQKUpQKUpQKUpQKUpQKUpQKUpQKUpQKUpQKUpQKUpQKUpQKUpQKUpQKVjX3EooFDzyRQqTgGR0QE4JwCxAzgE/oa9Wl7HMuuJ0lXJGpGVxkdRlTigv0pSgUpSgUq1Lcon32Vdmbcgd1cam38BkZPhkVS1vElUPE6SKejIysD49QceIoL1KUoFKV4ilDDUpDDfcEEbHB3HtBFB7pSrN3eJEhkldI0GMs7KijJwMljgZJA/WgvUpSgUpSgUrBm47bpzA88CcrSJNUka8st93Xk93PhnrWZHIGAZSCCAQQQQQdwQfEUHqlKUClKUClKUClKUClKUClKUClKUClKUClKUClKUClKUClKUClKUGr7TWhltZ1SPmyGORUA5YIaRCmQXIC7McnPTPXpUc7RyTK08lvJJAFt3uJAGjzDKkTiNWADKWkLocb55Ht3l90uTGDnBJ6Ej+k+VV9UX3vnk+tBGxbXjNbsrzLFzGYgNbvJpPK0cxtWlkyLj7uo4ePu5Hdzr0XPrsBjVzbjAk70Wkhklz3SwIIcRHoTjoeoO29TX3vmf609SX3vmf60EM7STXUEkszSTJE09osYEkSbNcxpPGFBwV5QkfWSpGts50grk8NsOJ8y1M0yhVhTmALGytKOaJFc6lIzqgIZVbeNgNOTqlQs19755PrT1Jfe+Z/rQc+7ScE4hNbxQhbmZmgxMebaoDOJ7dww+0GFxHcEAZ2dB4YXd8Hs70THnGZYRcXJUarfJjJiNsWIJPLCidSv3suvTGRJvUl975n+tPUl975n+tBDu1NxeJeRokvLiuCIIsMg0sba5Ll8jUDzha4YZ8v6sNjpYcWZVXmPEdaksfV5T3rWEagOYMotyszFSdw4wGG1Tn1Nfe+eT609SX3vmf60EQ4pwa+leTDzcv1m3kUCVIzyUlfmooQ42UI4JIJDAEaly2Lw+y4ri35hlwM6xzLbUU51wZAxU7yNE1sqEHZkfJXq059SX3vmf609SX3vmf60EZ7HyX0f2d+kza1gCtmFwjrbD1kuUbZTKhx7ZBjqcRzicN7ejjEELPPGJJ4QheId4+qtCE1EYCn1rJJxuBuRgdJ9SX3vmf609TX3vnk+tBEuHQcQNxKZeeI1juBHmS1Cu/rMjWvTWR9g0aklTuu4PjSysuJZhErOVS4JIDxANbnkkamyWJU84YIOoZBwSjrLvUl975n+tPUl975n+tBoezFnfJHcetyrJIdkyihA415cFXJMbZj7uExpO2+arZWt0ZoeabgRDmMw1257w5RTmFe8VLCYgL4MAQB3V3vqS+98z/AFp6kvvfM/1oInxfs9NcS3UkaNDJrUI7mLTPAyIk8R0sWA7mtcgYZVPiwq1x224nzpGg5hiLLgLJBkBZ7c5GsqADD6yNPnpyScGpj6kvvfM/1p6kvvfM/wBaCDRWvF9Eqsz7mNgSbUnStzMsiJpdSGa39XbJI3D95Sam3DFkWKNZmLyKqq76UQSsFGpwqkhQTnbw38ME+/Ul975n+tPUl975n+tBfpVj1Jfe+Z/rT1Jfe+Z/rQX6VY9SX3vmf615gTTI4GcaUO5Y75fzPsFBk0pSgUpSgUpSgUpSgUpSgUpSgUpSgUpSgUpSgUpSgxL6bQYmIY94/dUsfut4DevP8VX8E/8Aal+lXrj70X5n/wBDVEou1k8ck/NRZVTmgImQ2qN75kAGnJLJbIOv9SkDc5CT/wAVX8E/9qX6U/iq/gn/ALUv0rTRdo3e3a6woWCTvhGikWWIINZBBOnTzC3XrFvgGsR+0lxGrNImDFhnB0qpFy68gZIGFjDOGJxvF45JAST+Kr+Cf+1L9KfxVfwT/wBqX6VH7HtXI8yq3KxIIcR61L995ELx6QQ64QOdzgHwxky2gwv4qv4J/wC1L9KfxVfwT/2pfpWbSgwv4qv4J/7Uv0p/FV/BP/al+lZtKDCPFl/BP/al+leP45H5S/I/0q/xEfZt+n+4rRLx6bncvlJo1Z5mduXjZcYzzNX6Yq9a6qzbRt5ONxqnMbUq5xlhp38t6x/8VW/4x/p9aw2kCJaHwE//ANMgr1xLtUIpIEAUiRtJLNgjLIo0qMlj387DbTvgHIbeBqyv8VW/4x/p9af4qt/xj/T61G4/SQWQty1XLRjJdMR61lYiTvbMvKC76d5B5YrN4J2wMssiyKUU6GXUVOC1tBI0SFdnKl3Yk+BGnUAdDT6Grf2nGo5c8rMmMZ04OM9M77Vkete5J8B9awOH3Ie5nI//AJQf+u4rWekSflWvOE0kBV41XTKYg2uaMNnBBYhA+2ehY+AIvh4W/EinX/Jrw1SL1r3JPgPrT1r3JPgPrULuu2nqk0sC6Z1jEQDyTliwa2uLhSe6e8eRpzvnWh/Pe8I7SNPcGExrGOUsoyxL5ZYyVYBcIVLlSpIOykAgnT0vlcSsbtOGmv4N0Nv617knwH1p617knwH1q/SvKssete5J8B9aete5J8B9av0oLHrXuSfAfWqQEl3bSyjSo3wMkFyf9xWRSgUpSgUpSgUpSgUpSgUpSgUpSgUpSgUpSgUpSgUpSgtTxFtJUgFTncZG4I8x5150SfiT5G/fV15Au5IH5kCiOCMggjzG9BZEcn4o/kb99V0SfiT5G/fV+lBj8uT8UfyN++q6JPxJ8jfvq/SgsaJPxJ8jfvpok/EnyN++r9UZgOpA8KCzok/EnyN++miT8SfI376uCUHxHXHUdfL869ahnGRnrj2UGNNbu6lSyYPkjA/p36wv4D7/AP5T+6tvVFYHoQfD9amJmOSJiJay44CskSxF3XS2sMmkEHBX+oMDsSN/OsL/AAeP+YuPhbf9qpDSpi8wiaxKPf4OH/MXHwtv+1Vf8Hj/AJi5+Ft/2qkFUDjpkZFT8Sxshr+E8EW3LsHkkLhQS/L2CFiANCgdXb41Ti/A1udGqW6i05/yJpYc5x97QRq6bZ8zWypSL2i26J4p0jkjEnYGJiha44kxQ6lJu7klW0ldS97Y6WYZ8mPnWfwzsysEgkE97IcEaZbiaVN/HSxxmtxSulsxi2jSbGkFKE1TVXBKtKUoFKVQHO4oK0pmmaBSlKBSlKBSlKBSlKBSlKBSlKBSlKBSlKBSlKDSdseHLNaThouewjk5a6OYeY8bRqVXz7+M+GSatRxvHLGLWLlwvpfSECKS7HnmTIzGyoEKgYyxYEHcrIKUEX4tcXYluNLSKgVeUsUCyFv8vvF2yMly6lcEhRnA2atdHf3MpngkMsv2ffjaGIALIZVlBIAY7IvL2GsEZByxSc14WIAlgACcZOBk46ZPjQRMXN4kShFkTCwj/KD6E1xDKj7zOVMupT93SNhsX2XBzc86dJnZkHdTMSLgA4RxIMK7MuWICkA/h+6d7Sg57wj12FWZFuGleNFfnRKdcq2jkSM4A1ESpDH1GxOrJOV3t/wyW54fh/tbhPtomeJYjzoXMludBJ0E6VB6bE7LnSJLSghNvwe4hN40EEYLo17AG5eFvZYjG0DYIzgrnV0+0xnasOS24gLi0uwiyScuSEtpC/ZyXds4WbUqEMIUnOoKo1KMAatLdCpQR31aaG7t4oAy2uHZwqxhQ7mVyzMwJILY2XSQWU98M2jQ3PrsB4k9lDJra6kmQFECShbWBRnVuQ8kbju4J66l21dApQc+4rx69htWdpJIna5nhQtbO7CIc42rhY4mJBHILEr91WA0saz4LviDNcaWQxcsCBzEWZ9aRcqYqFUZ1mYuuegXCLjvy+WFXGGVWHXBAIyOnWvdBF+zguzcF7n1hUa2gIV/Vyol1zGYMY1HfCmIZGAQdxthYlp4gtybh4JVklEAlMcEcirylv1JjOlt1MlsA25IY9RnHVaUEMsrniTNw7VpCvFE9xrTBEvd9ZjIVTpwuoocqNXUsMKfMv8AEW9SfL6g9wZ1VYVjDiI8mPvDU0OvI1dcHOc4NTWlBBOH33Ene2Wfmwo3NEsgig7gFvCwZsqVXFwbhFJGCqqTqyGO67OXsuhDdSGQuxhjKrGUl5es+sDlp3BIq5wTgYAB3GZBiiqAAAAANgBsAPKgifHDMxlDLM4Sa3eMLCsiqqTROJFK95mwJSRk9Md3I1Ys3rUkKBo3aRWtGRHiVIo2V4W1akXUuBzdQ3xjHc21TelBHL+7uBZx8kXLTEhSWjiEgYBjl106ANQC5AwcjvKCZF83sl0z2ksQmGYJC6AIEEhMJ76uM6wDJpGobqAcAsaktKCIw8VuTcLFlzhIn08uPJRppkMk2O8jGFAwUBe+uNs6Dl9l7i4bQLkSJ9lF3eUiIDyotZyN1fm84ac4wq7DYtIOUM6sDVjGcDOPLPlXughdvFdwQPFCHjVXIzyVblKZicQoP81eWQc4OCdvFUu2frMbS6I2UvLrP2aoskvJgDass2iIkTHUCd1GGbYPL6UESsjfCcLKZuUjMWcrbHmLEX/pSPP2okiwBuOU+4O1S2lKBSlKBSlKBSlKBSlKBSlKBSlKBSlKBSlKD//Z"/>
          <p:cNvSpPr>
            <a:spLocks noChangeAspect="1" noChangeArrowheads="1"/>
          </p:cNvSpPr>
          <p:nvPr/>
        </p:nvSpPr>
        <p:spPr bwMode="auto">
          <a:xfrm>
            <a:off x="368300"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0127" name="Picture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1846" y="4903811"/>
            <a:ext cx="2019821" cy="1333500"/>
          </a:xfrm>
          <a:prstGeom prst="rect">
            <a:avLst/>
          </a:prstGeom>
          <a:ln/>
        </p:spPr>
        <p:style>
          <a:lnRef idx="2">
            <a:schemeClr val="accent1"/>
          </a:lnRef>
          <a:fillRef idx="1">
            <a:schemeClr val="lt1"/>
          </a:fillRef>
          <a:effectRef idx="0">
            <a:schemeClr val="accent1"/>
          </a:effectRef>
          <a:fontRef idx="minor">
            <a:schemeClr val="dk1"/>
          </a:fontRef>
        </p:style>
      </p:pic>
      <p:sp>
        <p:nvSpPr>
          <p:cNvPr id="29" name="矩形 28"/>
          <p:cNvSpPr/>
          <p:nvPr/>
        </p:nvSpPr>
        <p:spPr bwMode="auto">
          <a:xfrm>
            <a:off x="1979712" y="5949280"/>
            <a:ext cx="792088" cy="360040"/>
          </a:xfrm>
          <a:prstGeom prst="rect">
            <a:avLst/>
          </a:prstGeom>
          <a:solidFill>
            <a:srgbClr val="008000"/>
          </a:soli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solidFill>
                <a:effectLst/>
                <a:latin typeface="Arial" pitchFamily="34" charset="0"/>
                <a:ea typeface="宋体" pitchFamily="2" charset="-122"/>
              </a:rPr>
              <a:t>1990</a:t>
            </a:r>
            <a:endParaRPr kumimoji="0" lang="zh-CN" altLang="en-US" sz="1800" b="0" i="0" u="none" strike="noStrike" cap="none" normalizeH="0" baseline="0" dirty="0" smtClean="0">
              <a:ln>
                <a:noFill/>
              </a:ln>
              <a:solidFill>
                <a:schemeClr val="bg1"/>
              </a:solidFill>
              <a:effectLst/>
              <a:latin typeface="Arial" pitchFamily="34" charset="0"/>
              <a:ea typeface="宋体" pitchFamily="2" charset="-122"/>
            </a:endParaRPr>
          </a:p>
        </p:txBody>
      </p:sp>
      <p:sp>
        <p:nvSpPr>
          <p:cNvPr id="37" name="矩形 36"/>
          <p:cNvSpPr/>
          <p:nvPr/>
        </p:nvSpPr>
        <p:spPr bwMode="auto">
          <a:xfrm>
            <a:off x="6151587" y="5949279"/>
            <a:ext cx="792088" cy="360040"/>
          </a:xfrm>
          <a:prstGeom prst="rect">
            <a:avLst/>
          </a:prstGeom>
          <a:solidFill>
            <a:srgbClr val="008000"/>
          </a:soli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solidFill>
                <a:effectLst/>
                <a:latin typeface="Arial" pitchFamily="34" charset="0"/>
                <a:ea typeface="宋体" pitchFamily="2" charset="-122"/>
              </a:rPr>
              <a:t>1994</a:t>
            </a:r>
            <a:endParaRPr kumimoji="0" lang="zh-CN" altLang="en-US" sz="1800" b="0" i="0" u="none" strike="noStrike" cap="none" normalizeH="0" baseline="0" dirty="0" smtClean="0">
              <a:ln>
                <a:noFill/>
              </a:ln>
              <a:solidFill>
                <a:schemeClr val="bg1"/>
              </a:solidFill>
              <a:effectLst/>
              <a:latin typeface="Arial" pitchFamily="34" charset="0"/>
              <a:ea typeface="宋体" pitchFamily="2" charset="-122"/>
            </a:endParaRPr>
          </a:p>
        </p:txBody>
      </p:sp>
      <p:sp>
        <p:nvSpPr>
          <p:cNvPr id="38" name="矩形 37"/>
          <p:cNvSpPr/>
          <p:nvPr/>
        </p:nvSpPr>
        <p:spPr bwMode="auto">
          <a:xfrm>
            <a:off x="4067944" y="5949280"/>
            <a:ext cx="792088" cy="360040"/>
          </a:xfrm>
          <a:prstGeom prst="rect">
            <a:avLst/>
          </a:prstGeom>
          <a:solidFill>
            <a:srgbClr val="008000"/>
          </a:soli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solidFill>
                <a:effectLst/>
                <a:latin typeface="Arial" pitchFamily="34" charset="0"/>
                <a:ea typeface="宋体" pitchFamily="2" charset="-122"/>
              </a:rPr>
              <a:t>1990</a:t>
            </a:r>
            <a:endParaRPr kumimoji="0" lang="zh-CN" altLang="en-US" sz="1800" b="0" i="0" u="none" strike="noStrike" cap="none" normalizeH="0" baseline="0" dirty="0" smtClean="0">
              <a:ln>
                <a:noFill/>
              </a:ln>
              <a:solidFill>
                <a:schemeClr val="bg1"/>
              </a:solidFill>
              <a:effectLst/>
              <a:latin typeface="Arial" pitchFamily="34" charset="0"/>
              <a:ea typeface="宋体" pitchFamily="2" charset="-122"/>
            </a:endParaRPr>
          </a:p>
        </p:txBody>
      </p:sp>
      <p:sp>
        <p:nvSpPr>
          <p:cNvPr id="30" name="矩形 29"/>
          <p:cNvSpPr/>
          <p:nvPr/>
        </p:nvSpPr>
        <p:spPr>
          <a:xfrm>
            <a:off x="6948264" y="5866417"/>
            <a:ext cx="1237839" cy="369332"/>
          </a:xfrm>
          <a:prstGeom prst="rect">
            <a:avLst/>
          </a:prstGeom>
          <a:solidFill>
            <a:schemeClr val="bg1"/>
          </a:solidFill>
        </p:spPr>
        <p:txBody>
          <a:bodyPr wrap="none">
            <a:spAutoFit/>
          </a:bodyPr>
          <a:lstStyle/>
          <a:p>
            <a:r>
              <a:rPr lang="en-US" altLang="zh-CN" b="1" dirty="0" smtClean="0">
                <a:solidFill>
                  <a:srgbClr val="FF0000"/>
                </a:solidFill>
                <a:latin typeface="黑体" pitchFamily="49" charset="-122"/>
                <a:ea typeface="黑体" pitchFamily="49" charset="-122"/>
              </a:rPr>
              <a:t>AltaVista</a:t>
            </a:r>
            <a:endParaRPr lang="zh-CN" altLang="en-US" dirty="0">
              <a:solidFill>
                <a:srgbClr val="FF0000"/>
              </a:solidFill>
            </a:endParaRPr>
          </a:p>
        </p:txBody>
      </p:sp>
      <p:sp>
        <p:nvSpPr>
          <p:cNvPr id="36" name="矩形 35"/>
          <p:cNvSpPr/>
          <p:nvPr/>
        </p:nvSpPr>
        <p:spPr bwMode="auto">
          <a:xfrm>
            <a:off x="8172400" y="5949280"/>
            <a:ext cx="792088" cy="360040"/>
          </a:xfrm>
          <a:prstGeom prst="rect">
            <a:avLst/>
          </a:prstGeom>
          <a:solidFill>
            <a:srgbClr val="008000"/>
          </a:soli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solidFill>
                <a:effectLst/>
                <a:latin typeface="Arial" pitchFamily="34" charset="0"/>
                <a:ea typeface="宋体" pitchFamily="2" charset="-122"/>
              </a:rPr>
              <a:t>1995</a:t>
            </a:r>
            <a:endParaRPr kumimoji="0" lang="zh-CN" altLang="en-US" sz="1800" b="0" i="0" u="none" strike="noStrike" cap="none" normalizeH="0" baseline="0" dirty="0" smtClean="0">
              <a:ln>
                <a:noFill/>
              </a:ln>
              <a:solidFill>
                <a:schemeClr val="bg1"/>
              </a:solidFill>
              <a:effectLst/>
              <a:latin typeface="Arial" pitchFamily="34" charset="0"/>
              <a:ea typeface="宋体" pitchFamily="2" charset="-122"/>
            </a:endParaRPr>
          </a:p>
        </p:txBody>
      </p:sp>
    </p:spTree>
    <p:extLst>
      <p:ext uri="{BB962C8B-B14F-4D97-AF65-F5344CB8AC3E}">
        <p14:creationId xmlns:p14="http://schemas.microsoft.com/office/powerpoint/2010/main" val="3451446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grpId="0" nodeType="afterEffect">
                                  <p:stCondLst>
                                    <p:cond delay="0"/>
                                  </p:stCondLst>
                                  <p:childTnLst>
                                    <p:animClr clrSpc="rgb" dir="cw">
                                      <p:cBhvr override="childStyle">
                                        <p:cTn id="6" dur="250" autoRev="1" fill="remove"/>
                                        <p:tgtEl>
                                          <p:spTgt spid="15"/>
                                        </p:tgtEl>
                                        <p:attrNameLst>
                                          <p:attrName>style.color</p:attrName>
                                        </p:attrNameLst>
                                      </p:cBhvr>
                                      <p:to>
                                        <a:schemeClr val="bg1"/>
                                      </p:to>
                                    </p:animClr>
                                    <p:animClr clrSpc="rgb" dir="cw">
                                      <p:cBhvr>
                                        <p:cTn id="7" dur="250" autoRev="1" fill="remove"/>
                                        <p:tgtEl>
                                          <p:spTgt spid="15"/>
                                        </p:tgtEl>
                                        <p:attrNameLst>
                                          <p:attrName>fillcolor</p:attrName>
                                        </p:attrNameLst>
                                      </p:cBhvr>
                                      <p:to>
                                        <a:schemeClr val="bg1"/>
                                      </p:to>
                                    </p:animClr>
                                    <p:set>
                                      <p:cBhvr>
                                        <p:cTn id="8" dur="250" autoRev="1" fill="remove"/>
                                        <p:tgtEl>
                                          <p:spTgt spid="15"/>
                                        </p:tgtEl>
                                        <p:attrNameLst>
                                          <p:attrName>fill.type</p:attrName>
                                        </p:attrNameLst>
                                      </p:cBhvr>
                                      <p:to>
                                        <p:strVal val="solid"/>
                                      </p:to>
                                    </p:set>
                                    <p:set>
                                      <p:cBhvr>
                                        <p:cTn id="9" dur="250" autoRev="1" fill="remove"/>
                                        <p:tgtEl>
                                          <p:spTgt spid="15"/>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90116"/>
                                        </p:tgtEl>
                                        <p:attrNameLst>
                                          <p:attrName>style.visibility</p:attrName>
                                        </p:attrNameLst>
                                      </p:cBhvr>
                                      <p:to>
                                        <p:strVal val="visible"/>
                                      </p:to>
                                    </p:set>
                                    <p:animEffect transition="in" filter="wipe(left)">
                                      <p:cBhvr>
                                        <p:cTn id="14" dur="500"/>
                                        <p:tgtEl>
                                          <p:spTgt spid="90116"/>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90124"/>
                                        </p:tgtEl>
                                        <p:attrNameLst>
                                          <p:attrName>style.visibility</p:attrName>
                                        </p:attrNameLst>
                                      </p:cBhvr>
                                      <p:to>
                                        <p:strVal val="visible"/>
                                      </p:to>
                                    </p:set>
                                    <p:animEffect transition="in" filter="wipe(left)">
                                      <p:cBhvr>
                                        <p:cTn id="21" dur="250"/>
                                        <p:tgtEl>
                                          <p:spTgt spid="90124"/>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wipe(left)">
                                      <p:cBhvr>
                                        <p:cTn id="24" dur="250"/>
                                        <p:tgtEl>
                                          <p:spTgt spid="38"/>
                                        </p:tgtEl>
                                      </p:cBhvr>
                                    </p:animEffect>
                                  </p:childTnLst>
                                </p:cTn>
                              </p:par>
                            </p:childTnLst>
                          </p:cTn>
                        </p:par>
                        <p:par>
                          <p:cTn id="25" fill="hold">
                            <p:stCondLst>
                              <p:cond delay="750"/>
                            </p:stCondLst>
                            <p:childTnLst>
                              <p:par>
                                <p:cTn id="26" presetID="22" presetClass="entr" presetSubtype="8" fill="hold" nodeType="afterEffect">
                                  <p:stCondLst>
                                    <p:cond delay="0"/>
                                  </p:stCondLst>
                                  <p:childTnLst>
                                    <p:set>
                                      <p:cBhvr>
                                        <p:cTn id="27" dur="1" fill="hold">
                                          <p:stCondLst>
                                            <p:cond delay="0"/>
                                          </p:stCondLst>
                                        </p:cTn>
                                        <p:tgtEl>
                                          <p:spTgt spid="90127"/>
                                        </p:tgtEl>
                                        <p:attrNameLst>
                                          <p:attrName>style.visibility</p:attrName>
                                        </p:attrNameLst>
                                      </p:cBhvr>
                                      <p:to>
                                        <p:strVal val="visible"/>
                                      </p:to>
                                    </p:set>
                                    <p:animEffect transition="in" filter="wipe(left)">
                                      <p:cBhvr>
                                        <p:cTn id="28" dur="250"/>
                                        <p:tgtEl>
                                          <p:spTgt spid="9012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wipe(left)">
                                      <p:cBhvr>
                                        <p:cTn id="31" dur="250"/>
                                        <p:tgtEl>
                                          <p:spTgt spid="37"/>
                                        </p:tgtEl>
                                      </p:cBhvr>
                                    </p:animEffect>
                                  </p:childTnLst>
                                </p:cTn>
                              </p:par>
                            </p:childTnLst>
                          </p:cTn>
                        </p:par>
                        <p:par>
                          <p:cTn id="32" fill="hold">
                            <p:stCondLst>
                              <p:cond delay="1000"/>
                            </p:stCondLst>
                            <p:childTnLst>
                              <p:par>
                                <p:cTn id="33" presetID="22" presetClass="entr" presetSubtype="4" fill="hold" nodeType="afterEffect">
                                  <p:stCondLst>
                                    <p:cond delay="0"/>
                                  </p:stCondLst>
                                  <p:childTnLst>
                                    <p:set>
                                      <p:cBhvr>
                                        <p:cTn id="34" dur="1" fill="hold">
                                          <p:stCondLst>
                                            <p:cond delay="0"/>
                                          </p:stCondLst>
                                        </p:cTn>
                                        <p:tgtEl>
                                          <p:spTgt spid="90123"/>
                                        </p:tgtEl>
                                        <p:attrNameLst>
                                          <p:attrName>style.visibility</p:attrName>
                                        </p:attrNameLst>
                                      </p:cBhvr>
                                      <p:to>
                                        <p:strVal val="visible"/>
                                      </p:to>
                                    </p:set>
                                    <p:animEffect transition="in" filter="wipe(down)">
                                      <p:cBhvr>
                                        <p:cTn id="35" dur="250"/>
                                        <p:tgtEl>
                                          <p:spTgt spid="90123"/>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down)">
                                      <p:cBhvr>
                                        <p:cTn id="38" dur="250"/>
                                        <p:tgtEl>
                                          <p:spTgt spid="36"/>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down)">
                                      <p:cBhvr>
                                        <p:cTn id="41"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9" grpId="0" animBg="1"/>
      <p:bldP spid="37" grpId="0" animBg="1"/>
      <p:bldP spid="38" grpId="0" animBg="1"/>
      <p:bldP spid="30" grpId="0" animBg="1"/>
      <p:bldP spid="3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55776" y="3772823"/>
            <a:ext cx="6480720" cy="376257"/>
          </a:xfrm>
          <a:prstGeom prst="rect">
            <a:avLst/>
          </a:prstGeom>
          <a:ln w="6350">
            <a:solidFill>
              <a:srgbClr val="C00000"/>
            </a:solidFill>
            <a:prstDash val="dash"/>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35000"/>
              </a:lnSpc>
            </a:pPr>
            <a:r>
              <a:rPr lang="zh-CN" altLang="en-US" sz="1600" b="1" dirty="0">
                <a:solidFill>
                  <a:srgbClr val="002060"/>
                </a:solidFill>
                <a:latin typeface="黑体" pitchFamily="49" charset="-122"/>
                <a:ea typeface="黑体" pitchFamily="49" charset="-122"/>
              </a:rPr>
              <a:t>代表：出现于</a:t>
            </a:r>
            <a:r>
              <a:rPr lang="en-US" altLang="zh-CN" sz="1600" b="1" dirty="0">
                <a:solidFill>
                  <a:srgbClr val="002060"/>
                </a:solidFill>
                <a:latin typeface="黑体" pitchFamily="49" charset="-122"/>
                <a:ea typeface="黑体" pitchFamily="49" charset="-122"/>
              </a:rPr>
              <a:t>1998</a:t>
            </a:r>
            <a:r>
              <a:rPr lang="zh-CN" altLang="en-US" sz="1600" b="1" dirty="0">
                <a:solidFill>
                  <a:srgbClr val="002060"/>
                </a:solidFill>
                <a:latin typeface="黑体" pitchFamily="49" charset="-122"/>
                <a:ea typeface="黑体" pitchFamily="49" charset="-122"/>
              </a:rPr>
              <a:t>年前后，以</a:t>
            </a:r>
            <a:r>
              <a:rPr lang="en-US" altLang="zh-CN" sz="1600" b="1" dirty="0">
                <a:solidFill>
                  <a:srgbClr val="002060"/>
                </a:solidFill>
                <a:latin typeface="黑体" pitchFamily="49" charset="-122"/>
                <a:ea typeface="黑体" pitchFamily="49" charset="-122"/>
              </a:rPr>
              <a:t>Google</a:t>
            </a:r>
            <a:r>
              <a:rPr lang="zh-CN" altLang="en-US" sz="1600" b="1" dirty="0">
                <a:solidFill>
                  <a:srgbClr val="002060"/>
                </a:solidFill>
                <a:latin typeface="黑体" pitchFamily="49" charset="-122"/>
                <a:ea typeface="黑体" pitchFamily="49" charset="-122"/>
              </a:rPr>
              <a:t>和</a:t>
            </a:r>
            <a:r>
              <a:rPr lang="en-US" altLang="zh-CN" sz="1600" b="1" dirty="0" err="1">
                <a:solidFill>
                  <a:srgbClr val="002060"/>
                </a:solidFill>
                <a:latin typeface="黑体" pitchFamily="49" charset="-122"/>
                <a:ea typeface="黑体" pitchFamily="49" charset="-122"/>
              </a:rPr>
              <a:t>DirectHit</a:t>
            </a:r>
            <a:r>
              <a:rPr lang="zh-CN" altLang="en-US" sz="1600" b="1" dirty="0">
                <a:solidFill>
                  <a:srgbClr val="002060"/>
                </a:solidFill>
                <a:latin typeface="黑体" pitchFamily="49" charset="-122"/>
                <a:ea typeface="黑体" pitchFamily="49" charset="-122"/>
              </a:rPr>
              <a:t>、百度等为代表。</a:t>
            </a:r>
          </a:p>
        </p:txBody>
      </p:sp>
      <p:sp>
        <p:nvSpPr>
          <p:cNvPr id="5" name="矩形 4"/>
          <p:cNvSpPr/>
          <p:nvPr/>
        </p:nvSpPr>
        <p:spPr>
          <a:xfrm>
            <a:off x="2555776" y="2132856"/>
            <a:ext cx="6480720" cy="757130"/>
          </a:xfrm>
          <a:prstGeom prst="rect">
            <a:avLst/>
          </a:prstGeom>
          <a:ln w="6350">
            <a:solidFill>
              <a:srgbClr val="C00000"/>
            </a:solidFill>
            <a:prstDash val="dash"/>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35000"/>
              </a:lnSpc>
            </a:pPr>
            <a:r>
              <a:rPr lang="zh-CN" altLang="zh-CN" sz="1600" b="1" dirty="0">
                <a:solidFill>
                  <a:srgbClr val="002060"/>
                </a:solidFill>
                <a:latin typeface="黑体" pitchFamily="49" charset="-122"/>
                <a:ea typeface="黑体" pitchFamily="49" charset="-122"/>
              </a:rPr>
              <a:t>特点</a:t>
            </a:r>
            <a:r>
              <a:rPr lang="zh-CN" altLang="en-US" sz="1600" b="1" dirty="0">
                <a:solidFill>
                  <a:srgbClr val="002060"/>
                </a:solidFill>
                <a:latin typeface="黑体" pitchFamily="49" charset="-122"/>
                <a:ea typeface="黑体" pitchFamily="49" charset="-122"/>
              </a:rPr>
              <a:t>：</a:t>
            </a:r>
            <a:r>
              <a:rPr lang="zh-CN" altLang="zh-CN" sz="1600" b="1" dirty="0">
                <a:solidFill>
                  <a:srgbClr val="002060"/>
                </a:solidFill>
                <a:latin typeface="黑体" pitchFamily="49" charset="-122"/>
                <a:ea typeface="黑体" pitchFamily="49" charset="-122"/>
              </a:rPr>
              <a:t>特点是按内容匹配，较第一代搜索引擎而言，索引容量更大，更能满足用户需求</a:t>
            </a:r>
            <a:r>
              <a:rPr lang="zh-CN" altLang="en-US" sz="1600" b="1" dirty="0">
                <a:solidFill>
                  <a:srgbClr val="002060"/>
                </a:solidFill>
                <a:latin typeface="黑体" pitchFamily="49" charset="-122"/>
                <a:ea typeface="黑体" pitchFamily="49" charset="-122"/>
              </a:rPr>
              <a:t>，由于提高了查准率，</a:t>
            </a:r>
            <a:r>
              <a:rPr lang="zh-CN" altLang="en-US" sz="1600" b="1" dirty="0">
                <a:solidFill>
                  <a:srgbClr val="C00000"/>
                </a:solidFill>
                <a:latin typeface="黑体" pitchFamily="49" charset="-122"/>
                <a:ea typeface="黑体" pitchFamily="49" charset="-122"/>
              </a:rPr>
              <a:t>可以用“求精”来描述。</a:t>
            </a:r>
          </a:p>
        </p:txBody>
      </p:sp>
      <p:sp>
        <p:nvSpPr>
          <p:cNvPr id="23" name="矩形 22"/>
          <p:cNvSpPr/>
          <p:nvPr/>
        </p:nvSpPr>
        <p:spPr>
          <a:xfrm>
            <a:off x="2555776" y="2996952"/>
            <a:ext cx="6480720" cy="708656"/>
          </a:xfrm>
          <a:prstGeom prst="rect">
            <a:avLst/>
          </a:prstGeom>
          <a:ln w="6350">
            <a:solidFill>
              <a:srgbClr val="C00000"/>
            </a:solidFill>
            <a:prstDash val="dash"/>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35000"/>
              </a:lnSpc>
            </a:pPr>
            <a:r>
              <a:rPr lang="zh-CN" altLang="en-US" sz="1600" b="1" dirty="0">
                <a:solidFill>
                  <a:srgbClr val="002060"/>
                </a:solidFill>
                <a:latin typeface="黑体" pitchFamily="49" charset="-122"/>
                <a:ea typeface="黑体" pitchFamily="49" charset="-122"/>
              </a:rPr>
              <a:t>缺陷：</a:t>
            </a:r>
            <a:r>
              <a:rPr lang="zh-CN" altLang="zh-CN" sz="1600" b="1" dirty="0">
                <a:solidFill>
                  <a:srgbClr val="002060"/>
                </a:solidFill>
                <a:latin typeface="黑体" pitchFamily="49" charset="-122"/>
                <a:ea typeface="黑体" pitchFamily="49" charset="-122"/>
              </a:rPr>
              <a:t>由于信息量的飞速增长，框搜索能给出的结果越来越难以满足用户需求，本质上说还是形式限制了容量。</a:t>
            </a:r>
            <a:endParaRPr lang="zh-CN" altLang="en-US" sz="1600" b="1" dirty="0">
              <a:solidFill>
                <a:srgbClr val="002060"/>
              </a:solidFill>
              <a:latin typeface="黑体" pitchFamily="49" charset="-122"/>
              <a:ea typeface="黑体" pitchFamily="49" charset="-122"/>
            </a:endParaRPr>
          </a:p>
        </p:txBody>
      </p:sp>
      <p:graphicFrame>
        <p:nvGraphicFramePr>
          <p:cNvPr id="7" name="图示 6"/>
          <p:cNvGraphicFramePr/>
          <p:nvPr>
            <p:extLst>
              <p:ext uri="{D42A27DB-BD31-4B8C-83A1-F6EECF244321}">
                <p14:modId xmlns:p14="http://schemas.microsoft.com/office/powerpoint/2010/main" val="590554338"/>
              </p:ext>
            </p:extLst>
          </p:nvPr>
        </p:nvGraphicFramePr>
        <p:xfrm>
          <a:off x="395536" y="1052736"/>
          <a:ext cx="2016224"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燕尾形箭头 14"/>
          <p:cNvSpPr/>
          <p:nvPr/>
        </p:nvSpPr>
        <p:spPr>
          <a:xfrm>
            <a:off x="2555776" y="1447733"/>
            <a:ext cx="6096000" cy="469099"/>
          </a:xfrm>
          <a:prstGeom prst="notchedRightArrow">
            <a:avLst/>
          </a:prstGeom>
        </p:spPr>
        <p:style>
          <a:lnRef idx="0">
            <a:schemeClr val="accent5"/>
          </a:lnRef>
          <a:fillRef idx="3">
            <a:schemeClr val="accent5"/>
          </a:fillRef>
          <a:effectRef idx="3">
            <a:schemeClr val="accent5"/>
          </a:effectRef>
          <a:fontRef idx="minor">
            <a:schemeClr val="lt1"/>
          </a:fontRef>
        </p:style>
      </p:sp>
      <p:sp>
        <p:nvSpPr>
          <p:cNvPr id="16" name="椭圆 15"/>
          <p:cNvSpPr/>
          <p:nvPr/>
        </p:nvSpPr>
        <p:spPr>
          <a:xfrm>
            <a:off x="4499992" y="1340768"/>
            <a:ext cx="828651" cy="720080"/>
          </a:xfrm>
          <a:prstGeom prst="ellipse">
            <a:avLst/>
          </a:prstGeom>
          <a:solidFill>
            <a:srgbClr val="C00000"/>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zh-CN" altLang="en-US" dirty="0"/>
          </a:p>
        </p:txBody>
      </p:sp>
      <p:sp>
        <p:nvSpPr>
          <p:cNvPr id="17" name="椭圆 16"/>
          <p:cNvSpPr/>
          <p:nvPr/>
        </p:nvSpPr>
        <p:spPr>
          <a:xfrm>
            <a:off x="3445520" y="1479083"/>
            <a:ext cx="406400" cy="406400"/>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8" name="椭圆 17"/>
          <p:cNvSpPr/>
          <p:nvPr/>
        </p:nvSpPr>
        <p:spPr>
          <a:xfrm>
            <a:off x="7668344" y="1479083"/>
            <a:ext cx="406400" cy="406400"/>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9" name="矩形 18"/>
          <p:cNvSpPr/>
          <p:nvPr/>
        </p:nvSpPr>
        <p:spPr>
          <a:xfrm>
            <a:off x="4499992" y="1547500"/>
            <a:ext cx="906017" cy="369332"/>
          </a:xfrm>
          <a:prstGeom prst="rect">
            <a:avLst/>
          </a:prstGeom>
        </p:spPr>
        <p:txBody>
          <a:bodyPr wrap="none">
            <a:spAutoFit/>
          </a:bodyPr>
          <a:lstStyle/>
          <a:p>
            <a:r>
              <a:rPr lang="en-US" altLang="zh-CN" b="1" dirty="0" smtClean="0">
                <a:solidFill>
                  <a:schemeClr val="bg1"/>
                </a:solidFill>
              </a:rPr>
              <a:t>15</a:t>
            </a:r>
            <a:r>
              <a:rPr lang="zh-CN" altLang="en-US" b="1" dirty="0" smtClean="0">
                <a:solidFill>
                  <a:schemeClr val="bg1"/>
                </a:solidFill>
              </a:rPr>
              <a:t>年前</a:t>
            </a:r>
            <a:endParaRPr lang="zh-CN" altLang="en-US" b="1" dirty="0">
              <a:solidFill>
                <a:schemeClr val="bg1"/>
              </a:solidFill>
            </a:endParaRPr>
          </a:p>
        </p:txBody>
      </p:sp>
      <p:sp>
        <p:nvSpPr>
          <p:cNvPr id="20" name="椭圆 19"/>
          <p:cNvSpPr/>
          <p:nvPr/>
        </p:nvSpPr>
        <p:spPr>
          <a:xfrm>
            <a:off x="6084168" y="1484784"/>
            <a:ext cx="406400" cy="406400"/>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pic>
        <p:nvPicPr>
          <p:cNvPr id="9216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568" y="4653136"/>
            <a:ext cx="1964170" cy="1582778"/>
          </a:xfrm>
          <a:prstGeom prst="rect">
            <a:avLst/>
          </a:prstGeom>
          <a:ln/>
        </p:spPr>
        <p:style>
          <a:lnRef idx="2">
            <a:schemeClr val="accent1"/>
          </a:lnRef>
          <a:fillRef idx="1">
            <a:schemeClr val="lt1"/>
          </a:fillRef>
          <a:effectRef idx="0">
            <a:schemeClr val="accent1"/>
          </a:effectRef>
          <a:fontRef idx="minor">
            <a:schemeClr val="dk1"/>
          </a:fontRef>
        </p:style>
      </p:pic>
      <p:sp>
        <p:nvSpPr>
          <p:cNvPr id="6" name="AutoShape 8" descr="data:image/jpeg;base64,/9j/4AAQSkZJRgABAQAAAQABAAD/2wCEAAkGBhIRERUUEhMSFRUVFhgYGBcXFBoXFhsVFxgZGRsVGBgZGyYeGhkjGRgYHy8hIycpLC0sGB4xNTAqNSYrLCkBCQoKDgwOGQ8PGjUlHyQwLCwqLCoqNSksKSwpLS0sLCwsLCk1LCwpKSwpLCwsLCkpKSwsLCwpLCwsKSwpLCwpLP/AABEIALEBHQMBIgACEQEDEQH/xAAcAAABBAMBAAAAAAAAAAAAAAAAAgMEBQEHCAb/xABOEAABAgQDBAIMCggEBgMAAAABAhEAAxIhBAUxEyJBUWFxBhQWIzJCUlOBkZShFTNUgpKxsrPR0zRDYnJ0wdLwJHOT4QdEg6Lj8RdVwv/EABoBAQADAQEBAAAAAAAAAAAAAAABAgMFBAb/xAA7EQACAQEDCAgFAgUFAAAAAAAAAQIRAxJRBBQhMUFSYaEFExYikcHR8DJTcbHhI5IVM0KCogY0Q1SB/9oADAMBAAIRAxEAPwD1XY72NTcZKVNOKMvv05ASnDYYgCXNUgMTKfQCLT/49mfLl+y4X8mKrI8txc7BoGGWlITiMcVOopdRmzBL0SSQCVOHHA3aL/tLNQsd+lFDhxuhTFSnAOyOm7qC4tY3j229tKNpKKSom/6V6GcYppMif/H0z5cv2XC/lQzj+wlcmUuYrGzSJaFLIGEwjskElnlC7CLFOT48JHfhVskhRK77VKKaxucVOdOVniL2YyMTslGYypALlKApUykDmmli7MeBYlQAJiFaSe2P7V6GLnSvdZGy7sMVPlImoxs0JWkKS+Ewj0nQ2lHUX9MazzXP8VKxk3DiehkTlSwtWHkaJUU1FpXRGwuwPCY2lKpKkIwhMshK0qTMMulLsVFYJ1ctcFLLYAJ1vmykjOZpWUBIxq6itqKdqXqfxW1jo9GvresvxToqrur0K5RVKNHSo6rPMYH/AMThWAf4uRo5GglG9tA8YOf4sEPicPep2kyCxAWR+quDSz/tDmH2B8LZa/xmTtf9SktybdHLjz6Is0Z1kLBzlztdpctn6N2K5xL5P+C9CnVS+Z78TU2I7JcaggbaQr92TILXIDvKF7H+bRF7tMZ5xHs8j8qNy/DOQ88u/wBOX/TB8NZDzy7/AE5f9MbwytJd7Jq/208h1T+Yaa7tMZ5xHs8j8qDu0xnnEezyPyo3L8NZBzy7/Tl/0wfDWQc8u/05f9MWzyH/AFeX4HVS+Yaa7tMZ5xHs8j8qDu0xnnEezyPyo99h8zy7t/FqCsv2RThxK2qEmXZBroSBYuztFnLzbLKTVMyiolLNKSwDb3iPqx48dOF55VZxdM2w2YquBCs5P/kNXd2mM84j2eR+VB3aYzziPZ5H5UbWwGb5SD35eUkMbolJBezEuhtHjwvZrmGFmSljDmRdZpEtEtBpdLA0KJUzKLsGcW5zZZTZzmovJqV4fgiVnJKvWFH3a4vzkv2eR+VB3aYzziPZ5H5UWuf5vg5mGplWJIoTfcDp8WkUMkKBYl38bUUa8DhnDT7OblJJCbNYDXXT3R6cknY29nfnYXdL0OKer6Iwcpp0UuY/3aYzziPZ5H5UHdpjPOI9nkflRHTgcPxn+ik6X4t1c9eEYRgZBAeeAWuAkqu3AsONv5mPX1eTfLX7fwRftN7mSe7TGecR7PI/Kg7tMZ5xHs8j8qK7GSJaQmhdRPhdB9Q/sRFjSOTZPJV6tftRV2k1tLvu0xnnEezyPyoO7TGecR7PI/Kikgi2a2G4vBEdbPEu+7TGecR7PI/Kg7tMZ5xHs8j8qKSCGa2G4vBDrZ4l33aYzziPZ5H5UHdpjPOI9nkflRSQQzWw3F4IdbPEu+7TGecR7PI/Kg7tMZ5xHs8j8qKSCGa2G4vBDrZ4l33aYzziPZ5H5UHdpjPOI9nkflRSQQzWw3F4IdbPEu+7TGecR7PI/Kg7tMZ5xHs8j8qKSCGa2G4vBDrZ4l33aYzziPZ5H5UHdpjPOI9nkflRSQQzWw3F4IdbPE3Rkmf4/BIXJGV4iaBOnKCwukELmqWLUHgecWHd/mH/ANNiP9X/AMUekzNWJCnkJlKSElwskErdgAQbAWN+RHFxF2+YAE7HDHUgVkNYUpKnuXqJLAWA4uPhpZXCTcpWSq+MvU69yS1S+xS93+Yf/TYj/V/8UM43s0x02WuWrJsTStJSppzGlQY32XIx6KdNx1KSmVh6nXUmoswAoZT8S724jRi4MRjifiZAFtJhUSd12DgeUbnl6Yzmy+UvGXqLkt77HnMD2Y46TLTLRk2JCUBkgznYcB8VoNI1xnXYpmOIxE6d2jiE7WYtdNLtWoqZ7Oz6tG51TcwCUES8OpVJrFRDrcgFN7Cm/Xbi6cYmfmGiJWHFzcrKhSFFgzguU08Rd49Fh0nm7bs7NKvF+bKTsL+iTNJDsLzGkjtGbfjsyT6CTaHF9iWYlv8AALDKqYSix6DfT8BG/wDBqmFPfEpSqpVklxSFGkvzKWPph9o2fTdo/wChc/UzzOOJzwnsQzABvg9fG5lEm/p4RlfYnmJ/5Bf+joOi8dDNA0R/Gp1rcXP1GZxxOcO4TMfkeI+hB3CZj8jxH0I6PaBo17QW24uZGZwxOcO4TMfkeI+hB3CZj8jxH0I6PaBodoLbcXMZnDE5w7hMx+R4j6EY7hMx+R4j6EdINA0O0FtuLmMzhic39wmY/I8R9CDuEzH5HiPoR0g0DQ7QW24uYzOGJzf3CZj8jxH0IO4TMfkeI+hHR7QNDtBbbi5jM4YnOHcJmPyPEfQg7g8x+R4j6EdHtBDtBbbi5jM4YnOHcHmPyPEfQg7g8x+R4j6EdINA0O0FtuLmMzhic39weY/I8R9CDuDzH5HiPoR0g0DQ7QW24uYzOGJzf3B5j8jxH0IO4PMfkeI+hHSDRiHaC23FzGZwxOcO4PMfkeI+hB3B5j8jxH0I6QaBodoLbcXMZnDE5sndhWPQkqVhJ4SA5NB0hjuXxnyTFezzP6Y6Nzgd5X837SYqs/zKVg8IMRMlBQFNR3XqWsJDlWgc3N/5jWPT1q41cERmca6zQ/cvjfkmK9nmf0wdy+N+SYr2eZ/TG2cB/wAQpM1aUpwRY7QKUsy0GqWlR2YBLGYShVnFmPMJsu7DDU1drCjy3Sz3As1TVW06WhL/AFBKOuKNrPouVoqw0mlO5fG/JMV7PM/phnEZJiZbVyJ6H0qlLS7cnTG+MB2RSZxllOFQlC52xKlqQGXsjMLAO92Gt+HCK/s6lJSUBIAFa7DTwJMa2HTkraaioozt+j3Yrvaz2WJkKUUtMUilYUaQk1gAjZqqSd0uDZjYX1iqz+dQoK2kxBCdEIKncngOP98otcTOWkoplldSwFbwTQkguu/hMQAwvfohjH4yZLIolqWGJsDrwDiw9Rj5eFb2g9UqU0nmzmNJDT59NLhpKyXLjTXQ8tLxOGKYOuctQUUkVSl2oXfQWBZi/C+kTZmazxpIUXH7VjUocr7oSeGsOfCkx094mXAq13XNx4N2DH0xu3aPDkU7vupVJxahSVT526UggylB7EkFrFwNQ4HphMvMSVB5847xUEGUoVUPNKB80Mz3tFl8LTwT/h1kAkBnD6sbi1mt0wpWaTt07BWhcbzhTsGNPK+nGH6nDkO77qVc6fZLTprErYJlKuZYKlKUSdWs+hPCDaKUkKM+fukD4mY9VKTcC3DXS5DmLRWaTiHEhQNQcGouhi5BADFwBx1jHwpPLtIUk0g3CjvEptYCwBV6vXNbRYch3fdSuwuLUTSJ85ikgPKUAHAYji9lEenodJx9Yo206512K2IXuhLjgCH5XizVm84W7XWbs4Km1Z7p0Ot4UjMZ5Qo7E1AJZJJFRJLlyGA06uMQ3aLvOnIK69HqVcjMqFEKnTykIIbYzHSQAkKdrsxPFyscoVLzhJcDEYgO7PIJKWcFLtcixY3fm7RaDM59JPay3CmbaJuKSageTsPT0Rj4TxDfoqtdDOTzZ7W6erptGEpOTqzRKhX4yeUJlk4jFEqTqmU7vSalBgAWVoL8BcQ7hJK57ql4rEBNrGWBq5bfD2/ARNk5jOUU/wCHUASxdYBTvMSQ1w17a8OBKBmOI+Sl2f45OrOxtztx9MUJMzcrmlKQMTMBHGlO8QSXNuoFrW0gkZZOAFWKWrnuJDlvdr7h0viRmU8qZWFUkVM5moO75TD6v92UrMZ7OMMp3Ntql24H6/d1QBjD5VNSz4qapuaUciOTvxcvpCZWUTQSVYqaXdgwDB0kdZsQ/EK6IUnMp7A9qrckuNqiwABBJ0clww48WuMy8xnEpBw6g5S5rSwBCSTzLOofN6YAwjKZnjYmcqzaITepyd0atu9GusEjKZiUkdszlEqd1BJPHdDjS49UIVmWJs2FPT31PI2DegPpC5eYYgpJOGILhk7VJLEOeDODZr8b2uAsZZMZjiJpO9vMkHeAAsBTus4ccTDcjKJqSXxU5QJJYpTx4Do6IUrHYi7YcWpbvocuipXBrK3OksbC8ImZniAQ2FUXSCTtUABRHg87c2gBWHyqalnxU1YHApTcMeIDv0vwjJyybRSMTNBc71KSWYAC45h35k9DZXj54LDDkhyAdqkWdgWa1r+rjaEJzOfxwqh/1UFy6Rb1qLlrJ9QCvguazdtTXZnolu7qNXg6sQPm9MZm5bNIS2JmJKS70pLi1jZuB9cIl5nPKkg4VYBKaiZiWSDqeluQ6IUjMJ7gHDEWJJE1JALFgLXct64AXNwM0s09SWDWQm5vcvxIb0g87NjKJgZsTOsAC7F24ubuecAzKew/wq3PDaotYkjr0HJzraBOY4jjhjoSGmp1CAqkuNSrdfoJ5OA/gcCuWTVOmTAzAKAsXJd9Tq1zwiZFbJzCeVF8MUpZVzNSSSNLAMx64ewmLmqUy5JQGd60q9BA4+7TpYAzj4lfzftJiizHsqy8ydhOVtiLKly0qWQpJ0JTZJBHEggiL3OPiV/N+0mPESpCQVsACZkw6c1qj2ZPZqcdPHyM5SoydiezyTLkmjCTJcpKWqUZUlKUgUhrkJYMBbkIqco/4pypqzs0lbA7q8TSlrXFUkVaczqY8H2b4iZicb2skKUmUEmkFhUoBSphs1gpKQbsymFzFdmvYpisPK2y0Vy2NSkF6elYZ6WJvG1MnjK7OVGRS2cb0Y1Ru5PZyseFglNruzUKv1ECKXsmzcYlKJiULR3yYll0u4lyD4qiGvHj/wDhtm6pgmSnKkISlSHLlIJKVS35eCQOvhHqM4+LR/mzPu8PHosrKMbRNe9DMpTbi6mx5+KQgprWlNaghNSgKllyEJfVRAJYXsYg5tJw6yBOdyhZDKWndTdXgkX4jjYtpFktAOoBYuHGh5jpiszbATpheXsAKWeYlRL7zs1mYgXfja8caNK6T0uuwhpl4EB7Cxs6rhRWopp43Uq3B+qFIwODRWKiKlMQZirlJKTqXZ3c9B6XWMom0jdwtTlzTMpCW3QA+ruDpYw2cnxBDntQqcl6JnvL3Oj6aRrWz4le8TcFjMPLliiYKHa6iWJS4BKrjdHHlD0zN5KSQpYBS7vbR3bnodIrTk86lmwvi2pXToQSz66AdAgXk89SC4wu0JeqhZS1JBBCi5LsX6GiP0uJPeLEZxIt3xF2AvxJZvXGDnUi3fEF+Rfg7nkG4xXHJ55JNOEbgKZhvfi45/8ApzDkzJ5hVuowyUOlgUqKwm1Yd2fgLcYfpcSO8Tzm0kB9olnAd3DkFQB5OAYzKzSSogJmJJVoHvo7NzaKuXkk6kg9rEkoPgLYskhTiphwAIGj2vDiMrnJCSlOGrBLllBOljZy7vy9OkH1WypPeJ0vOZCgSJqLBy5YgaOQWI1GsZOcSHI2st0u4qD2ubakAHWGsHgVurapw5BsmiWxp1ZVTvd7dAiZ2qh3oQ/OkP8AV0D1RkWI/wAM4d220l+W0T+MZTnEgu06UWDlpiTZ2fXR7Q4culeal2/YT18uYEYl5bKS7S5Ye53BfTo6B6oARMziSkEqmJAABLuGSosFaaPx0hJzvD+el+EE2UDvKcAFtCWOvKJK8MhWqEHhdINhwuOgeqMHBSyGMtDEuRQln56awBHVnmHGs6ULt4Y1N+fL6jyMK+GJDPtUNe9QazvfTQE+g8jDnwfK02cttfATrz0jKsDKIYy5ZHKhLXLnhzvADaM2kqZpiC5KXBcVBnSToDcWLawlWd4cazpY01UBqKhrpukH0iH04OWAwQgB3YJDPa7NrYeqMHASj+rl8/ATqdTpADJzrDuRtpTjhWHsz8ekeuBOdSCmoTpZFrhQ4gkfUYeOAlEkmXLcu5oTdy5e3MD1RgZdKH6uXcAeANE6BmazmAEIzaSoEpmIUBrQa2YFV6XayT6ucCM3kEEibLYM+8Az6O+nph6XhUJ8FCA+rJA16hCF5fKVrLQXIJ3Rcp0e12YQA2nOZBdpsvd13xa7Ob6PbrhXwpJv3yWKSQp1AMyqbvpvWhScvlAMJcsA6shOnqhZwqL7iN7XdF+u19TEAYOcyAQNrL3iQN4XIYEddx64xLzmQokCdLJHALD+rjDxwMshjLltyoT+ECcDLGkuWLvZCdeemsAMrzrDgAmdLAIcOsBwXFueh9UCs7w4JBnSgRzWBwB4m9iNOcOqwEoiky5ZF7UJa7vw6T64UcFL82j6A5AcuQA9AiQMZue8K+b9pMeRCbq/eX9ox67Nx3hXzftJjw+NzNEupy6q1AJBDuVkcbDXjHvyVpR0+9RnKEpukVVnn5mVTV43ErSAVnZBDmkGUJSeLHxyv+2EW6sZPEmlKRML0qZIJp08pKTyfS2lwIoU5xMmz5oUESlBkIueKApJXe4KlKFgNCLxMRiZsgDanZcEuqpRJNwkJUp0XLlgdCw4cTKe9bSpp0nbsIuNmkyN2Cdj5ws3Fs1ClywkcQySpSdTYbRI46dEX2dDvaP82Z93h4l4akJFJB6eZ5npiJnJ72j/ADZn3eHj6bJouNxP3oZ8/auspNe9JsTFYArIIUpLcusHV+iGDlCrd8W4AD3dgXvvXN9YjHsjnAkHBYiyiHFwUBQFTtqQ6gG5X1ZKuyedQVdpYmqkkJbqYKIuDe7BTdN25iqtTPRdRMVlKiPjF+Mxu4qZ2NXQw9MYGUK84vV9Ty473SYbnZ/MTMWk4SeoJdloDgsl+Lam1n+p2+6SbutgsSxuXSKgll3YOKnQLEjw084VeJF1EleVKJJ2iw5fdtxB59HvMHwSq++q5B05Fx40O5Xmqpz1SJ0rdCu+JAdyoNYm4pdv2hFhCrxF1FScnUQxmzD13004w6MAu3fFWAHG7F772vTFjBB1e0m6hig8oKDyh+CKXESMUHlBQeUPwQuIDFB5QUHlD8ELiAxQeUFB5Q/BC4gMUHlBQeUPwQuIDFB5QUHlD8ELiAxQeUFB5Q/BC4gMUHlBQeUPwQuIDFB5QUHlD8ELiAxQeUFB5Q/BC4gMUHlBQeUPwQuIFZnKTsF/N+0mNNZoE7eYpFaV7ZQ3QTVN2pSlLOS5BSbegcDunPPiF/N+0I0FmwXNxc5AP62dz0Qta+F+BNuMbQj3dHHyPfkCrOWnYP55mmGlOZypkmeklOyEqo06iuWaQ3G5TqWsWgyhGHxW9JWZ80gJoEtSVIS4JOzBKzobgkdMV+I7C1rdUxCXZNzM3tZaALF7VpHUDwERpfYItC00koKwsJaYC4CQ6eOtYSx4qYxjmyUryZ6XGdaprxF9kHZhNwhVh0JadapZUWa9JCQQCouTUbMvSL7sUzWbiMvSuaqpXbU8OzWErCt9Zjyw7EEyq1FKTQUVErCgCs7oAFibP1MY9lkA/wACn+JnfdYaOhkyatF72M8OWWEuqdpJrZqNyLmr793yWqlSaUpDKQClJKZhdTkklQ3RZQ11iIMXN85J+kLnocaRKVILzzsUCpSSClW/NZCbrZIKSCKBdVkg9EQThiHaQSWIBqUH/wC6wP8AfOPNClDxSqSFYqYEpNUt6tagUkWsd21n914bRi5tu+SuneHpbd01/u0KOFcgbNVHHwzqLtvc7aaddo4wqrHYKdgPCWALXLVHi34xZUK6S9kTApIIIPMguH4w5DGClsgWp5hyWPph+MWaoIIIIAIIIIAiYiYoTZYEyWlJrqQpLrWwDUGoNTqd1TgjTWIPbU0E98l6nwiAzHTweka8vTE3EyiZsoiVLUBW8xSmXLcBqBSXq0O8lgOMVs3Dqc94J3j4yhx18KLwoVkTMBiVXrWhQAexB0426IlKx0sFioA8jZuN3014xWbBQAaUXLhW9M09d7fV0w0rCk/8ub6mtYOjO4VrpoYtdTZWrRcqx8seOj6Qh1EwHQg9ReIMjKpZCVFJCmHjLs2njcG9ES8PhkoDJDAl9Sb+kxR02F1UdgggipIQQQQBFzOYpMslEyXKLp35iakDeDuKk6hwLi5Guhj4ydMrISpIFPEgF2J1II5W5CH81lFUohMqXOLp73MVSgsoFySlWnhCxuBpqIeYySVnvRWGF3UB1WUB7otHWVlqMqnzVKOzVL5gVg+KOjTjD8gT6hVSU8WN/q/Dr4GJIStLqEkhRKTqpXQXcs4EPpxs7jLfqDcOk8+PTF2sCqLOCESVEpBIYkBxyPKFxkaBBBBABBBBAEDPPiF/N+0I56zgPip9n7/Nt/1VR0LnnxC/m/aEc+Zr+lzv4ib94qN7PV4+R0ej3SU3wHJuZYZRUThpQJKjaeEgO4AASAAAG4ai7uXQnMpLEKlSyDokTUhI3GsSCod8dZYh3Yu0Z7VlyZCZslZMxVhuhW6zkkKsDZw2jRVJwkxagk2ClMSRYFy7tyKT6o96yaD26OJ4P4pNKjj9KNvz0FhisYhSGlypaBxIIWXqKrKN02pGugVzj0OQ/oSf4md91hooM1yFWDVs1qCiQlQI0Z1ptfTdi/yH9CT/ABM77rDRSzjGNslF6Pwe3KLR2uQqclRt+dDbB7MsMHrUtDKI3parsqlwwIIqBD9B0hJ7NsICRtFWAuEKLkgmkACpwAHtqoDWwexU+Y5BkTFgKsQZZBZSGICgL3KuijXiFDET97vS7ENvpvvMo+DwBcc7+nk3ngc+o5PztKVKFK90keCeCK/9uuMy86SpVISty/i8kBf8264jnGz2tImu4sVoAA4kkA/7wuZi5wSoiVMJEoLSK0B5hCyZR3bEUoD3+M0sYz/Ur79TS9Gnw8yIOzrC0hTzGJAHe1BwSje/dZaVdINnsIdn9mOHRMMtVbilzQ4ZSawrmzdGtoUMZiN55Eyy5gHfEEqQkAoWBT45s3BoyrGz794ndG/L5KN7cwB86ztGl54GdTC+y7DAVBSiKgDuKDVIVMCiCAaaUKuHuG5s4rsmlUJmJTNVKUqkrCCADUlIcKZRdSmFINwYz2xO3hs1uEkjeTSohKTS9NiVEp5bp6oQcbOcjYzbcakUlyRqwtZ/wcOvPAVGZfZthCwrU5uGQpTp1qFINmve8WuX44Tk1pSsJPglQAqSQCFpAJNJB4sbFwIgycXOKkvJmpB1JUgkXAuANNTrwHNhZbE+Ur3fhC88BXgOwQ1sj5Svd+EGyPlK934QvPAV4DsENbI+Ur3fhBsj5Svd+ELzwFeA7BDWyPlK934QbI+Ur3fhC88BXgOwQ1sj5Svd+EGyPlK934QvPAV4DsENbI+Wr3fhBsj5avd+ELzwFR2CGtkfKV7vwg2R8pXu/CF54CvAdghrZHyle78INkfKV7vwheeArwHYIa2R8pXu/CDZHyle78IXngK8B2CGtkfKV7vwg2R8pXu/CF54CvAdgiJiypCSoFaiGsGc36EnhEZGNUfFnCxNxxGg8DjEq89n2IvDuefEL+b9oRz7miScZOYEnbzbAOfjFaARvrMZhVImPX4vhBvGTpYdXojSkyaiXip6zNCVHET0EGWVsgmYSvk9QSkDpL2j0Wbd3x8jpdHvvT+hQJw4KXISQlhUEEAdZFrngfREjJ5olTkrYTGChRSEk1pKNUjUODpqBHohnhCv0mURvMdgWBSTTu3YHaK0ANiIam5qKk/4mWQFoVuyCkPLuKn105G5j1PKLRqjLLo6wr8HN+hV53mKZpS0vZ0pAZySbrVUSQC++2miRF5kP6En+JnfdYaI2JxyVoVLOKlFKhqZCqrEanm6Un+zEvJgBgwxcdsz2PPvWGvCwdbRe9hOWxUMkuJUo0bmmzpnfaQCw3NPCp0O95XV/OISsdinLSks7XI0dV/C1am3QedmMxwyFTFVYeavVilSwN8JB6ACBwNqS7OHXhsHLUFSzh1y0ktqoVGWXGl2I0J1bqfwqVNhy2qjqsfiKQoIR4KibhjYUsatNb9HTYwuZ4hS6VykgB3ZQJ0DWq0c6/2a5OESEscHMBIAprUUkMHBIs1XD9kG2glKw6Jy++4VYrIJUSdQAA9OmiQ2lg+kTeWBF3iSsTi8RVuSwRbVh1tvfyhEvMp4KdrKSAVAWUHvxDqY825A6xHnYVEyYqrDTEuu66lXKagFhKXDMXHMm8WicqlBSVU3SAkEk2ABTz5EiF5YC7xIHwjiaiAiWqzgAgEOVUuKtCAA/QfQJzDEgsZaLk0ioO3RvXYRMl5JJSpK6TUmwJUolmpu5va0NTOxrDq1QTYDw1aJ049MTfWCF3iMzs0nlKaZaQplV1KTYhLbu9oFKBL8B+0IzIx2KqFUoFOhpIcuAKhvNq/oPReUcjk0hNJYElqlcSk8+aR/ZMGGySTLVUlLKcmqpRN9bk6dERfWCF3iQl5liCVhCZStQGIdJqV4Qr1As3MdJZZzHFO2yQLWdQcltPC6/wC7xLxGSyV3Ulze7l7lR581KPp6BGMRkcmYVFSHKtbnyaefKJv8ELvEinH4ofqUdO8OR/a6v9tQHH4ilFMsFTKCwSnwwGBDL0qBt9US52SyVl1IfTiWsABZ9GA9UNnsdw7g0aAgbymuSdHZ3JL84i+sELvEjnG4uktKQ/AuGD1a34W64ycwxKXJlCkEklwDS/7zAtztbW7iSvIZBABRoCkbxcAu4BfpMErIpKXCUsCkoIcsQWd7u9tevmYm+sELvEYnY/EVGiWClrOQC7WFlaFT36DDuAx01at5CQje3goG4IDWJ/a9ULk5HJQQpKGIIIudUggcek9b3eBOSSRVSlipJSSCXAVqz6aRF5U1CnEZV2zc1SmD89K35+bt1+uHMLMmpUNqqWxDBrErqUQA5vuN6jCkZHJBLJ1BBFRYggguHbQn1mMnJZJTSUOKipiT4RDPrys0YKzo61Zs7SqpReBMEwaOLdPp+qMS5yVB0kEcwXEQxkclmotVUznwmpfXlCO53D+bHDnZuV7RoZlhtA7OH5PGahFcex2Rfc1cneU5ckly76k+uHF5JJJBKBuhhcsA5Ng/7Rbl6BAErbpvvJ3dbi1nvytCtoHZw7Oz3bnEGfkUlZJUkl38ZTXuWD2ckm3OF4nJ5UynaAqp0dR9baf+hAEyqG04pB0Uk9Sh1fyPqiPh8nlS1BSAoEW8JRtYtc6OAfXzMR+5jDM1HBvCV09PSfXAFkqYAQCQCdA9z1QqIk3KJSgkKTVSCA5Ngrh7g3JhD2EwiZSAhAZKdBr9cARs8+IX837QjQ03CCbjZ6GdSp04JuwfaLJJPAAByTwBsY3znnxC/m/aEaEm4vZY+ardYz56FVAlNExUyWt6SD4ClaEGN4fD4+R0MgrWdMBGNw8uTMKFIJKafBUopNQC7OympOhAOrsREOVOlAXSSW1ez3vrzb1RdTcZtJhUvEYdTFS6loLPNKwZYD+CAVGwYbsLXjBNTebhvEHxCmAC1LIsXDlIDcQbMSYteOiptLT5nn8QhySlCgnpc6M7nr+uPUZD+hJ/iZ33WGiHmedzDLWO2JS9o6VJQhQspUwqWCTqosSeRSNHeZkX6En+JnfdYaN7B1tF72M8nSEnLJnVbUbhxWQy1rrqmJU7ulbchpoHAaFryZBL1TQeYmFJ5Nus9m9QiFjcfLQqclU0pKgRoWS0sGoEK/a4MXI6DEJeK1UMSti5sgiwOgqIsNqGPRzAjwpJ62chuhcnJUs20nXIN5qibBuL6uX5wlORIA+Mn8f1qgwd2DGwiEalBCNuXUpYBIU5KXSQaVNqk/UGgk4+UZM0KnqUnQrAW4smWWJdzUxtxVESVFoYTq9JN+BEOFVzXBJczH9F+AN+uF4fJkIWFhUwtwVMKhoALHRmfrvyiqEzDrKh2xNBJWNVDUIc9AAAueZidh8+kAWWouXG6ok1MzBn4iM4uT1o0korU6lvBFcnP5BCiFOEkJJALVF7e7XS4jKM+kFJVUQE01OlQIqFQe3KLlCwgivm55KSASSygSLEaEghixBcHVoXg85kzSyFuf3VAWLWJDG/KAJsEQJWdylAkE2Z3SXYqKAdLuoGGz2QyHAqN/2Tra3N7iw5jmIAs4IrB2R4fyy170qYsWLML3hybnklJAUtipNQFKnp4khrMx1gCfBFec+khNRUwYquDoCoe+kwg9kcgB1KI1cFKnABAcgAsHID8XgCzgiLMzJAWEXchwQHGiz6PAVEcdkMixqLFrlJADgkEuNCB7xAFlBFbh+yCQtVKVF3A8E8Xa7NduMKGfSCFELcIdyEqaxCSxa7EjR9RzgCwgiu+H5PFRDFroVx9HRGJfZDIUAQo6JJFJcVEAPyuf5wBZQRBl51JUCQrRJUd1Q3U6kOLsSBbjCTn0h2ru7NSonibAC7MfVAFhBFeM+kFJXXuhVL0q8JnbTlBNzyUkgEkOEkW4KKhx0aku/vgCwgiul9kEhSFLC91IBJKVAMbOHF78oBn8kvvGwc7qtCUgWZ71J4cYAsYIrD2SYcPvmzeIriKh4vEXh2TnUpagkEuWZ0qAJIUQLjkkn1c4AxnnxC/m/aEc/ZnJKsXiGKQRPmm5b9aQPeRHQOefEL+b9oRoZcsHHzXMoAT5xO1KQkgTFW3wU1NoFWdn5RvDV4+R0ej3SU3wGsTi8QxKp1VJ5jVTp8nUhJ9/O8heJxLv2w4d3t1O1PIaf7xNz2bhDJUJPa4MyaVJpSAoATZ4dgKpaTKTIABZJM1R4EiqnZPJGmKkq10ZvDCQTvaG6izkAOx4WTWB0IuMlpVP8AwhYnMZs0ATFqUASQC1iddBHpsh/Qk/xM77rDRTLyqSkKPbMtTJmEJS1RKLISN4jePJ7Cz6i5yL9CT/EzvusNG9h/MXvYzy9IuLyZ3cVwNqY7HqE1SUz5KS5ASvnQmyt3RyTr6eAcl41SZg2s+Q3G1HB7FViNOL9NiDYzkSFVVCWaGKnAt4wJfTR/RGEKkHTZf9up/wDfvjnnIKs46ZcpxGEYdFQCibOyuKQr084cOYFQATPkPUqpg5pKwE7rWIdi+hubAxYlMkjSU3zeX4QlsPo0rUWZPhEgg9ZJSfSImjIqQF41ahUmbJSlwHKSL0BRYKGtydeI5EKxh5s5amRPkK10TUbEuLWAAKQOr12KJEg2CZR4sAk8AHb91h1QkY6QgllSwbgswO6WY9RV74q2o6yyTlqIyZGLpuqSFM7MSK+ktpc3420YlTuxxNKhVKqcUmksd1yT8826EiJknFIX4KgddC+hY++HolOpDVCqXJxb2VIsVXKSSxdhpZrevo3n8RhJigilYSpOrAEEuL3Tyq0bXjE6CAKtUjFUeHJrdTmk00tuhr6H+zxF4bFeXK6ind1VfR9CmxJ8Fnc1RaQQBXLw+IZLLl2BclOpctbqb/u5hifJxBUaFywHLOHLWYM3Xx+thYwQBUy5GLs6pIAKvFLsCKWtbTp16mBhsXSe+SSojiks7cGGj8319EW0EAVuKw+JKnRMlAWsUF7U+56vX6Q1Jk4tnJkueBBJF+YDEtysehr28EAVq5GIdJCpdglw2qmVVelwCSGI6eosow2MBPfJLHhSejS1hqbvrqdYuIIArJ2HxNW4uVSSo7ybgHQBhwHE8z0NmdhsQVKKVy0pfdFLlmbeLcwDb18rKCAKqVhcSFglUqndBFO81qgDSLWPDjDicNP33XLuFBLJ0LhiXHLgx4as5sYIArJWHxICgVy1bopNLGp7klm0cAseFrF8HD4p32kofMJs/wDdvr1NpBAFUrD4tiy5L2YFJbrNugW676MqThZ+i1S1hiXKfGATSNNKqlE3uzchZwQBVyMPiXQVrlEB6gAz2Ia4NtDwuDwNrJI5gP6/5QqCAIGefEL+b9oRoefPWjF4koloWduvw0VM01RDOQzke6N8Z58Qv5v2hHPmbBRxWICKn2847rk2mLLsOWsbw1ePkdHo9VlJcF9yRPzGcUFKpUneFD7MVC1IpLmksbevhDox87TYSCbpHe0uC6r63apr8k+l2bg8MSWOMSytBKURUEhvCFVT0nhY6JeG5cqSKqhiw4JSaVlYGzS6rAJIrK3caJTzJi2g99Y01cmMzc5mJAeThg7kd6BOn7x5jXlFtkP6Cn+JnfdYaKPNMvZSjLE0y0AOpaSkBRJdIqAsGbjcGLzIf0JP8TO+6w0b2FOsjT3oZ5ekFHNm1ijbmMTMrW0gKSsBJVtWJSQAbHQAKPqVpYmNMyveLYcneICttqL7yusW1JL31MYzOWDMVVJxKklSbpU6LMxSg2G9rbg8Zn4cWAlYpkikUq4OSxSpg2qeNgOBjwKTWpnIaT1iE5WCnewpqqCWEx3FJNb8A6lC97iHF4ErFRw6qgRYzdQ3it+7L1HHohgYJIdWyxhJKd1SrGqxUaSXYak3dukh9csLZ5eMFk8hoAm5Jfje/lc1Pa/LEi6sAl4UyTVLwqiyAp9o+8Qp0sxJI0fphS9oXPaY184lyFEEnTRwCeoeiIcPYvKxpSpLlJYmmnwCLuXGhPPg7vLw/elAIxYKlO53lMCTa7AXPSDfWKS73xaS0e7q0E7DzZiVAdrBLq3iFgsFOSrS9+HP0Oqbmc0ANh1EkrDVDRIJSSQ4FXSbdNng4XKkzFl04lIYFlqAAIYJpZ+T62KQS9otMLlaZZcKmGxFyCGJBvbW2usBrIsvMsRerD6cpgcuSwAD3ZuPOJE7Ez6lBMtLJSoglXhKYUpHJy976Qg5DLd01Ju+6WB3qrhm1f1mDEZChZJUqZdRUwU13fk9iPcOSWAwrH4h2GHs5D7VLMGY6PdzbW0K7cnlCmlALTSzqdJc7zaaJ97QgdjyGaubYMCVAlt17kXG6LG3DS0LVkiCiiuaNS9e85ABLnq95gDBzCcAo9rm1Lb4NRUqk6Aswv1coQrMcRww+nDaBz4XRzCfX60nsdTUDtJzACwWdeZOpHFuZJ4w9MyKWpi6woISioKYsnR7a634PZoAUjGzWVVJIUEukBYIUW8GpgAXIHr5Q18IYg/8u2mswXsCQG43ID9HSy1ZGikJqmgAk+GXuGZ+UNDscQ77SdYgjf0ZrPqQSPeWaAHMRj56SWw5UHYETBcXuQ1uHP8AFCsbiS4EhILFiZm7qpgwDuwSdeOsZxOQImFbrm76nLLsLNSA1knjzaEr7HUkECZOcg3rdnCeBDeKNPwYByTjp5UQqQUgglJqHijRTFnJIbSz8oQvMcQLnD2Zy0wFrEnhfgLDn0Or4DDKG0nb9LkqdglVTAMwfT/d3Srsdll3XNc+NXveEVMC1g5/ty4AMxxBAIw2oBvMHGrd01sl+s6tdQzCcau8sUqAYrYEEEuFU86efhcwRC5WSoSXCpmhBBW4LhnL8W4xgZGikJqXZQWkuHSoJKQ1m0J4dGloAaOYYkqth2F7lY8oAEN+y5b+zleY4ilxhrmw74k+k6W9N2PQSsZEgICAqYAkHxg+8qokkjV4wnIUBKkpXMFVIep2CSCws12Yu9mGgaACfjp6SqmRWAbEKAcX5n0v9UOYfGTioBcmkXuFhX8h/KGh2PSxoqZYW3nYszhxrc+kk8YbV2OAhQ2s4EkEEKuAAzdN7nmwGggB6Tjp5SVKkUslRCawVFQZhyD348IJePnk3kMySW2gJqsyLaG/TGZORoRoqZcKB3vL1VpZXSOQhC+x2UQAa7OXCmJJouSP3E+ocgwDc/NMQkk9rkpA8oFRsLgBy12ZnhRzLEVBIw3AFzMFPi1BwNQ5HosDGT2PIJcrmk8621bkBaztpE3DYPZhgtZDk7xBNy+rPAELMJ6l4ZZUgoLsxLmywH6izjoaNCZlily8XiFIUUnbTg41YzVfgI6Bzz4hfzftCOdM9nf4rEW/XzvvFRvDV4+R0ujqOck8B1GdYgaTpguVa8SUkk25oT6oSc2nWO0U6QQDY6qCi7jV0ov+wnlFemeHDgs9+bQ9ipyN2i+7vWITVUqyar+DS/S7Wi+g692FdXIkYnM50wETJi1Amogtra+nQI9LkP6En+JnfdYaPF7foj2XY8t8Cn+JnfdYaNrCnWL3sZzuk0lk7SxRvSCCCOeccDBBBABAYIIAyIzBBABBBBABBBBABBBBABBBBABBBBABBBBABBBBABBBBABBBBABBBBABBBBAEDPPiF+j7QjnXMP0+b/ABa/vzGYI0Xw+PkdHo/4pfQRI/nifuREXD+BM+b9sQQRJ0/x9xyd8Ur/ADv/AMqj1HY1+gp/iZ/3WGggjfJv5sfew8HSP+3f1R//2Q=="/>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2169"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1800" y="4653135"/>
            <a:ext cx="1937903" cy="1584177"/>
          </a:xfrm>
          <a:prstGeom prst="rect">
            <a:avLst/>
          </a:prstGeom>
          <a:ln/>
        </p:spPr>
        <p:style>
          <a:lnRef idx="2">
            <a:schemeClr val="accent1"/>
          </a:lnRef>
          <a:fillRef idx="1">
            <a:schemeClr val="lt1"/>
          </a:fillRef>
          <a:effectRef idx="0">
            <a:schemeClr val="accent1"/>
          </a:effectRef>
          <a:fontRef idx="minor">
            <a:schemeClr val="dk1"/>
          </a:fontRef>
        </p:style>
      </p:pic>
      <p:pic>
        <p:nvPicPr>
          <p:cNvPr id="92166" name="Picture 6"/>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43808" y="5949280"/>
            <a:ext cx="1008112" cy="305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70"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8024" y="4653135"/>
            <a:ext cx="2166041" cy="1601829"/>
          </a:xfrm>
          <a:prstGeom prst="rect">
            <a:avLst/>
          </a:prstGeom>
          <a:ln/>
        </p:spPr>
        <p:style>
          <a:lnRef idx="2">
            <a:schemeClr val="accent1"/>
          </a:lnRef>
          <a:fillRef idx="1">
            <a:schemeClr val="lt1"/>
          </a:fillRef>
          <a:effectRef idx="0">
            <a:schemeClr val="accent1"/>
          </a:effectRef>
          <a:fontRef idx="minor">
            <a:schemeClr val="dk1"/>
          </a:fontRef>
        </p:style>
      </p:pic>
      <p:sp>
        <p:nvSpPr>
          <p:cNvPr id="28" name="矩形 27"/>
          <p:cNvSpPr/>
          <p:nvPr/>
        </p:nvSpPr>
        <p:spPr bwMode="auto">
          <a:xfrm>
            <a:off x="3995936" y="5949280"/>
            <a:ext cx="792088" cy="360040"/>
          </a:xfrm>
          <a:prstGeom prst="rect">
            <a:avLst/>
          </a:prstGeom>
          <a:solidFill>
            <a:srgbClr val="008000"/>
          </a:soli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solidFill>
                <a:effectLst/>
                <a:latin typeface="Arial" pitchFamily="34" charset="0"/>
                <a:ea typeface="宋体" pitchFamily="2" charset="-122"/>
              </a:rPr>
              <a:t>1998</a:t>
            </a:r>
            <a:endParaRPr kumimoji="0" lang="zh-CN" altLang="en-US" sz="1800" b="0" i="0" u="none" strike="noStrike" cap="none" normalizeH="0" baseline="0" dirty="0" smtClean="0">
              <a:ln>
                <a:noFill/>
              </a:ln>
              <a:solidFill>
                <a:schemeClr val="bg1"/>
              </a:solidFill>
              <a:effectLst/>
              <a:latin typeface="Arial" pitchFamily="34" charset="0"/>
              <a:ea typeface="宋体" pitchFamily="2" charset="-122"/>
            </a:endParaRPr>
          </a:p>
        </p:txBody>
      </p:sp>
      <p:pic>
        <p:nvPicPr>
          <p:cNvPr id="92171"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20273" y="4653136"/>
            <a:ext cx="2088232" cy="1582778"/>
          </a:xfrm>
          <a:prstGeom prst="rect">
            <a:avLst/>
          </a:prstGeom>
          <a:ln/>
        </p:spPr>
        <p:style>
          <a:lnRef idx="2">
            <a:schemeClr val="accent1"/>
          </a:lnRef>
          <a:fillRef idx="1">
            <a:schemeClr val="lt1"/>
          </a:fillRef>
          <a:effectRef idx="0">
            <a:schemeClr val="accent1"/>
          </a:effectRef>
          <a:fontRef idx="minor">
            <a:schemeClr val="dk1"/>
          </a:fontRef>
        </p:style>
      </p:pic>
      <p:sp>
        <p:nvSpPr>
          <p:cNvPr id="30" name="矩形 29"/>
          <p:cNvSpPr/>
          <p:nvPr/>
        </p:nvSpPr>
        <p:spPr bwMode="auto">
          <a:xfrm>
            <a:off x="6228184" y="5949280"/>
            <a:ext cx="792088" cy="360040"/>
          </a:xfrm>
          <a:prstGeom prst="rect">
            <a:avLst/>
          </a:prstGeom>
          <a:solidFill>
            <a:srgbClr val="008000"/>
          </a:soli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solidFill>
                <a:effectLst/>
                <a:latin typeface="Arial" pitchFamily="34" charset="0"/>
                <a:ea typeface="宋体" pitchFamily="2" charset="-122"/>
              </a:rPr>
              <a:t>1998</a:t>
            </a:r>
            <a:endParaRPr kumimoji="0" lang="zh-CN" altLang="en-US" sz="1800" b="0" i="0" u="none" strike="noStrike" cap="none" normalizeH="0" baseline="0" dirty="0" smtClean="0">
              <a:ln>
                <a:noFill/>
              </a:ln>
              <a:solidFill>
                <a:schemeClr val="bg1"/>
              </a:solidFill>
              <a:effectLst/>
              <a:latin typeface="Arial" pitchFamily="34" charset="0"/>
              <a:ea typeface="宋体" pitchFamily="2" charset="-122"/>
            </a:endParaRPr>
          </a:p>
        </p:txBody>
      </p:sp>
      <p:sp>
        <p:nvSpPr>
          <p:cNvPr id="32" name="矩形 31"/>
          <p:cNvSpPr/>
          <p:nvPr/>
        </p:nvSpPr>
        <p:spPr bwMode="auto">
          <a:xfrm>
            <a:off x="8316416" y="5949280"/>
            <a:ext cx="792088" cy="360040"/>
          </a:xfrm>
          <a:prstGeom prst="rect">
            <a:avLst/>
          </a:prstGeom>
          <a:solidFill>
            <a:srgbClr val="008000"/>
          </a:soli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solidFill>
                <a:effectLst/>
                <a:latin typeface="Arial" pitchFamily="34" charset="0"/>
                <a:ea typeface="宋体" pitchFamily="2" charset="-122"/>
              </a:rPr>
              <a:t>1998</a:t>
            </a:r>
            <a:endParaRPr kumimoji="0" lang="zh-CN" altLang="en-US" sz="1800" b="0" i="0" u="none" strike="noStrike" cap="none" normalizeH="0" baseline="0" dirty="0" smtClean="0">
              <a:ln>
                <a:noFill/>
              </a:ln>
              <a:solidFill>
                <a:schemeClr val="bg1"/>
              </a:solidFill>
              <a:effectLst/>
              <a:latin typeface="Arial" pitchFamily="34" charset="0"/>
              <a:ea typeface="宋体" pitchFamily="2" charset="-122"/>
            </a:endParaRPr>
          </a:p>
        </p:txBody>
      </p:sp>
      <p:sp>
        <p:nvSpPr>
          <p:cNvPr id="24" name="矩形 23"/>
          <p:cNvSpPr/>
          <p:nvPr/>
        </p:nvSpPr>
        <p:spPr bwMode="auto">
          <a:xfrm>
            <a:off x="1979712" y="5949280"/>
            <a:ext cx="792088" cy="360040"/>
          </a:xfrm>
          <a:prstGeom prst="rect">
            <a:avLst/>
          </a:prstGeom>
          <a:solidFill>
            <a:srgbClr val="008000"/>
          </a:solidFill>
          <a:ln>
            <a:headEnd type="none" w="med" len="med"/>
            <a:tailEnd type="none" w="med" len="med"/>
          </a:ln>
          <a:extLst/>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solidFill>
                <a:effectLst/>
                <a:latin typeface="Arial" pitchFamily="34" charset="0"/>
                <a:ea typeface="宋体" pitchFamily="2" charset="-122"/>
              </a:rPr>
              <a:t>1997</a:t>
            </a:r>
            <a:endParaRPr kumimoji="0" lang="zh-CN" altLang="en-US" sz="1800" b="0" i="0" u="none" strike="noStrike" cap="none" normalizeH="0" baseline="0" dirty="0" smtClean="0">
              <a:ln>
                <a:noFill/>
              </a:ln>
              <a:solidFill>
                <a:schemeClr val="bg1"/>
              </a:solidFill>
              <a:effectLst/>
              <a:latin typeface="Arial" pitchFamily="34" charset="0"/>
              <a:ea typeface="宋体" pitchFamily="2" charset="-122"/>
            </a:endParaRPr>
          </a:p>
        </p:txBody>
      </p:sp>
      <p:sp>
        <p:nvSpPr>
          <p:cNvPr id="25" name="标题 1"/>
          <p:cNvSpPr txBox="1">
            <a:spLocks/>
          </p:cNvSpPr>
          <p:nvPr/>
        </p:nvSpPr>
        <p:spPr>
          <a:xfrm>
            <a:off x="179512" y="476672"/>
            <a:ext cx="7000875" cy="647700"/>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defRPr/>
            </a:pPr>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从历史的演变看今天的机遇</a:t>
            </a:r>
            <a:endPar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19850595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2165"/>
                                        </p:tgtEl>
                                        <p:attrNameLst>
                                          <p:attrName>style.visibility</p:attrName>
                                        </p:attrNameLst>
                                      </p:cBhvr>
                                      <p:to>
                                        <p:strVal val="visible"/>
                                      </p:to>
                                    </p:set>
                                    <p:animEffect transition="in" filter="wipe(left)">
                                      <p:cBhvr>
                                        <p:cTn id="7" dur="500"/>
                                        <p:tgtEl>
                                          <p:spTgt spid="9216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left)">
                                      <p:cBhvr>
                                        <p:cTn id="10" dur="500"/>
                                        <p:tgtEl>
                                          <p:spTgt spid="24"/>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92169"/>
                                        </p:tgtEl>
                                        <p:attrNameLst>
                                          <p:attrName>style.visibility</p:attrName>
                                        </p:attrNameLst>
                                      </p:cBhvr>
                                      <p:to>
                                        <p:strVal val="visible"/>
                                      </p:to>
                                    </p:set>
                                    <p:animEffect transition="in" filter="wipe(left)">
                                      <p:cBhvr>
                                        <p:cTn id="14" dur="500"/>
                                        <p:tgtEl>
                                          <p:spTgt spid="92169"/>
                                        </p:tgtEl>
                                      </p:cBhvr>
                                    </p:animEffect>
                                  </p:childTnLst>
                                </p:cTn>
                              </p:par>
                              <p:par>
                                <p:cTn id="15" presetID="22" presetClass="entr" presetSubtype="8" fill="hold" nodeType="withEffect">
                                  <p:stCondLst>
                                    <p:cond delay="0"/>
                                  </p:stCondLst>
                                  <p:childTnLst>
                                    <p:set>
                                      <p:cBhvr>
                                        <p:cTn id="16" dur="1" fill="hold">
                                          <p:stCondLst>
                                            <p:cond delay="0"/>
                                          </p:stCondLst>
                                        </p:cTn>
                                        <p:tgtEl>
                                          <p:spTgt spid="92166"/>
                                        </p:tgtEl>
                                        <p:attrNameLst>
                                          <p:attrName>style.visibility</p:attrName>
                                        </p:attrNameLst>
                                      </p:cBhvr>
                                      <p:to>
                                        <p:strVal val="visible"/>
                                      </p:to>
                                    </p:set>
                                    <p:animEffect transition="in" filter="wipe(left)">
                                      <p:cBhvr>
                                        <p:cTn id="17" dur="500"/>
                                        <p:tgtEl>
                                          <p:spTgt spid="92166"/>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92170"/>
                                        </p:tgtEl>
                                        <p:attrNameLst>
                                          <p:attrName>style.visibility</p:attrName>
                                        </p:attrNameLst>
                                      </p:cBhvr>
                                      <p:to>
                                        <p:strVal val="visible"/>
                                      </p:to>
                                    </p:set>
                                    <p:animEffect transition="in" filter="wipe(left)">
                                      <p:cBhvr>
                                        <p:cTn id="24" dur="500"/>
                                        <p:tgtEl>
                                          <p:spTgt spid="92170"/>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92171"/>
                                        </p:tgtEl>
                                        <p:attrNameLst>
                                          <p:attrName>style.visibility</p:attrName>
                                        </p:attrNameLst>
                                      </p:cBhvr>
                                      <p:to>
                                        <p:strVal val="visible"/>
                                      </p:to>
                                    </p:set>
                                    <p:animEffect transition="in" filter="wipe(left)">
                                      <p:cBhvr>
                                        <p:cTn id="31" dur="500"/>
                                        <p:tgtEl>
                                          <p:spTgt spid="9217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0" grpId="0" animBg="1"/>
      <p:bldP spid="32" grpId="0" animBg="1"/>
      <p:bldP spid="2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55776" y="4005064"/>
            <a:ext cx="6480720" cy="757130"/>
          </a:xfrm>
          <a:prstGeom prst="rect">
            <a:avLst/>
          </a:prstGeom>
          <a:ln w="6350">
            <a:solidFill>
              <a:srgbClr val="C00000"/>
            </a:solidFill>
            <a:prstDash val="dash"/>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35000"/>
              </a:lnSpc>
            </a:pPr>
            <a:r>
              <a:rPr lang="zh-CN" altLang="en-US" sz="1600" b="1" dirty="0">
                <a:solidFill>
                  <a:srgbClr val="002060"/>
                </a:solidFill>
                <a:latin typeface="黑体" pitchFamily="49" charset="-122"/>
                <a:ea typeface="黑体" pitchFamily="49" charset="-122"/>
              </a:rPr>
              <a:t>代表：</a:t>
            </a:r>
            <a:r>
              <a:rPr lang="en-US" altLang="zh-CN" sz="1600" b="1" dirty="0">
                <a:solidFill>
                  <a:srgbClr val="002060"/>
                </a:solidFill>
                <a:latin typeface="黑体" pitchFamily="49" charset="-122"/>
                <a:ea typeface="黑体" pitchFamily="49" charset="-122"/>
              </a:rPr>
              <a:t>2003</a:t>
            </a:r>
            <a:r>
              <a:rPr lang="zh-CN" altLang="en-US" sz="1600" b="1" dirty="0">
                <a:solidFill>
                  <a:srgbClr val="002060"/>
                </a:solidFill>
                <a:latin typeface="黑体" pitchFamily="49" charset="-122"/>
                <a:ea typeface="黑体" pitchFamily="49" charset="-122"/>
              </a:rPr>
              <a:t>年之后提出</a:t>
            </a:r>
            <a:r>
              <a:rPr lang="zh-CN" altLang="en-US" sz="1600" b="1" dirty="0" smtClean="0">
                <a:solidFill>
                  <a:srgbClr val="002060"/>
                </a:solidFill>
                <a:latin typeface="黑体" pitchFamily="49" charset="-122"/>
                <a:ea typeface="黑体" pitchFamily="49" charset="-122"/>
              </a:rPr>
              <a:t>，</a:t>
            </a:r>
            <a:r>
              <a:rPr lang="en-US" altLang="zh-CN" sz="1600" b="1" dirty="0">
                <a:solidFill>
                  <a:srgbClr val="002060"/>
                </a:solidFill>
                <a:latin typeface="黑体" pitchFamily="49" charset="-122"/>
                <a:ea typeface="黑体" pitchFamily="49" charset="-122"/>
              </a:rPr>
              <a:t>Wolfram </a:t>
            </a:r>
            <a:r>
              <a:rPr lang="en-US" altLang="zh-CN" sz="1600" b="1" dirty="0" smtClean="0">
                <a:solidFill>
                  <a:srgbClr val="002060"/>
                </a:solidFill>
                <a:latin typeface="黑体" pitchFamily="49" charset="-122"/>
                <a:ea typeface="黑体" pitchFamily="49" charset="-122"/>
              </a:rPr>
              <a:t>Alpha</a:t>
            </a:r>
            <a:r>
              <a:rPr lang="zh-CN" altLang="en-US" sz="1600" b="1" dirty="0">
                <a:solidFill>
                  <a:srgbClr val="002060"/>
                </a:solidFill>
                <a:latin typeface="黑体" pitchFamily="49" charset="-122"/>
                <a:ea typeface="黑体" pitchFamily="49" charset="-122"/>
              </a:rPr>
              <a:t>语义搜索</a:t>
            </a:r>
            <a:r>
              <a:rPr lang="zh-CN" altLang="en-US" sz="1600" b="1" dirty="0" smtClean="0">
                <a:solidFill>
                  <a:srgbClr val="002060"/>
                </a:solidFill>
                <a:latin typeface="黑体" pitchFamily="49" charset="-122"/>
                <a:ea typeface="黑体" pitchFamily="49" charset="-122"/>
              </a:rPr>
              <a:t>、</a:t>
            </a:r>
            <a:r>
              <a:rPr lang="en-US" altLang="zh-CN" sz="1600" b="1" dirty="0" err="1" smtClean="0">
                <a:solidFill>
                  <a:srgbClr val="002060"/>
                </a:solidFill>
                <a:latin typeface="黑体" pitchFamily="49" charset="-122"/>
                <a:ea typeface="黑体" pitchFamily="49" charset="-122"/>
              </a:rPr>
              <a:t>Yebol</a:t>
            </a:r>
            <a:r>
              <a:rPr lang="zh-CN" altLang="en-US" sz="1600" b="1" dirty="0" smtClean="0">
                <a:solidFill>
                  <a:srgbClr val="002060"/>
                </a:solidFill>
                <a:latin typeface="黑体" pitchFamily="49" charset="-122"/>
                <a:ea typeface="黑体" pitchFamily="49" charset="-122"/>
              </a:rPr>
              <a:t>基于知识的搜索技术</a:t>
            </a:r>
            <a:r>
              <a:rPr lang="zh-CN" altLang="en-US" sz="1600" b="1" dirty="0">
                <a:solidFill>
                  <a:srgbClr val="002060"/>
                </a:solidFill>
                <a:latin typeface="黑体" pitchFamily="49" charset="-122"/>
                <a:ea typeface="黑体" pitchFamily="49" charset="-122"/>
              </a:rPr>
              <a:t>，中搜</a:t>
            </a:r>
            <a:r>
              <a:rPr lang="zh-CN" altLang="en-US" sz="1600" b="1" dirty="0" smtClean="0">
                <a:solidFill>
                  <a:srgbClr val="002060"/>
                </a:solidFill>
                <a:latin typeface="黑体" pitchFamily="49" charset="-122"/>
                <a:ea typeface="黑体" pitchFamily="49" charset="-122"/>
              </a:rPr>
              <a:t>、</a:t>
            </a:r>
            <a:r>
              <a:rPr lang="zh-CN" altLang="en-US" sz="1600" b="1" dirty="0">
                <a:solidFill>
                  <a:srgbClr val="002060"/>
                </a:solidFill>
                <a:latin typeface="黑体" pitchFamily="49" charset="-122"/>
                <a:ea typeface="黑体" pitchFamily="49" charset="-122"/>
              </a:rPr>
              <a:t>搜</a:t>
            </a:r>
            <a:r>
              <a:rPr lang="zh-CN" altLang="en-US" sz="1600" b="1" dirty="0" smtClean="0">
                <a:solidFill>
                  <a:srgbClr val="002060"/>
                </a:solidFill>
                <a:latin typeface="黑体" pitchFamily="49" charset="-122"/>
                <a:ea typeface="黑体" pitchFamily="49" charset="-122"/>
              </a:rPr>
              <a:t>狗、</a:t>
            </a:r>
            <a:r>
              <a:rPr lang="en-US" altLang="zh-CN" sz="1600" b="1" dirty="0" smtClean="0">
                <a:solidFill>
                  <a:srgbClr val="002060"/>
                </a:solidFill>
                <a:latin typeface="黑体" pitchFamily="49" charset="-122"/>
                <a:ea typeface="黑体" pitchFamily="49" charset="-122"/>
              </a:rPr>
              <a:t>360</a:t>
            </a:r>
            <a:r>
              <a:rPr lang="zh-CN" altLang="en-US" sz="1600" b="1" dirty="0">
                <a:solidFill>
                  <a:srgbClr val="002060"/>
                </a:solidFill>
                <a:latin typeface="黑体" pitchFamily="49" charset="-122"/>
                <a:ea typeface="黑体" pitchFamily="49" charset="-122"/>
              </a:rPr>
              <a:t>等。</a:t>
            </a:r>
          </a:p>
        </p:txBody>
      </p:sp>
      <p:sp>
        <p:nvSpPr>
          <p:cNvPr id="5" name="矩形 4"/>
          <p:cNvSpPr/>
          <p:nvPr/>
        </p:nvSpPr>
        <p:spPr>
          <a:xfrm>
            <a:off x="2555776" y="2099914"/>
            <a:ext cx="6480720" cy="1041054"/>
          </a:xfrm>
          <a:prstGeom prst="rect">
            <a:avLst/>
          </a:prstGeom>
          <a:ln w="6350">
            <a:solidFill>
              <a:srgbClr val="C00000"/>
            </a:solidFill>
            <a:prstDash val="dash"/>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35000"/>
              </a:lnSpc>
            </a:pPr>
            <a:r>
              <a:rPr lang="zh-CN" altLang="zh-CN" sz="1600" b="1" dirty="0">
                <a:solidFill>
                  <a:srgbClr val="002060"/>
                </a:solidFill>
                <a:latin typeface="黑体" pitchFamily="49" charset="-122"/>
                <a:ea typeface="黑体" pitchFamily="49" charset="-122"/>
              </a:rPr>
              <a:t>特点</a:t>
            </a:r>
            <a:r>
              <a:rPr lang="zh-CN" altLang="en-US" sz="1600" b="1" dirty="0">
                <a:solidFill>
                  <a:srgbClr val="002060"/>
                </a:solidFill>
                <a:latin typeface="黑体" pitchFamily="49" charset="-122"/>
                <a:ea typeface="黑体" pitchFamily="49" charset="-122"/>
              </a:rPr>
              <a:t>：主要特征是基于自然语言智能搜索，即从基于关键词层面搜索提升到基于自然语言和人工智能的知识层面搜索，</a:t>
            </a:r>
            <a:r>
              <a:rPr lang="zh-CN" altLang="en-US" sz="1600" b="1" dirty="0">
                <a:solidFill>
                  <a:srgbClr val="C00000"/>
                </a:solidFill>
                <a:latin typeface="黑体" pitchFamily="49" charset="-122"/>
                <a:ea typeface="黑体" pitchFamily="49" charset="-122"/>
              </a:rPr>
              <a:t>可以用“求专”和“求易”来描述。</a:t>
            </a:r>
          </a:p>
        </p:txBody>
      </p:sp>
      <p:sp>
        <p:nvSpPr>
          <p:cNvPr id="23" name="矩形 22"/>
          <p:cNvSpPr/>
          <p:nvPr/>
        </p:nvSpPr>
        <p:spPr>
          <a:xfrm>
            <a:off x="2555776" y="3175926"/>
            <a:ext cx="6480720" cy="757130"/>
          </a:xfrm>
          <a:prstGeom prst="rect">
            <a:avLst/>
          </a:prstGeom>
          <a:ln w="6350">
            <a:solidFill>
              <a:srgbClr val="C00000"/>
            </a:solidFill>
            <a:prstDash val="dash"/>
          </a:ln>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35000"/>
              </a:lnSpc>
            </a:pPr>
            <a:r>
              <a:rPr lang="zh-CN" altLang="en-US" sz="1600" b="1" dirty="0" smtClean="0">
                <a:solidFill>
                  <a:srgbClr val="002060"/>
                </a:solidFill>
                <a:latin typeface="黑体" pitchFamily="49" charset="-122"/>
                <a:ea typeface="黑体" pitchFamily="49" charset="-122"/>
              </a:rPr>
              <a:t>第三代搜索引擎的概念正在发展之中，个性化</a:t>
            </a:r>
            <a:r>
              <a:rPr lang="zh-CN" altLang="en-US" sz="1600" b="1" dirty="0">
                <a:solidFill>
                  <a:srgbClr val="002060"/>
                </a:solidFill>
                <a:latin typeface="黑体" pitchFamily="49" charset="-122"/>
                <a:ea typeface="黑体" pitchFamily="49" charset="-122"/>
              </a:rPr>
              <a:t>的搜索、社交搜索、跨媒体</a:t>
            </a:r>
            <a:r>
              <a:rPr lang="zh-CN" altLang="en-US" sz="1600" b="1" dirty="0" smtClean="0">
                <a:solidFill>
                  <a:srgbClr val="002060"/>
                </a:solidFill>
                <a:latin typeface="黑体" pitchFamily="49" charset="-122"/>
                <a:ea typeface="黑体" pitchFamily="49" charset="-122"/>
              </a:rPr>
              <a:t>搜索等。</a:t>
            </a:r>
            <a:endParaRPr lang="zh-CN" altLang="en-US" sz="1600" b="1" dirty="0">
              <a:solidFill>
                <a:srgbClr val="002060"/>
              </a:solidFill>
              <a:latin typeface="黑体" pitchFamily="49" charset="-122"/>
              <a:ea typeface="黑体" pitchFamily="49" charset="-122"/>
            </a:endParaRPr>
          </a:p>
        </p:txBody>
      </p:sp>
      <p:graphicFrame>
        <p:nvGraphicFramePr>
          <p:cNvPr id="8" name="图示 7"/>
          <p:cNvGraphicFramePr/>
          <p:nvPr>
            <p:extLst>
              <p:ext uri="{D42A27DB-BD31-4B8C-83A1-F6EECF244321}">
                <p14:modId xmlns:p14="http://schemas.microsoft.com/office/powerpoint/2010/main" val="3963340122"/>
              </p:ext>
            </p:extLst>
          </p:nvPr>
        </p:nvGraphicFramePr>
        <p:xfrm>
          <a:off x="395536" y="1052736"/>
          <a:ext cx="2016224" cy="30963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燕尾形箭头 14"/>
          <p:cNvSpPr/>
          <p:nvPr/>
        </p:nvSpPr>
        <p:spPr>
          <a:xfrm>
            <a:off x="2555776" y="1447733"/>
            <a:ext cx="6096000" cy="469099"/>
          </a:xfrm>
          <a:prstGeom prst="notchedRightArrow">
            <a:avLst/>
          </a:prstGeom>
        </p:spPr>
        <p:style>
          <a:lnRef idx="0">
            <a:schemeClr val="accent5"/>
          </a:lnRef>
          <a:fillRef idx="3">
            <a:schemeClr val="accent5"/>
          </a:fillRef>
          <a:effectRef idx="3">
            <a:schemeClr val="accent5"/>
          </a:effectRef>
          <a:fontRef idx="minor">
            <a:schemeClr val="lt1"/>
          </a:fontRef>
        </p:style>
      </p:sp>
      <p:sp>
        <p:nvSpPr>
          <p:cNvPr id="16" name="椭圆 15"/>
          <p:cNvSpPr/>
          <p:nvPr/>
        </p:nvSpPr>
        <p:spPr>
          <a:xfrm>
            <a:off x="5903588" y="1340768"/>
            <a:ext cx="828651" cy="720080"/>
          </a:xfrm>
          <a:prstGeom prst="ellipse">
            <a:avLst/>
          </a:prstGeom>
          <a:solidFill>
            <a:srgbClr val="C00000"/>
          </a:solidFill>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a:lstStyle/>
          <a:p>
            <a:endParaRPr lang="zh-CN" altLang="en-US" dirty="0"/>
          </a:p>
        </p:txBody>
      </p:sp>
      <p:sp>
        <p:nvSpPr>
          <p:cNvPr id="17" name="椭圆 16"/>
          <p:cNvSpPr/>
          <p:nvPr/>
        </p:nvSpPr>
        <p:spPr>
          <a:xfrm>
            <a:off x="4644008" y="1479083"/>
            <a:ext cx="406400" cy="406400"/>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8" name="椭圆 17"/>
          <p:cNvSpPr/>
          <p:nvPr/>
        </p:nvSpPr>
        <p:spPr>
          <a:xfrm>
            <a:off x="7668344" y="1479083"/>
            <a:ext cx="406400" cy="406400"/>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19" name="矩形 18"/>
          <p:cNvSpPr/>
          <p:nvPr/>
        </p:nvSpPr>
        <p:spPr>
          <a:xfrm>
            <a:off x="5901437" y="1547500"/>
            <a:ext cx="906017" cy="369332"/>
          </a:xfrm>
          <a:prstGeom prst="rect">
            <a:avLst/>
          </a:prstGeom>
        </p:spPr>
        <p:txBody>
          <a:bodyPr wrap="none">
            <a:spAutoFit/>
          </a:bodyPr>
          <a:lstStyle/>
          <a:p>
            <a:r>
              <a:rPr lang="en-US" altLang="zh-CN" b="1" dirty="0">
                <a:solidFill>
                  <a:schemeClr val="bg1"/>
                </a:solidFill>
              </a:rPr>
              <a:t>1</a:t>
            </a:r>
            <a:r>
              <a:rPr lang="en-US" altLang="zh-CN" b="1" dirty="0" smtClean="0">
                <a:solidFill>
                  <a:schemeClr val="bg1"/>
                </a:solidFill>
              </a:rPr>
              <a:t>0</a:t>
            </a:r>
            <a:r>
              <a:rPr lang="zh-CN" altLang="en-US" b="1" dirty="0" smtClean="0">
                <a:solidFill>
                  <a:schemeClr val="bg1"/>
                </a:solidFill>
              </a:rPr>
              <a:t>年前</a:t>
            </a:r>
            <a:endParaRPr lang="zh-CN" altLang="en-US" b="1" dirty="0">
              <a:solidFill>
                <a:schemeClr val="bg1"/>
              </a:solidFill>
            </a:endParaRPr>
          </a:p>
        </p:txBody>
      </p:sp>
      <p:sp>
        <p:nvSpPr>
          <p:cNvPr id="20" name="椭圆 19"/>
          <p:cNvSpPr/>
          <p:nvPr/>
        </p:nvSpPr>
        <p:spPr>
          <a:xfrm>
            <a:off x="3445520" y="1484784"/>
            <a:ext cx="406400" cy="406400"/>
          </a:xfrm>
          <a:prstGeom prst="ellipse">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 name="AutoShape 4" descr="data:image/jpeg;base64,/9j/4AAQSkZJRgABAQAAAQABAAD/2wBDAAkGBwgHBgkIBwgKCgkLDRYPDQwMDRsUFRAWIB0iIiAdHx8kKDQsJCYxJx8fLT0tMTU3Ojo6Iys/RD84QzQ5Ojf/2wBDAQoKCg0MDRoPDxo3JR8lNzc3Nzc3Nzc3Nzc3Nzc3Nzc3Nzc3Nzc3Nzc3Nzc3Nzc3Nzc3Nzc3Nzc3Nzc3Nzc3Nzf/wAARCAC/AQgDASIAAhEBAxEB/8QAGwABAAMBAQEBAAAAAAAAAAAAAAIDBAEFBgf/xAA6EAABAwIDBgQDBgUFAQAAAAABAAIDBBESEyEFMVFUkZIUFUFTImFxBjKBobHwIyQzUnIHNMHR4UL/xAAZAQEBAQEBAQAAAAAAAAAAAAAAAQIDBAX/xAAuEQEAAgEBBQcCBwEAAAAAAAAAAQIRAxMUYaHwBBIhMVGS0UFiI0JxkbHB4YH/2gAMAwEAAhEDEQA/AP3FFTjPA9ExngeiC5FTjPA9ExngeiC5FTjPA9ExngeiC5FTjPA9ExngeiC5FTjPA9ExngeiDtTOymp5J5L4I2lzrC5sN6GeJuASPaxzxcNc4AlU1cZqaWanJLRKwsLgL2BFlkfQySVMc8lS9xY5pDcsAC3p+u++9BvNbStF3VMIHEyDhf8AQqFTX09O9rZJG6uDXHEPguCbu10Gi80bHGWIzUPIDcI/hjdlln6HqrfLfja4Sn4ZDILxC9zvF99r6oN3jqYFwfNGzC7CC57QHaA6a/MKwTxF7o2SNdI0XLGuBcPwXk+UAxGPPfYtLb5Y9YxH+gurKGlqaernleWYZMVtCbfFcW+WpJHEoO0/2h2fUMo3RPk/m3yMjBYQQWXxYr/dtY71tZtCieAWVlO4EXBErTcXw8eOn10Xz7fssxgaWVkrZNS94iGpyjFcA6DRxJ33NvorKTYTqetp3ucZI4HSS5lyC8vIJYW63Ac1rgSb3AHEnnE3+sPZenZvyWnrP+Rz4PbftGijllikq4GyRNL5GukALGgAknhYEdRxXPM6C0Z8ZB/EJaz+IPiIIBHUgfUgLyK7YPjaueaWqcGyizGNhaMs/Cbg+puxpNwSbW3aKMn2cjkfUSOqZcdXiFSQwWeC4Os3+21rX138dVc39GYp2fEZtPXXXm92nrKapfIynnildGbPDHAlu8a/iCPwPBXrwtj7Jds6sqJ8bjGWCGCK+LLjDnO32Hq7drYDeV6+M8D0WqzMx4uOrWlbYpOYXIqcZ4HomM8D0Vc1yKnGeB6JjPA9EFyKnGeB6JjPA9EFyKnGeB6JjPA9EFyKnGeB6JjPA9EFyKnGeB6IguREQEREBERAREQEREBERAREQEREBERAREQEREBERAREQEREBERAREQEREBERAREQEREBERAREQEREBERAREQEREBERAREQEREBERAREQEREBERAREQEREBEXCQBckAfNB1FDNj9xncEzY/cZ3BTMLiU0UM2P3GdwXQ9h3OafxVymB72RtxSOa1vFxsFW2qgc+RgmZijcGOF9xO4L5X/AFPrHU32ddG2okiZUExS4YS4YDoSXWOADj01Xw1NVSUFbQVklcKhlr02AYy4nTEBY+v1XK+p3Z8n0Ozdh22nN+9h+0ovldt1D9n12ydrxudO2Vj6ZzfiaHyOZeI4dwJc0t3f/a8uDaFTTvpqKse+ortm1nhXSvc4B5le0QvdY6jAXG3Fo3b1Z1IicMU7Fa9YtE9eMfzj94ffIvi6ivnqvtBQh8cTaqiqKunzGglr7QB7TbeNHC4vvB1XPs7VV0MeyYKaKgD63ZzK2qqJGua59iwOLiPvOIfvPr0TaRknsVopnPjjP8/1GX2qL5EfamsMFVIynpn5fhHxkF4Y9k7yzQkXNiLh1gCPRXwbe2i2tihqoaUx+YuoJDHiuTl5jXi+4WsCNfqm0qzPYtWM5+nxE/3D6dF41HUyP2o7ND8isjJiD/u/CfT6tN/wKy0VfU0+zmMhZCWw0QnOMkE6m4/LeuO91+sevLH8xOWd2t9J9Of++D6NF4NJVyU08zgxghmrS1wdcOaTGHX4emq1UW0H1JqHODRlNa9paSGuDhf1/XS/yVp2mlsR9Wb9ntXx+j1EWF1VMAbNhJHpmC5/NcdWTWGEQXO68g67+C7d+HPuS3osLqqcNuBCeH8Qaq+Cpa8APcwP03PBuflqrFolJpML0XC5o3uA/FRzY/cZ3Bayymihmx+4zuCZsfuM7gpmFxKaKLZGONmvaTwBUlUEREBERAREQFS8B1Q1rhcBpIB43CuVR/3I/wAD+oUlYHvgYbPdG08CQFHOpvch7gsVFTw1EtY6eJkjhUOaC4XsLDRa/L6Plou0LzUvrale9WIxP6usxSs4mZSzqb3Ie4Lonpxuli7goeX0fLRdoTy+j5aLtC1jX4c0/D9ZVbSiotpUM1FVStMEzSyRrZLFzTvFwvB2d9kNh7PqjUQShpZOJYGtksIbAXaNdxNyR819H5fR8tF2hPL6Plou0KTGvPn3ebdNSKRMVtMErqOZrWzOhkDXB7Q5wNnA3B+oKqmh2bO2ZszKV4ntmh2E47br8beit8vo+Wi7Qnl9Hy0XaFca/DmzFqR5TLKaDYxy7wUhy8WAnDcF33jfifXipQUeyKeWKWCGljfDGY4y2wwM/tHAfJaPL6Plou0J5fR8tF2hTu6/282tpHl3pYGbH+z8bS1lDs9oIAIDGDQG46HVWuoNjOcXOp6Mky5xJDdZLWxfW2l1q8vo+Wi7Qnl9Hy0XaE7ut6V5k6ufzW6/6g5mz3Nia4U5EX9MXHwfTgsrKOjZXicOpRC2IMZGLfCbk3Hp6rb5fR8tF2hPL6Plou0LFtHUtiZivMjUrHlMoGPZxJJbTEl+ZvH3uP1XIYdmwBwhZSsDm4XYcIuOCs8vo+Wi7Qnl9Hy0XaFrZ6uc4qnfrjGZcIoTvMB+pCi5lA7eYR9HAKfl9Hy0XaE8vo+Wi7Qr3df7eaZp6y5/I2AvBYCw1G5cYKFlsLobg3BLgTfjdS8vo+Wi7Qnl9Hy0XaExr/bzM09ZTM9Od8sXcFzOpvch7go+X0fLRdoTy+j5aLtCuNfhzT8P1lLOpvch7gmdTe5D3BR8vo+Wi7Qvn62qZBtttGynoxGZImhjorucHEXIOIbrn0O5ctXV1dKIm2PH9XXR0q6szFZnw8X0j2xviJaGkWuCFOMl0bSd5AKw7NAbBVsaLNbPIGjgFth/os/xC9Gjfv1i2HG9e7OE0RF1cxERAREQFUf9y3/A/qFaovY19r3uNxBsQpKwxvoHZr3wVMsQkdic1trX4p4Gfn5+gWnJHuSd5TJHuSd5Xn3anH95+XTa29eUM3gZ+fn6BPAz8/P0C05I9yTvKZI9yTvKbtTj7rfK7W3UQzeBn5+foE8DPz8/QLTkj3JO8pkj3JO8pu1OPut8m1t1EM3gZ+fn6BPAz8/P0C05I9yTvKZI9yTvKbtTj7rfJtbdRDN4Gfn5+gTwM/Pz9AtOSPck7ymSPck7ym7U4+63ybW3UQzeBn5+foE8DPz8/QLTkj3JO8pkj3JO8pu1OPut8m1t1EM3gZ+fn6BPAz8/P0C05I9yTvKZI9yTvKbtTj7rfJtbdRDN4Gfn5+gTwM/Pz9AtOSPck7ymSPck7ym7U4+63ybW3UQzeBn5+foE8DPz8/QLTkj3JO8pkj3JO8pu1OPut8m1t1EM3gZ+fn6BPAz8/P0C05I9yTvKZI9yTvKbtTj7rfJtbdRDN4Gfn5+gTwM/Pz9AtOSPck7ymSPck7ym7U4+63ybW3UQzeBn5+foFzwM/Pz9AtWSPck7ymSPck7ym7U4+63ybW3ryhXDTtpaZ7Q5zibuc5x1JO8q6HSJl/7Qo5DT95z3DgXGytXalIrGI8nO1siIi2yIiICIiAiIgIiICIiAiIgIiICIiAiIgIiICIiAiIgIiICIiAiIgIiICIiAiIgIiICIiAiIgIiICIiAiIgIiICIiAiIgIiICIiAiIgIiICIiAiIgIiICIiAiozncAmc7gEF6KjOdwCZzuAQXoqM53AJnO4BBXUVb4JS3wssjQL4mC/79f2V0VjviBpp8TbaBosdfQqec7gEzncAgobtAucQKSpte2rLcU8yYWMe2nqHtcCQWsv62V+c7gEzncAgq8d8DnGnnu1+Ata25/drdUNfZwHhqg3O8M3K3OdwCZzuAQV+OHwfy9R8TcX9PdruPzVXmbje1FU/K7Dw/wC1pzncAmc7gEEGVuIs/l5wHi+rN2/f0/NQNeRhPhKktcwOGFlyPkQrs53AJnO4BBVLX5ZIFLUuIt91nyB/5XRWlzcQpp94Fi2x1U893ALue7gEFHmDsLj4Oo0Onw710bQBkawU1RYkAuMegurc93ALue7gEFb6xzJHN8PK7WwwNJv/AMfmuMri9+Dw07TcC5bYb+Ksz3cAu57uAQVmtJa8tppzgtcFtr3Njb6Lj614YHNpJ3XF7YdRrbVW5zuAXM93AIKzXkNxeEqbfJn/AKuw1pleGmmnbrqS3QKee7gEz3cAgtifmRtfhc3EL4XCxH1U1RnO4BM53AIL0VGc7gEzncAgvRUZzuATOdwCC9FRnO4BEELJZTsltEELJZTtqltEELJZTtqltEHnVVJWPmMlNVmMGwwEXAFv2dysNPVCWItqv4bSMYLBd349FGam2gZZHQ1jGsdfC1zPujp+9FxkG022Bq4i0AamPUn56IDKKoELo310jrgBrgLFuuuu8kjRQFBWYgTtGQkNIHwaXPqdVN1PtJsrjHVxFjnE2ey5AvoOn79UZDtS5x1MBGlsLLX1+nBBE0VYQAdoP+ZDANdCNB6aa/LT1SCjrWOjMleXWIxtLNHAen48f+lrgjqWYBNKx7QyzjhsS6+h6KFZDVyOYaSobEAPiDm3xagj9CPxKDM6iri67dpOGlrGIcFZHS1YxZlcXXFhaICxve/TRSih2gHRmWpiIBBeGssDxG5QNPtINjDKuO7R8RcL4tT8uBHTcg42krgQXbQLgCCRktF9f+lqkZIQMtwadLktDr7+KzNj2qWMvLA12uI4bg66en73b9RdTx1jcGfNG7Ul9m7xYWA3W11QBFOGACTW+rixu6wXTHMR/UAN9bRt3LTZLIM8UcrZMUr8bdbDA0f8q+7fb/ILtksgjdvt/kEu32/yChUslfFaB4Y+41I9FS6GrL3Fs7Q2+gtuHT9/mg03b7f5BLt9v8gsxhrAIy2dmjbOBboT+7fmjYq4aGeE6byw33oNN2+3+QUJmmSMtYDG64+IAXCqdHWYzhmjwEm126tHp9f/AFSDKrTE6Im5uBcC1wR6H0uPxQWgb9La7ksuQskay0rsTr7/ANhWW1QQsllO2iWQQsllO2iW1QQsinbREE7JZSslkEbJZSslkEbJZSslkEbJZSslkEbJZSslkEbJZSslkEbJZSslkEbJZSslkEbJZSslkEbJZSslkEbJZSslkEbJZSslkEbJZSslkEbJZSslkEbJZSslkEbJZSslkEbIpWRBJERAREQcXURAREQcXURAREQEREBERAREQEREBERAREQEREBcXUQEREBERAREQf/Z"/>
          <p:cNvSpPr>
            <a:spLocks noChangeAspect="1" noChangeArrowheads="1"/>
          </p:cNvSpPr>
          <p:nvPr/>
        </p:nvSpPr>
        <p:spPr bwMode="auto">
          <a:xfrm>
            <a:off x="635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5" name="组合 24"/>
          <p:cNvGrpSpPr/>
          <p:nvPr/>
        </p:nvGrpSpPr>
        <p:grpSpPr>
          <a:xfrm>
            <a:off x="755576" y="4866303"/>
            <a:ext cx="2032094" cy="1443017"/>
            <a:chOff x="778421" y="4866303"/>
            <a:chExt cx="2032094" cy="1443017"/>
          </a:xfrm>
        </p:grpSpPr>
        <p:pic>
          <p:nvPicPr>
            <p:cNvPr id="9318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8421" y="4866303"/>
              <a:ext cx="1921371" cy="1390083"/>
            </a:xfrm>
            <a:prstGeom prst="rect">
              <a:avLst/>
            </a:prstGeom>
            <a:ln w="12700"/>
          </p:spPr>
          <p:style>
            <a:lnRef idx="2">
              <a:schemeClr val="accent1"/>
            </a:lnRef>
            <a:fillRef idx="1">
              <a:schemeClr val="lt1"/>
            </a:fillRef>
            <a:effectRef idx="0">
              <a:schemeClr val="accent1"/>
            </a:effectRef>
            <a:fontRef idx="minor">
              <a:schemeClr val="dk1"/>
            </a:fontRef>
          </p:style>
        </p:pic>
        <p:sp>
          <p:nvSpPr>
            <p:cNvPr id="6" name="矩形 5"/>
            <p:cNvSpPr/>
            <p:nvPr/>
          </p:nvSpPr>
          <p:spPr>
            <a:xfrm>
              <a:off x="1907704" y="6001543"/>
              <a:ext cx="902811" cy="307777"/>
            </a:xfrm>
            <a:prstGeom prst="rect">
              <a:avLst/>
            </a:prstGeom>
            <a:solidFill>
              <a:srgbClr val="00800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zh-CN" altLang="en-US" sz="1400" b="1" dirty="0"/>
                <a:t>语义搜索</a:t>
              </a:r>
            </a:p>
          </p:txBody>
        </p:sp>
        <p:sp>
          <p:nvSpPr>
            <p:cNvPr id="24" name="矩形 23"/>
            <p:cNvSpPr/>
            <p:nvPr/>
          </p:nvSpPr>
          <p:spPr>
            <a:xfrm>
              <a:off x="805979" y="5569495"/>
              <a:ext cx="1351652" cy="307777"/>
            </a:xfrm>
            <a:prstGeom prst="rect">
              <a:avLst/>
            </a:prstGeom>
          </p:spPr>
          <p:txBody>
            <a:bodyPr wrap="none">
              <a:spAutoFit/>
            </a:bodyPr>
            <a:lstStyle/>
            <a:p>
              <a:r>
                <a:rPr lang="en-US" altLang="zh-CN" sz="1400" b="1" dirty="0">
                  <a:solidFill>
                    <a:srgbClr val="002060"/>
                  </a:solidFill>
                  <a:latin typeface="黑体" pitchFamily="49" charset="-122"/>
                  <a:ea typeface="黑体" pitchFamily="49" charset="-122"/>
                </a:rPr>
                <a:t>Wolfram Alpha</a:t>
              </a:r>
              <a:endParaRPr lang="zh-CN" altLang="en-US" sz="1400" dirty="0"/>
            </a:p>
          </p:txBody>
        </p:sp>
      </p:grpSp>
      <p:grpSp>
        <p:nvGrpSpPr>
          <p:cNvPr id="26" name="组合 25"/>
          <p:cNvGrpSpPr/>
          <p:nvPr/>
        </p:nvGrpSpPr>
        <p:grpSpPr>
          <a:xfrm>
            <a:off x="2821950" y="4866303"/>
            <a:ext cx="1860773" cy="1443017"/>
            <a:chOff x="2821950" y="4866303"/>
            <a:chExt cx="1860773" cy="1443017"/>
          </a:xfrm>
        </p:grpSpPr>
        <p:pic>
          <p:nvPicPr>
            <p:cNvPr id="93192" name="Picture 8" descr="http://a.36krcnd.com/photo/2ddccd1cb664365f396e2ae1c23ef8e3.png"/>
            <p:cNvPicPr>
              <a:picLocks noChangeAspect="1" noChangeArrowheads="1"/>
            </p:cNvPicPr>
            <p:nvPr/>
          </p:nvPicPr>
          <p:blipFill rotWithShape="1">
            <a:blip r:embed="rId8">
              <a:extLst>
                <a:ext uri="{28A0092B-C50C-407E-A947-70E740481C1C}">
                  <a14:useLocalDpi xmlns:a14="http://schemas.microsoft.com/office/drawing/2010/main" val="0"/>
                </a:ext>
              </a:extLst>
            </a:blip>
            <a:srcRect l="47696"/>
            <a:stretch/>
          </p:blipFill>
          <p:spPr bwMode="auto">
            <a:xfrm>
              <a:off x="2821950" y="4866303"/>
              <a:ext cx="1822057" cy="1390083"/>
            </a:xfrm>
            <a:prstGeom prst="rect">
              <a:avLst/>
            </a:prstGeom>
            <a:ln w="9525"/>
          </p:spPr>
          <p:style>
            <a:lnRef idx="2">
              <a:schemeClr val="accent1"/>
            </a:lnRef>
            <a:fillRef idx="1">
              <a:schemeClr val="lt1"/>
            </a:fillRef>
            <a:effectRef idx="0">
              <a:schemeClr val="accent1"/>
            </a:effectRef>
            <a:fontRef idx="minor">
              <a:schemeClr val="dk1"/>
            </a:fontRef>
          </p:style>
        </p:pic>
        <p:sp>
          <p:nvSpPr>
            <p:cNvPr id="30" name="矩形 29"/>
            <p:cNvSpPr/>
            <p:nvPr/>
          </p:nvSpPr>
          <p:spPr>
            <a:xfrm>
              <a:off x="3779912" y="6001543"/>
              <a:ext cx="902811" cy="307777"/>
            </a:xfrm>
            <a:prstGeom prst="rect">
              <a:avLst/>
            </a:prstGeom>
            <a:solidFill>
              <a:srgbClr val="00800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zh-CN" altLang="en-US" sz="1400" b="1" dirty="0" smtClean="0"/>
                <a:t>深度搜索</a:t>
              </a:r>
              <a:endParaRPr lang="zh-CN" altLang="en-US" sz="1400" b="1" dirty="0"/>
            </a:p>
          </p:txBody>
        </p:sp>
      </p:grpSp>
      <p:grpSp>
        <p:nvGrpSpPr>
          <p:cNvPr id="27" name="组合 26"/>
          <p:cNvGrpSpPr/>
          <p:nvPr/>
        </p:nvGrpSpPr>
        <p:grpSpPr>
          <a:xfrm>
            <a:off x="4761631" y="4869160"/>
            <a:ext cx="1804485" cy="1440160"/>
            <a:chOff x="4761631" y="4869160"/>
            <a:chExt cx="1804485" cy="1440160"/>
          </a:xfrm>
        </p:grpSpPr>
        <p:pic>
          <p:nvPicPr>
            <p:cNvPr id="9319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1631" y="4869160"/>
              <a:ext cx="1754585" cy="1387226"/>
            </a:xfrm>
            <a:prstGeom prst="rect">
              <a:avLst/>
            </a:prstGeom>
            <a:ln w="9525"/>
          </p:spPr>
          <p:style>
            <a:lnRef idx="2">
              <a:schemeClr val="accent1"/>
            </a:lnRef>
            <a:fillRef idx="1">
              <a:schemeClr val="lt1"/>
            </a:fillRef>
            <a:effectRef idx="0">
              <a:schemeClr val="accent1"/>
            </a:effectRef>
            <a:fontRef idx="minor">
              <a:schemeClr val="dk1"/>
            </a:fontRef>
          </p:style>
        </p:pic>
        <p:sp>
          <p:nvSpPr>
            <p:cNvPr id="32" name="矩形 31"/>
            <p:cNvSpPr/>
            <p:nvPr/>
          </p:nvSpPr>
          <p:spPr>
            <a:xfrm>
              <a:off x="5663305" y="6001543"/>
              <a:ext cx="902811" cy="307777"/>
            </a:xfrm>
            <a:prstGeom prst="rect">
              <a:avLst/>
            </a:prstGeom>
            <a:solidFill>
              <a:srgbClr val="00800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zh-CN" altLang="en-US" sz="1400" b="1" dirty="0" smtClean="0"/>
                <a:t>用户评价</a:t>
              </a:r>
              <a:endParaRPr lang="zh-CN" altLang="en-US" sz="1400" b="1" dirty="0"/>
            </a:p>
          </p:txBody>
        </p:sp>
      </p:grpSp>
      <p:pic>
        <p:nvPicPr>
          <p:cNvPr id="9319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60233" y="4880968"/>
            <a:ext cx="2376264" cy="1375418"/>
          </a:xfrm>
          <a:prstGeom prst="rect">
            <a:avLst/>
          </a:prstGeom>
          <a:ln w="6350"/>
        </p:spPr>
        <p:style>
          <a:lnRef idx="2">
            <a:schemeClr val="accent1"/>
          </a:lnRef>
          <a:fillRef idx="1">
            <a:schemeClr val="lt1"/>
          </a:fillRef>
          <a:effectRef idx="0">
            <a:schemeClr val="accent1"/>
          </a:effectRef>
          <a:fontRef idx="minor">
            <a:schemeClr val="dk1"/>
          </a:fontRef>
        </p:style>
      </p:pic>
      <p:sp>
        <p:nvSpPr>
          <p:cNvPr id="34" name="矩形 33"/>
          <p:cNvSpPr/>
          <p:nvPr/>
        </p:nvSpPr>
        <p:spPr>
          <a:xfrm>
            <a:off x="7596336" y="5992810"/>
            <a:ext cx="1441420" cy="307777"/>
          </a:xfrm>
          <a:prstGeom prst="rect">
            <a:avLst/>
          </a:prstGeom>
          <a:solidFill>
            <a:srgbClr val="008000"/>
          </a:solidFill>
        </p:spPr>
        <p:style>
          <a:lnRef idx="0">
            <a:schemeClr val="accent2"/>
          </a:lnRef>
          <a:fillRef idx="3">
            <a:schemeClr val="accent2"/>
          </a:fillRef>
          <a:effectRef idx="3">
            <a:schemeClr val="accent2"/>
          </a:effectRef>
          <a:fontRef idx="minor">
            <a:schemeClr val="lt1"/>
          </a:fontRef>
        </p:style>
        <p:txBody>
          <a:bodyPr wrap="none">
            <a:spAutoFit/>
          </a:bodyPr>
          <a:lstStyle/>
          <a:p>
            <a:r>
              <a:rPr lang="zh-CN" altLang="en-US" sz="1400" b="1" dirty="0" smtClean="0"/>
              <a:t>基于知识的搜索</a:t>
            </a:r>
            <a:endParaRPr lang="zh-CN" altLang="en-US" sz="1400" b="1" dirty="0"/>
          </a:p>
        </p:txBody>
      </p:sp>
      <p:sp>
        <p:nvSpPr>
          <p:cNvPr id="28" name="标题 1"/>
          <p:cNvSpPr txBox="1">
            <a:spLocks/>
          </p:cNvSpPr>
          <p:nvPr/>
        </p:nvSpPr>
        <p:spPr>
          <a:xfrm>
            <a:off x="179512" y="476672"/>
            <a:ext cx="7000875" cy="647700"/>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defRPr/>
            </a:pPr>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从历史的演变看今天的机遇</a:t>
            </a:r>
            <a:endPar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1291499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wipe(left)">
                                      <p:cBhvr>
                                        <p:cTn id="11" dur="500"/>
                                        <p:tgtEl>
                                          <p:spTgt spid="2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3194"/>
                                        </p:tgtEl>
                                        <p:attrNameLst>
                                          <p:attrName>style.visibility</p:attrName>
                                        </p:attrNameLst>
                                      </p:cBhvr>
                                      <p:to>
                                        <p:strVal val="visible"/>
                                      </p:to>
                                    </p:set>
                                    <p:animEffect transition="in" filter="wipe(left)">
                                      <p:cBhvr>
                                        <p:cTn id="19" dur="500"/>
                                        <p:tgtEl>
                                          <p:spTgt spid="9319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a:spLocks/>
          </p:cNvSpPr>
          <p:nvPr/>
        </p:nvSpPr>
        <p:spPr>
          <a:xfrm>
            <a:off x="179512" y="476672"/>
            <a:ext cx="7000875" cy="647700"/>
          </a:xfrm>
          <a:prstGeom prst="rect">
            <a:avLst/>
          </a:prstGeom>
        </p:spPr>
        <p:txBody>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defRPr/>
            </a:pPr>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网络空间搜索引擎技术的发展</a:t>
            </a:r>
          </a:p>
        </p:txBody>
      </p:sp>
      <p:sp>
        <p:nvSpPr>
          <p:cNvPr id="2" name="椭圆 1"/>
          <p:cNvSpPr/>
          <p:nvPr/>
        </p:nvSpPr>
        <p:spPr bwMode="auto">
          <a:xfrm>
            <a:off x="611560" y="2164205"/>
            <a:ext cx="1351282" cy="8640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chemeClr val="bg1"/>
                </a:solidFill>
                <a:effectLst/>
                <a:latin typeface="Arial" pitchFamily="34" charset="0"/>
                <a:ea typeface="宋体" pitchFamily="2" charset="-122"/>
              </a:rPr>
              <a:t>信息</a:t>
            </a:r>
          </a:p>
        </p:txBody>
      </p:sp>
      <p:sp>
        <p:nvSpPr>
          <p:cNvPr id="34" name="椭圆 33"/>
          <p:cNvSpPr/>
          <p:nvPr/>
        </p:nvSpPr>
        <p:spPr bwMode="auto">
          <a:xfrm>
            <a:off x="611560" y="3172317"/>
            <a:ext cx="1351282" cy="8640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r>
              <a:rPr lang="zh-CN" altLang="en-US" b="1" dirty="0" smtClean="0">
                <a:solidFill>
                  <a:schemeClr val="bg1"/>
                </a:solidFill>
                <a:latin typeface="Arial" pitchFamily="34" charset="0"/>
                <a:ea typeface="宋体" pitchFamily="2" charset="-122"/>
              </a:rPr>
              <a:t>人</a:t>
            </a:r>
            <a:endParaRPr lang="zh-CN" altLang="en-US" b="1" dirty="0">
              <a:solidFill>
                <a:schemeClr val="bg1"/>
              </a:solidFill>
              <a:latin typeface="Arial" pitchFamily="34" charset="0"/>
              <a:ea typeface="宋体" pitchFamily="2" charset="-122"/>
            </a:endParaRPr>
          </a:p>
        </p:txBody>
      </p:sp>
      <p:sp>
        <p:nvSpPr>
          <p:cNvPr id="35" name="椭圆 34"/>
          <p:cNvSpPr/>
          <p:nvPr/>
        </p:nvSpPr>
        <p:spPr bwMode="auto">
          <a:xfrm>
            <a:off x="611560" y="4252437"/>
            <a:ext cx="1351282" cy="8640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r>
              <a:rPr lang="zh-CN" altLang="en-US" b="1" dirty="0" smtClean="0">
                <a:solidFill>
                  <a:schemeClr val="bg1"/>
                </a:solidFill>
                <a:latin typeface="Arial" pitchFamily="34" charset="0"/>
                <a:ea typeface="宋体" pitchFamily="2" charset="-122"/>
              </a:rPr>
              <a:t>物体</a:t>
            </a:r>
            <a:endParaRPr lang="zh-CN" altLang="en-US" b="1" dirty="0">
              <a:solidFill>
                <a:schemeClr val="bg1"/>
              </a:solidFill>
              <a:latin typeface="Arial" pitchFamily="34" charset="0"/>
              <a:ea typeface="宋体" pitchFamily="2" charset="-122"/>
            </a:endParaRPr>
          </a:p>
        </p:txBody>
      </p:sp>
      <p:sp>
        <p:nvSpPr>
          <p:cNvPr id="36" name="椭圆 35"/>
          <p:cNvSpPr/>
          <p:nvPr/>
        </p:nvSpPr>
        <p:spPr bwMode="auto">
          <a:xfrm>
            <a:off x="6965134" y="3244325"/>
            <a:ext cx="1351282" cy="8640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r>
              <a:rPr lang="zh-CN" altLang="en-US" b="1" dirty="0">
                <a:solidFill>
                  <a:schemeClr val="bg1"/>
                </a:solidFill>
                <a:latin typeface="Arial" pitchFamily="34" charset="0"/>
                <a:ea typeface="宋体" pitchFamily="2" charset="-122"/>
              </a:rPr>
              <a:t>传感网</a:t>
            </a:r>
          </a:p>
        </p:txBody>
      </p:sp>
      <p:sp>
        <p:nvSpPr>
          <p:cNvPr id="37" name="椭圆 36"/>
          <p:cNvSpPr/>
          <p:nvPr/>
        </p:nvSpPr>
        <p:spPr bwMode="auto">
          <a:xfrm>
            <a:off x="6965134" y="2236213"/>
            <a:ext cx="1351282" cy="8640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r>
              <a:rPr lang="zh-CN" altLang="en-US" b="1" dirty="0">
                <a:solidFill>
                  <a:schemeClr val="bg1"/>
                </a:solidFill>
                <a:latin typeface="Arial" pitchFamily="34" charset="0"/>
                <a:ea typeface="宋体" pitchFamily="2" charset="-122"/>
              </a:rPr>
              <a:t>互联网</a:t>
            </a:r>
          </a:p>
        </p:txBody>
      </p:sp>
      <p:sp>
        <p:nvSpPr>
          <p:cNvPr id="38" name="椭圆 37"/>
          <p:cNvSpPr/>
          <p:nvPr/>
        </p:nvSpPr>
        <p:spPr bwMode="auto">
          <a:xfrm>
            <a:off x="6965134" y="4252437"/>
            <a:ext cx="1351282" cy="864096"/>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eaLnBrk="0" hangingPunct="0"/>
            <a:r>
              <a:rPr lang="zh-CN" altLang="en-US" b="1" dirty="0">
                <a:solidFill>
                  <a:schemeClr val="bg1"/>
                </a:solidFill>
                <a:latin typeface="Arial" pitchFamily="34" charset="0"/>
                <a:ea typeface="宋体" pitchFamily="2" charset="-122"/>
              </a:rPr>
              <a:t>物联网</a:t>
            </a:r>
          </a:p>
        </p:txBody>
      </p:sp>
      <p:grpSp>
        <p:nvGrpSpPr>
          <p:cNvPr id="39" name="组合 38"/>
          <p:cNvGrpSpPr/>
          <p:nvPr/>
        </p:nvGrpSpPr>
        <p:grpSpPr>
          <a:xfrm>
            <a:off x="2979500" y="1595033"/>
            <a:ext cx="2960652" cy="497164"/>
            <a:chOff x="371128" y="988861"/>
            <a:chExt cx="1645034" cy="497164"/>
          </a:xfrm>
          <a:noFill/>
        </p:grpSpPr>
        <p:sp>
          <p:nvSpPr>
            <p:cNvPr id="40" name="圆角矩形 39"/>
            <p:cNvSpPr/>
            <p:nvPr/>
          </p:nvSpPr>
          <p:spPr>
            <a:xfrm>
              <a:off x="371128" y="988861"/>
              <a:ext cx="1645034" cy="497164"/>
            </a:xfrm>
            <a:prstGeom prst="roundRect">
              <a:avLst>
                <a:gd name="adj" fmla="val 10000"/>
              </a:avLst>
            </a:prstGeom>
            <a:ln w="6350"/>
          </p:spPr>
          <p:style>
            <a:lnRef idx="2">
              <a:schemeClr val="accent1"/>
            </a:lnRef>
            <a:fillRef idx="1">
              <a:schemeClr val="lt1"/>
            </a:fillRef>
            <a:effectRef idx="0">
              <a:schemeClr val="accent1"/>
            </a:effectRef>
            <a:fontRef idx="minor">
              <a:schemeClr val="dk1"/>
            </a:fontRef>
          </p:style>
        </p:sp>
        <p:sp>
          <p:nvSpPr>
            <p:cNvPr id="41" name="圆角矩形 4"/>
            <p:cNvSpPr/>
            <p:nvPr/>
          </p:nvSpPr>
          <p:spPr>
            <a:xfrm>
              <a:off x="385689" y="1003422"/>
              <a:ext cx="1615912" cy="468042"/>
            </a:xfrm>
            <a:prstGeom prst="rect">
              <a:avLst/>
            </a:prstGeom>
            <a:ln w="6350"/>
          </p:spPr>
          <p:style>
            <a:lnRef idx="2">
              <a:schemeClr val="accent1"/>
            </a:lnRef>
            <a:fillRef idx="1">
              <a:schemeClr val="lt1"/>
            </a:fillRef>
            <a:effectRef idx="0">
              <a:schemeClr val="accent1"/>
            </a:effectRef>
            <a:fontRef idx="minor">
              <a:schemeClr val="dk1"/>
            </a:fontRef>
          </p:style>
          <p:txBody>
            <a:bodyPr spcFirstLastPara="0" vert="horz" wrap="square" lIns="38100" tIns="25400" rIns="38100" bIns="25400" numCol="1" spcCol="1270" anchor="ctr" anchorCtr="0">
              <a:noAutofit/>
            </a:bodyPr>
            <a:lstStyle/>
            <a:p>
              <a:pPr lvl="0" algn="ctr" defTabSz="889000">
                <a:lnSpc>
                  <a:spcPct val="90000"/>
                </a:lnSpc>
                <a:spcAft>
                  <a:spcPct val="35000"/>
                </a:spcAft>
              </a:pPr>
              <a:r>
                <a:rPr lang="zh-CN" altLang="en-US" sz="1600" kern="1200" dirty="0" smtClean="0">
                  <a:solidFill>
                    <a:srgbClr val="7030A0"/>
                  </a:solidFill>
                  <a:latin typeface="黑体" pitchFamily="49" charset="-122"/>
                  <a:ea typeface="黑体" pitchFamily="49" charset="-122"/>
                </a:rPr>
                <a:t>第一代：</a:t>
              </a:r>
              <a:r>
                <a:rPr lang="en-US" altLang="zh-CN" sz="1600" dirty="0">
                  <a:solidFill>
                    <a:srgbClr val="002060"/>
                  </a:solidFill>
                  <a:latin typeface="黑体" pitchFamily="49" charset="-122"/>
                  <a:ea typeface="黑体" pitchFamily="49" charset="-122"/>
                </a:rPr>
                <a:t> </a:t>
              </a:r>
              <a:r>
                <a:rPr lang="en-US" altLang="zh-CN" sz="1600" dirty="0" smtClean="0">
                  <a:solidFill>
                    <a:srgbClr val="002060"/>
                  </a:solidFill>
                  <a:latin typeface="黑体" pitchFamily="49" charset="-122"/>
                  <a:ea typeface="黑体" pitchFamily="49" charset="-122"/>
                </a:rPr>
                <a:t>Archie</a:t>
              </a:r>
              <a:r>
                <a:rPr lang="zh-CN" altLang="en-US" sz="1600" dirty="0" smtClean="0">
                  <a:solidFill>
                    <a:srgbClr val="002060"/>
                  </a:solidFill>
                  <a:latin typeface="黑体" pitchFamily="49" charset="-122"/>
                  <a:ea typeface="黑体" pitchFamily="49" charset="-122"/>
                </a:rPr>
                <a:t>、</a:t>
              </a:r>
              <a:r>
                <a:rPr lang="en-US" altLang="zh-CN" sz="1600" dirty="0" err="1" smtClean="0">
                  <a:solidFill>
                    <a:srgbClr val="002060"/>
                  </a:solidFill>
                  <a:latin typeface="黑体" pitchFamily="49" charset="-122"/>
                  <a:ea typeface="黑体" pitchFamily="49" charset="-122"/>
                </a:rPr>
                <a:t>Altavista</a:t>
              </a:r>
              <a:r>
                <a:rPr lang="zh-CN" altLang="en-US" sz="1600" dirty="0">
                  <a:solidFill>
                    <a:srgbClr val="002060"/>
                  </a:solidFill>
                  <a:latin typeface="黑体" pitchFamily="49" charset="-122"/>
                  <a:ea typeface="黑体" pitchFamily="49" charset="-122"/>
                </a:rPr>
                <a:t>、</a:t>
              </a:r>
              <a:r>
                <a:rPr lang="en-US" altLang="zh-CN" sz="1600" dirty="0" smtClean="0">
                  <a:solidFill>
                    <a:srgbClr val="002060"/>
                  </a:solidFill>
                  <a:latin typeface="黑体" pitchFamily="49" charset="-122"/>
                  <a:ea typeface="黑体" pitchFamily="49" charset="-122"/>
                </a:rPr>
                <a:t>Yahoo</a:t>
              </a:r>
              <a:r>
                <a:rPr lang="zh-CN" altLang="en-US" sz="1600" dirty="0" smtClean="0">
                  <a:solidFill>
                    <a:srgbClr val="002060"/>
                  </a:solidFill>
                  <a:latin typeface="黑体" pitchFamily="49" charset="-122"/>
                  <a:ea typeface="黑体" pitchFamily="49" charset="-122"/>
                </a:rPr>
                <a:t>、</a:t>
              </a:r>
              <a:r>
                <a:rPr lang="en-US" altLang="zh-CN" sz="1600" dirty="0" err="1" smtClean="0">
                  <a:solidFill>
                    <a:srgbClr val="002060"/>
                  </a:solidFill>
                  <a:latin typeface="黑体" pitchFamily="49" charset="-122"/>
                  <a:ea typeface="黑体" pitchFamily="49" charset="-122"/>
                </a:rPr>
                <a:t>Infoseek</a:t>
              </a:r>
              <a:endParaRPr lang="zh-CN" altLang="en-US" sz="1600" kern="1200" dirty="0">
                <a:solidFill>
                  <a:srgbClr val="7030A0"/>
                </a:solidFill>
                <a:latin typeface="黑体" pitchFamily="49" charset="-122"/>
                <a:ea typeface="黑体" pitchFamily="49" charset="-122"/>
              </a:endParaRPr>
            </a:p>
          </p:txBody>
        </p:sp>
      </p:grpSp>
      <p:grpSp>
        <p:nvGrpSpPr>
          <p:cNvPr id="42" name="组合 41"/>
          <p:cNvGrpSpPr/>
          <p:nvPr/>
        </p:nvGrpSpPr>
        <p:grpSpPr>
          <a:xfrm>
            <a:off x="2987824" y="2164205"/>
            <a:ext cx="2960652" cy="497164"/>
            <a:chOff x="371128" y="988861"/>
            <a:chExt cx="1645034" cy="497164"/>
          </a:xfrm>
          <a:noFill/>
        </p:grpSpPr>
        <p:sp>
          <p:nvSpPr>
            <p:cNvPr id="43" name="圆角矩形 42"/>
            <p:cNvSpPr/>
            <p:nvPr/>
          </p:nvSpPr>
          <p:spPr>
            <a:xfrm>
              <a:off x="371128" y="988861"/>
              <a:ext cx="1645034" cy="497164"/>
            </a:xfrm>
            <a:prstGeom prst="roundRect">
              <a:avLst>
                <a:gd name="adj" fmla="val 10000"/>
              </a:avLst>
            </a:prstGeom>
            <a:ln w="6350"/>
          </p:spPr>
          <p:style>
            <a:lnRef idx="2">
              <a:schemeClr val="accent1"/>
            </a:lnRef>
            <a:fillRef idx="1">
              <a:schemeClr val="lt1"/>
            </a:fillRef>
            <a:effectRef idx="0">
              <a:schemeClr val="accent1"/>
            </a:effectRef>
            <a:fontRef idx="minor">
              <a:schemeClr val="dk1"/>
            </a:fontRef>
          </p:style>
        </p:sp>
        <p:sp>
          <p:nvSpPr>
            <p:cNvPr id="44" name="圆角矩形 4"/>
            <p:cNvSpPr/>
            <p:nvPr/>
          </p:nvSpPr>
          <p:spPr>
            <a:xfrm>
              <a:off x="385689" y="1003422"/>
              <a:ext cx="1615912" cy="468042"/>
            </a:xfrm>
            <a:prstGeom prst="rect">
              <a:avLst/>
            </a:prstGeom>
            <a:ln w="6350"/>
          </p:spPr>
          <p:style>
            <a:lnRef idx="2">
              <a:schemeClr val="accent1"/>
            </a:lnRef>
            <a:fillRef idx="1">
              <a:schemeClr val="lt1"/>
            </a:fillRef>
            <a:effectRef idx="0">
              <a:schemeClr val="accent1"/>
            </a:effectRef>
            <a:fontRef idx="minor">
              <a:schemeClr val="dk1"/>
            </a:fontRef>
          </p:style>
          <p:txBody>
            <a:bodyPr spcFirstLastPara="0" vert="horz" wrap="square" lIns="38100" tIns="25400" rIns="38100" bIns="25400" numCol="1" spcCol="1270" anchor="ctr" anchorCtr="0">
              <a:noAutofit/>
            </a:bodyPr>
            <a:lstStyle/>
            <a:p>
              <a:pPr lvl="0" algn="ctr" defTabSz="889000">
                <a:lnSpc>
                  <a:spcPct val="90000"/>
                </a:lnSpc>
                <a:spcAft>
                  <a:spcPct val="35000"/>
                </a:spcAft>
              </a:pPr>
              <a:r>
                <a:rPr lang="zh-CN" altLang="en-US" sz="1600" kern="1200" dirty="0" smtClean="0">
                  <a:solidFill>
                    <a:srgbClr val="7030A0"/>
                  </a:solidFill>
                  <a:latin typeface="黑体" pitchFamily="49" charset="-122"/>
                  <a:ea typeface="黑体" pitchFamily="49" charset="-122"/>
                </a:rPr>
                <a:t>第</a:t>
              </a:r>
              <a:r>
                <a:rPr lang="zh-CN" altLang="en-US" sz="1600" dirty="0">
                  <a:solidFill>
                    <a:srgbClr val="7030A0"/>
                  </a:solidFill>
                  <a:latin typeface="黑体" pitchFamily="49" charset="-122"/>
                  <a:ea typeface="黑体" pitchFamily="49" charset="-122"/>
                </a:rPr>
                <a:t>二</a:t>
              </a:r>
              <a:r>
                <a:rPr lang="zh-CN" altLang="en-US" sz="1600" kern="1200" dirty="0" smtClean="0">
                  <a:solidFill>
                    <a:srgbClr val="7030A0"/>
                  </a:solidFill>
                  <a:latin typeface="黑体" pitchFamily="49" charset="-122"/>
                  <a:ea typeface="黑体" pitchFamily="49" charset="-122"/>
                </a:rPr>
                <a:t>代：</a:t>
              </a:r>
              <a:r>
                <a:rPr lang="en-US" altLang="zh-CN" sz="1600" dirty="0">
                  <a:solidFill>
                    <a:srgbClr val="002060"/>
                  </a:solidFill>
                  <a:latin typeface="黑体" pitchFamily="49" charset="-122"/>
                  <a:ea typeface="黑体" pitchFamily="49" charset="-122"/>
                </a:rPr>
                <a:t> </a:t>
              </a:r>
              <a:r>
                <a:rPr lang="en-US" altLang="zh-CN" sz="1600" dirty="0" err="1" smtClean="0">
                  <a:solidFill>
                    <a:srgbClr val="002060"/>
                  </a:solidFill>
                  <a:latin typeface="黑体" pitchFamily="49" charset="-122"/>
                  <a:ea typeface="黑体" pitchFamily="49" charset="-122"/>
                </a:rPr>
                <a:t>DirectHit</a:t>
              </a:r>
              <a:r>
                <a:rPr lang="zh-CN" altLang="en-US" sz="1600" dirty="0" smtClean="0">
                  <a:solidFill>
                    <a:srgbClr val="002060"/>
                  </a:solidFill>
                  <a:latin typeface="黑体" pitchFamily="49" charset="-122"/>
                  <a:ea typeface="黑体" pitchFamily="49" charset="-122"/>
                </a:rPr>
                <a:t>、</a:t>
              </a:r>
              <a:r>
                <a:rPr lang="en-US" altLang="zh-CN" sz="1600" dirty="0" smtClean="0">
                  <a:solidFill>
                    <a:srgbClr val="002060"/>
                  </a:solidFill>
                  <a:latin typeface="黑体" pitchFamily="49" charset="-122"/>
                  <a:ea typeface="黑体" pitchFamily="49" charset="-122"/>
                </a:rPr>
                <a:t>Google</a:t>
              </a:r>
              <a:r>
                <a:rPr lang="zh-CN" altLang="en-US" sz="1600" dirty="0" smtClean="0">
                  <a:solidFill>
                    <a:srgbClr val="002060"/>
                  </a:solidFill>
                  <a:latin typeface="黑体" pitchFamily="49" charset="-122"/>
                  <a:ea typeface="黑体" pitchFamily="49" charset="-122"/>
                </a:rPr>
                <a:t>、天网、百度</a:t>
              </a:r>
              <a:endParaRPr lang="zh-CN" altLang="en-US" sz="1600" kern="1200" dirty="0">
                <a:solidFill>
                  <a:srgbClr val="7030A0"/>
                </a:solidFill>
                <a:latin typeface="黑体" pitchFamily="49" charset="-122"/>
                <a:ea typeface="黑体" pitchFamily="49" charset="-122"/>
              </a:endParaRPr>
            </a:p>
          </p:txBody>
        </p:sp>
      </p:grpSp>
      <p:grpSp>
        <p:nvGrpSpPr>
          <p:cNvPr id="45" name="组合 44"/>
          <p:cNvGrpSpPr/>
          <p:nvPr/>
        </p:nvGrpSpPr>
        <p:grpSpPr>
          <a:xfrm>
            <a:off x="2987824" y="2740269"/>
            <a:ext cx="2960652" cy="497164"/>
            <a:chOff x="371128" y="988861"/>
            <a:chExt cx="1645034" cy="497164"/>
          </a:xfrm>
          <a:noFill/>
        </p:grpSpPr>
        <p:sp>
          <p:nvSpPr>
            <p:cNvPr id="46" name="圆角矩形 45"/>
            <p:cNvSpPr/>
            <p:nvPr/>
          </p:nvSpPr>
          <p:spPr>
            <a:xfrm>
              <a:off x="371128" y="988861"/>
              <a:ext cx="1645034" cy="497164"/>
            </a:xfrm>
            <a:prstGeom prst="roundRect">
              <a:avLst>
                <a:gd name="adj" fmla="val 10000"/>
              </a:avLst>
            </a:prstGeom>
            <a:ln w="6350"/>
          </p:spPr>
          <p:style>
            <a:lnRef idx="2">
              <a:schemeClr val="accent1"/>
            </a:lnRef>
            <a:fillRef idx="1">
              <a:schemeClr val="lt1"/>
            </a:fillRef>
            <a:effectRef idx="0">
              <a:schemeClr val="accent1"/>
            </a:effectRef>
            <a:fontRef idx="minor">
              <a:schemeClr val="dk1"/>
            </a:fontRef>
          </p:style>
        </p:sp>
        <p:sp>
          <p:nvSpPr>
            <p:cNvPr id="47" name="圆角矩形 4"/>
            <p:cNvSpPr/>
            <p:nvPr/>
          </p:nvSpPr>
          <p:spPr>
            <a:xfrm>
              <a:off x="385689" y="1003422"/>
              <a:ext cx="1615912" cy="468042"/>
            </a:xfrm>
            <a:prstGeom prst="rect">
              <a:avLst/>
            </a:prstGeom>
            <a:ln w="6350"/>
          </p:spPr>
          <p:style>
            <a:lnRef idx="2">
              <a:schemeClr val="accent1"/>
            </a:lnRef>
            <a:fillRef idx="1">
              <a:schemeClr val="lt1"/>
            </a:fillRef>
            <a:effectRef idx="0">
              <a:schemeClr val="accent1"/>
            </a:effectRef>
            <a:fontRef idx="minor">
              <a:schemeClr val="dk1"/>
            </a:fontRef>
          </p:style>
          <p:txBody>
            <a:bodyPr spcFirstLastPara="0" vert="horz" wrap="square" lIns="38100" tIns="25400" rIns="38100" bIns="25400" numCol="1" spcCol="1270" anchor="ctr" anchorCtr="0">
              <a:noAutofit/>
            </a:bodyPr>
            <a:lstStyle/>
            <a:p>
              <a:pPr lvl="0" algn="ctr" defTabSz="889000">
                <a:lnSpc>
                  <a:spcPct val="90000"/>
                </a:lnSpc>
                <a:spcAft>
                  <a:spcPct val="35000"/>
                </a:spcAft>
              </a:pPr>
              <a:r>
                <a:rPr lang="zh-CN" altLang="en-US" sz="1600" kern="1200" dirty="0" smtClean="0">
                  <a:solidFill>
                    <a:srgbClr val="7030A0"/>
                  </a:solidFill>
                  <a:latin typeface="黑体" pitchFamily="49" charset="-122"/>
                  <a:ea typeface="黑体" pitchFamily="49" charset="-122"/>
                </a:rPr>
                <a:t>第三代：</a:t>
              </a:r>
              <a:r>
                <a:rPr lang="en-US" altLang="zh-CN" sz="1600" dirty="0">
                  <a:solidFill>
                    <a:srgbClr val="002060"/>
                  </a:solidFill>
                  <a:latin typeface="黑体" pitchFamily="49" charset="-122"/>
                  <a:ea typeface="黑体" pitchFamily="49" charset="-122"/>
                </a:rPr>
                <a:t> Wolfram </a:t>
              </a:r>
              <a:r>
                <a:rPr lang="en-US" altLang="zh-CN" sz="1600" dirty="0" smtClean="0">
                  <a:solidFill>
                    <a:srgbClr val="002060"/>
                  </a:solidFill>
                  <a:latin typeface="黑体" pitchFamily="49" charset="-122"/>
                  <a:ea typeface="黑体" pitchFamily="49" charset="-122"/>
                </a:rPr>
                <a:t>Alpha</a:t>
              </a:r>
              <a:r>
                <a:rPr lang="zh-CN" altLang="en-US" sz="1600" dirty="0" smtClean="0">
                  <a:solidFill>
                    <a:srgbClr val="002060"/>
                  </a:solidFill>
                  <a:latin typeface="黑体" pitchFamily="49" charset="-122"/>
                  <a:ea typeface="黑体" pitchFamily="49" charset="-122"/>
                </a:rPr>
                <a:t>、</a:t>
              </a:r>
              <a:r>
                <a:rPr lang="en-US" altLang="zh-CN" sz="1600" dirty="0" err="1" smtClean="0">
                  <a:solidFill>
                    <a:srgbClr val="002060"/>
                  </a:solidFill>
                  <a:latin typeface="黑体" pitchFamily="49" charset="-122"/>
                  <a:ea typeface="黑体" pitchFamily="49" charset="-122"/>
                </a:rPr>
                <a:t>Knowl</a:t>
              </a:r>
              <a:r>
                <a:rPr lang="en-US" altLang="zh-CN" sz="1600" dirty="0" smtClean="0">
                  <a:solidFill>
                    <a:srgbClr val="002060"/>
                  </a:solidFill>
                  <a:latin typeface="黑体" pitchFamily="49" charset="-122"/>
                  <a:ea typeface="黑体" pitchFamily="49" charset="-122"/>
                </a:rPr>
                <a:t>. Graph</a:t>
              </a:r>
              <a:r>
                <a:rPr lang="zh-CN" altLang="en-US" sz="1600" dirty="0" smtClean="0">
                  <a:solidFill>
                    <a:srgbClr val="002060"/>
                  </a:solidFill>
                  <a:latin typeface="黑体" pitchFamily="49" charset="-122"/>
                  <a:ea typeface="黑体" pitchFamily="49" charset="-122"/>
                </a:rPr>
                <a:t>、</a:t>
              </a:r>
              <a:r>
                <a:rPr lang="en-US" altLang="zh-CN" sz="1600" dirty="0" err="1" smtClean="0">
                  <a:solidFill>
                    <a:srgbClr val="002060"/>
                  </a:solidFill>
                  <a:latin typeface="黑体" pitchFamily="49" charset="-122"/>
                  <a:ea typeface="黑体" pitchFamily="49" charset="-122"/>
                </a:rPr>
                <a:t>Yebol</a:t>
              </a:r>
              <a:r>
                <a:rPr lang="zh-CN" altLang="en-US" sz="1600" dirty="0" smtClean="0">
                  <a:solidFill>
                    <a:srgbClr val="002060"/>
                  </a:solidFill>
                  <a:latin typeface="黑体" pitchFamily="49" charset="-122"/>
                  <a:ea typeface="黑体" pitchFamily="49" charset="-122"/>
                </a:rPr>
                <a:t>、</a:t>
              </a:r>
              <a:r>
                <a:rPr lang="en-US" altLang="zh-CN" sz="1600" dirty="0" smtClean="0">
                  <a:solidFill>
                    <a:srgbClr val="002060"/>
                  </a:solidFill>
                  <a:latin typeface="黑体" pitchFamily="49" charset="-122"/>
                  <a:ea typeface="黑体" pitchFamily="49" charset="-122"/>
                </a:rPr>
                <a:t>SOGOU</a:t>
              </a:r>
              <a:endParaRPr lang="zh-CN" altLang="en-US" sz="1600" kern="1200" dirty="0">
                <a:solidFill>
                  <a:srgbClr val="7030A0"/>
                </a:solidFill>
                <a:latin typeface="黑体" pitchFamily="49" charset="-122"/>
                <a:ea typeface="黑体" pitchFamily="49" charset="-122"/>
              </a:endParaRPr>
            </a:p>
          </p:txBody>
        </p:sp>
      </p:grpSp>
      <p:grpSp>
        <p:nvGrpSpPr>
          <p:cNvPr id="48" name="组合 47"/>
          <p:cNvGrpSpPr/>
          <p:nvPr/>
        </p:nvGrpSpPr>
        <p:grpSpPr>
          <a:xfrm>
            <a:off x="2987824" y="3316333"/>
            <a:ext cx="2960652" cy="792088"/>
            <a:chOff x="371128" y="988861"/>
            <a:chExt cx="1645034" cy="497164"/>
          </a:xfrm>
          <a:noFill/>
        </p:grpSpPr>
        <p:sp>
          <p:nvSpPr>
            <p:cNvPr id="49" name="圆角矩形 48"/>
            <p:cNvSpPr/>
            <p:nvPr/>
          </p:nvSpPr>
          <p:spPr>
            <a:xfrm>
              <a:off x="371128" y="988861"/>
              <a:ext cx="1645034" cy="497164"/>
            </a:xfrm>
            <a:prstGeom prst="roundRect">
              <a:avLst>
                <a:gd name="adj" fmla="val 10000"/>
              </a:avLst>
            </a:prstGeom>
            <a:ln w="6350"/>
          </p:spPr>
          <p:style>
            <a:lnRef idx="2">
              <a:schemeClr val="accent1"/>
            </a:lnRef>
            <a:fillRef idx="1">
              <a:schemeClr val="lt1"/>
            </a:fillRef>
            <a:effectRef idx="0">
              <a:schemeClr val="accent1"/>
            </a:effectRef>
            <a:fontRef idx="minor">
              <a:schemeClr val="dk1"/>
            </a:fontRef>
          </p:style>
        </p:sp>
        <p:sp>
          <p:nvSpPr>
            <p:cNvPr id="50" name="圆角矩形 4"/>
            <p:cNvSpPr/>
            <p:nvPr/>
          </p:nvSpPr>
          <p:spPr>
            <a:xfrm>
              <a:off x="385689" y="1003422"/>
              <a:ext cx="1615912" cy="468042"/>
            </a:xfrm>
            <a:prstGeom prst="rect">
              <a:avLst/>
            </a:prstGeom>
            <a:ln w="6350"/>
          </p:spPr>
          <p:style>
            <a:lnRef idx="2">
              <a:schemeClr val="accent1"/>
            </a:lnRef>
            <a:fillRef idx="1">
              <a:schemeClr val="lt1"/>
            </a:fillRef>
            <a:effectRef idx="0">
              <a:schemeClr val="accent1"/>
            </a:effectRef>
            <a:fontRef idx="minor">
              <a:schemeClr val="dk1"/>
            </a:fontRef>
          </p:style>
          <p:txBody>
            <a:bodyPr spcFirstLastPara="0" vert="horz" wrap="square" lIns="38100" tIns="25400" rIns="38100" bIns="25400" numCol="1" spcCol="1270" anchor="ctr" anchorCtr="0">
              <a:noAutofit/>
            </a:bodyPr>
            <a:lstStyle/>
            <a:p>
              <a:pPr lvl="0" algn="ctr" defTabSz="889000">
                <a:spcBef>
                  <a:spcPct val="0"/>
                </a:spcBef>
                <a:spcAft>
                  <a:spcPct val="35000"/>
                </a:spcAft>
              </a:pPr>
              <a:r>
                <a:rPr lang="en-US" altLang="zh-CN" sz="1600" kern="1200" dirty="0" smtClean="0">
                  <a:solidFill>
                    <a:srgbClr val="7030A0"/>
                  </a:solidFill>
                  <a:latin typeface="黑体" pitchFamily="49" charset="-122"/>
                  <a:ea typeface="黑体" pitchFamily="49" charset="-122"/>
                </a:rPr>
                <a:t>Facebook</a:t>
              </a:r>
              <a:r>
                <a:rPr lang="zh-CN" altLang="en-US" sz="1600" kern="1200" dirty="0" smtClean="0">
                  <a:solidFill>
                    <a:srgbClr val="7030A0"/>
                  </a:solidFill>
                  <a:latin typeface="黑体" pitchFamily="49" charset="-122"/>
                  <a:ea typeface="黑体" pitchFamily="49" charset="-122"/>
                </a:rPr>
                <a:t>、人立方、</a:t>
              </a:r>
              <a:r>
                <a:rPr lang="en-US" altLang="zh-CN" sz="1600" kern="1200" dirty="0" err="1" smtClean="0">
                  <a:solidFill>
                    <a:srgbClr val="7030A0"/>
                  </a:solidFill>
                  <a:latin typeface="黑体" pitchFamily="49" charset="-122"/>
                  <a:ea typeface="黑体" pitchFamily="49" charset="-122"/>
                </a:rPr>
                <a:t>linkedin</a:t>
              </a:r>
              <a:r>
                <a:rPr lang="zh-CN" altLang="en-US" sz="1600" dirty="0" smtClean="0">
                  <a:solidFill>
                    <a:srgbClr val="7030A0"/>
                  </a:solidFill>
                  <a:latin typeface="黑体" pitchFamily="49" charset="-122"/>
                  <a:ea typeface="黑体" pitchFamily="49" charset="-122"/>
                </a:rPr>
                <a:t>、</a:t>
              </a:r>
              <a:r>
                <a:rPr lang="en-US" altLang="zh-CN" sz="1600" dirty="0" err="1" smtClean="0">
                  <a:solidFill>
                    <a:srgbClr val="7030A0"/>
                  </a:solidFill>
                  <a:latin typeface="黑体" pitchFamily="49" charset="-122"/>
                  <a:ea typeface="黑体" pitchFamily="49" charset="-122"/>
                </a:rPr>
                <a:t>ResearchGate</a:t>
              </a:r>
              <a:r>
                <a:rPr lang="zh-CN" altLang="en-US" sz="1600" dirty="0">
                  <a:solidFill>
                    <a:srgbClr val="7030A0"/>
                  </a:solidFill>
                  <a:latin typeface="黑体" pitchFamily="49" charset="-122"/>
                  <a:ea typeface="黑体" pitchFamily="49" charset="-122"/>
                </a:rPr>
                <a:t>、</a:t>
              </a:r>
              <a:r>
                <a:rPr lang="en-US" altLang="zh-CN" sz="1600" dirty="0" err="1" smtClean="0">
                  <a:solidFill>
                    <a:srgbClr val="7030A0"/>
                  </a:solidFill>
                  <a:latin typeface="黑体" pitchFamily="49" charset="-122"/>
                  <a:ea typeface="黑体" pitchFamily="49" charset="-122"/>
                </a:rPr>
                <a:t>Anetminer</a:t>
              </a:r>
              <a:r>
                <a:rPr lang="zh-CN" altLang="en-US" sz="1600" dirty="0" smtClean="0">
                  <a:solidFill>
                    <a:srgbClr val="7030A0"/>
                  </a:solidFill>
                  <a:latin typeface="黑体" pitchFamily="49" charset="-122"/>
                  <a:ea typeface="黑体" pitchFamily="49" charset="-122"/>
                </a:rPr>
                <a:t>、天玑学术</a:t>
              </a:r>
              <a:endParaRPr lang="zh-CN" altLang="en-US" sz="1600" kern="1200" dirty="0">
                <a:solidFill>
                  <a:srgbClr val="7030A0"/>
                </a:solidFill>
                <a:latin typeface="黑体" pitchFamily="49" charset="-122"/>
                <a:ea typeface="黑体" pitchFamily="49" charset="-122"/>
              </a:endParaRPr>
            </a:p>
          </p:txBody>
        </p:sp>
      </p:grpSp>
      <p:cxnSp>
        <p:nvCxnSpPr>
          <p:cNvPr id="4" name="直接箭头连接符 3"/>
          <p:cNvCxnSpPr>
            <a:stCxn id="37" idx="1"/>
            <a:endCxn id="40" idx="3"/>
          </p:cNvCxnSpPr>
          <p:nvPr/>
        </p:nvCxnSpPr>
        <p:spPr bwMode="auto">
          <a:xfrm flipH="1" flipV="1">
            <a:off x="5940152" y="1843615"/>
            <a:ext cx="1222873" cy="519142"/>
          </a:xfrm>
          <a:prstGeom prst="straightConnector1">
            <a:avLst/>
          </a:prstGeom>
          <a:solidFill>
            <a:schemeClr val="accent1"/>
          </a:solidFill>
          <a:ln w="9525"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箭头连接符 5"/>
          <p:cNvCxnSpPr>
            <a:stCxn id="37" idx="2"/>
            <a:endCxn id="43" idx="3"/>
          </p:cNvCxnSpPr>
          <p:nvPr/>
        </p:nvCxnSpPr>
        <p:spPr bwMode="auto">
          <a:xfrm flipH="1" flipV="1">
            <a:off x="5948476" y="2412787"/>
            <a:ext cx="1016658" cy="255474"/>
          </a:xfrm>
          <a:prstGeom prst="straightConnector1">
            <a:avLst/>
          </a:prstGeom>
          <a:solidFill>
            <a:schemeClr val="accent1"/>
          </a:solidFill>
          <a:ln w="9525"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直接箭头连接符 9"/>
          <p:cNvCxnSpPr>
            <a:endCxn id="46" idx="3"/>
          </p:cNvCxnSpPr>
          <p:nvPr/>
        </p:nvCxnSpPr>
        <p:spPr bwMode="auto">
          <a:xfrm flipH="1">
            <a:off x="5948476" y="2792552"/>
            <a:ext cx="1016658" cy="196299"/>
          </a:xfrm>
          <a:prstGeom prst="straightConnector1">
            <a:avLst/>
          </a:prstGeom>
          <a:solidFill>
            <a:schemeClr val="accent1"/>
          </a:solidFill>
          <a:ln w="9525" cap="flat" cmpd="sng" algn="ctr">
            <a:solidFill>
              <a:schemeClr val="tx1"/>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直接箭头连接符 12"/>
          <p:cNvCxnSpPr>
            <a:stCxn id="2" idx="6"/>
            <a:endCxn id="40" idx="1"/>
          </p:cNvCxnSpPr>
          <p:nvPr/>
        </p:nvCxnSpPr>
        <p:spPr bwMode="auto">
          <a:xfrm flipV="1">
            <a:off x="1962842" y="1843615"/>
            <a:ext cx="1016658" cy="75263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箭头连接符 54"/>
          <p:cNvCxnSpPr>
            <a:stCxn id="2" idx="6"/>
            <a:endCxn id="43" idx="1"/>
          </p:cNvCxnSpPr>
          <p:nvPr/>
        </p:nvCxnSpPr>
        <p:spPr bwMode="auto">
          <a:xfrm flipV="1">
            <a:off x="1962842" y="2412787"/>
            <a:ext cx="1024982" cy="183466"/>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7" name="直接箭头连接符 56"/>
          <p:cNvCxnSpPr>
            <a:stCxn id="2" idx="6"/>
            <a:endCxn id="47" idx="1"/>
          </p:cNvCxnSpPr>
          <p:nvPr/>
        </p:nvCxnSpPr>
        <p:spPr bwMode="auto">
          <a:xfrm>
            <a:off x="1962842" y="2596253"/>
            <a:ext cx="1051188" cy="39259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箭头连接符 59"/>
          <p:cNvCxnSpPr>
            <a:stCxn id="34" idx="6"/>
            <a:endCxn id="49" idx="1"/>
          </p:cNvCxnSpPr>
          <p:nvPr/>
        </p:nvCxnSpPr>
        <p:spPr bwMode="auto">
          <a:xfrm>
            <a:off x="1962842" y="3604365"/>
            <a:ext cx="1024982" cy="10801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4" name="直接箭头连接符 63"/>
          <p:cNvCxnSpPr>
            <a:stCxn id="49" idx="3"/>
            <a:endCxn id="37" idx="3"/>
          </p:cNvCxnSpPr>
          <p:nvPr/>
        </p:nvCxnSpPr>
        <p:spPr bwMode="auto">
          <a:xfrm flipV="1">
            <a:off x="5948476" y="2973765"/>
            <a:ext cx="1214549" cy="738612"/>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2" name="组合 71"/>
          <p:cNvGrpSpPr/>
          <p:nvPr/>
        </p:nvGrpSpPr>
        <p:grpSpPr>
          <a:xfrm>
            <a:off x="2987824" y="5035523"/>
            <a:ext cx="2960652" cy="729081"/>
            <a:chOff x="371128" y="988861"/>
            <a:chExt cx="1645034" cy="497164"/>
          </a:xfrm>
          <a:noFill/>
        </p:grpSpPr>
        <p:sp>
          <p:nvSpPr>
            <p:cNvPr id="73" name="圆角矩形 72"/>
            <p:cNvSpPr/>
            <p:nvPr/>
          </p:nvSpPr>
          <p:spPr>
            <a:xfrm>
              <a:off x="371128" y="988861"/>
              <a:ext cx="1645034" cy="497164"/>
            </a:xfrm>
            <a:prstGeom prst="roundRect">
              <a:avLst>
                <a:gd name="adj" fmla="val 10000"/>
              </a:avLst>
            </a:prstGeom>
            <a:ln w="6350"/>
          </p:spPr>
          <p:style>
            <a:lnRef idx="2">
              <a:schemeClr val="accent1"/>
            </a:lnRef>
            <a:fillRef idx="1">
              <a:schemeClr val="lt1"/>
            </a:fillRef>
            <a:effectRef idx="0">
              <a:schemeClr val="accent1"/>
            </a:effectRef>
            <a:fontRef idx="minor">
              <a:schemeClr val="dk1"/>
            </a:fontRef>
          </p:style>
        </p:sp>
        <p:sp>
          <p:nvSpPr>
            <p:cNvPr id="74" name="圆角矩形 4"/>
            <p:cNvSpPr/>
            <p:nvPr/>
          </p:nvSpPr>
          <p:spPr>
            <a:xfrm>
              <a:off x="385689" y="1003422"/>
              <a:ext cx="1615912" cy="468042"/>
            </a:xfrm>
            <a:prstGeom prst="rect">
              <a:avLst/>
            </a:prstGeom>
            <a:ln w="6350"/>
          </p:spPr>
          <p:style>
            <a:lnRef idx="2">
              <a:schemeClr val="accent1"/>
            </a:lnRef>
            <a:fillRef idx="1">
              <a:schemeClr val="lt1"/>
            </a:fillRef>
            <a:effectRef idx="0">
              <a:schemeClr val="accent1"/>
            </a:effectRef>
            <a:fontRef idx="minor">
              <a:schemeClr val="dk1"/>
            </a:fontRef>
          </p:style>
          <p:txBody>
            <a:bodyPr spcFirstLastPara="0" vert="horz" wrap="square" lIns="38100" tIns="25400" rIns="38100" bIns="25400" numCol="1" spcCol="1270" anchor="ctr" anchorCtr="0">
              <a:noAutofit/>
            </a:bodyPr>
            <a:lstStyle/>
            <a:p>
              <a:pPr algn="ctr" defTabSz="889000">
                <a:lnSpc>
                  <a:spcPct val="90000"/>
                </a:lnSpc>
                <a:spcAft>
                  <a:spcPct val="35000"/>
                </a:spcAft>
              </a:pPr>
              <a:r>
                <a:rPr lang="zh-CN" altLang="en-US" sz="1600" dirty="0">
                  <a:solidFill>
                    <a:srgbClr val="7030A0"/>
                  </a:solidFill>
                  <a:latin typeface="黑体" pitchFamily="49" charset="-122"/>
                  <a:ea typeface="黑体" pitchFamily="49" charset="-122"/>
                </a:rPr>
                <a:t>阿里巴巴在线</a:t>
              </a:r>
              <a:r>
                <a:rPr lang="zh-CN" altLang="en-US" sz="1600" dirty="0" smtClean="0">
                  <a:solidFill>
                    <a:srgbClr val="7030A0"/>
                  </a:solidFill>
                  <a:latin typeface="黑体" pitchFamily="49" charset="-122"/>
                  <a:ea typeface="黑体" pitchFamily="49" charset="-122"/>
                </a:rPr>
                <a:t>物流、</a:t>
              </a:r>
              <a:endParaRPr lang="zh-CN" altLang="en-US" sz="1600" dirty="0">
                <a:solidFill>
                  <a:srgbClr val="7030A0"/>
                </a:solidFill>
                <a:latin typeface="黑体" pitchFamily="49" charset="-122"/>
                <a:ea typeface="黑体" pitchFamily="49" charset="-122"/>
              </a:endParaRPr>
            </a:p>
            <a:p>
              <a:pPr lvl="0" algn="ctr" defTabSz="889000">
                <a:lnSpc>
                  <a:spcPct val="90000"/>
                </a:lnSpc>
                <a:spcBef>
                  <a:spcPct val="0"/>
                </a:spcBef>
                <a:spcAft>
                  <a:spcPct val="35000"/>
                </a:spcAft>
              </a:pPr>
              <a:r>
                <a:rPr lang="en-US" altLang="zh-CN" sz="1600" dirty="0" err="1" smtClean="0">
                  <a:solidFill>
                    <a:srgbClr val="7030A0"/>
                  </a:solidFill>
                  <a:latin typeface="黑体" pitchFamily="49" charset="-122"/>
                  <a:ea typeface="黑体" pitchFamily="49" charset="-122"/>
                </a:rPr>
                <a:t>SenseWeb</a:t>
              </a:r>
              <a:r>
                <a:rPr lang="zh-CN" altLang="en-US" sz="1600" dirty="0">
                  <a:solidFill>
                    <a:srgbClr val="7030A0"/>
                  </a:solidFill>
                  <a:latin typeface="黑体" pitchFamily="49" charset="-122"/>
                  <a:ea typeface="黑体" pitchFamily="49" charset="-122"/>
                </a:rPr>
                <a:t>、</a:t>
              </a:r>
              <a:r>
                <a:rPr lang="en-US" altLang="zh-CN" sz="1600" kern="1200" dirty="0" err="1" smtClean="0">
                  <a:solidFill>
                    <a:srgbClr val="7030A0"/>
                  </a:solidFill>
                  <a:latin typeface="黑体" pitchFamily="49" charset="-122"/>
                  <a:ea typeface="黑体" pitchFamily="49" charset="-122"/>
                </a:rPr>
                <a:t>Shodan</a:t>
              </a:r>
              <a:endParaRPr lang="zh-CN" altLang="en-US" sz="1600" kern="1200" dirty="0">
                <a:solidFill>
                  <a:srgbClr val="7030A0"/>
                </a:solidFill>
                <a:latin typeface="黑体" pitchFamily="49" charset="-122"/>
                <a:ea typeface="黑体" pitchFamily="49" charset="-122"/>
              </a:endParaRPr>
            </a:p>
          </p:txBody>
        </p:sp>
      </p:grpSp>
      <p:cxnSp>
        <p:nvCxnSpPr>
          <p:cNvPr id="81" name="直接箭头连接符 80"/>
          <p:cNvCxnSpPr>
            <a:stCxn id="73" idx="3"/>
            <a:endCxn id="38" idx="2"/>
          </p:cNvCxnSpPr>
          <p:nvPr/>
        </p:nvCxnSpPr>
        <p:spPr bwMode="auto">
          <a:xfrm flipV="1">
            <a:off x="5948476" y="4684485"/>
            <a:ext cx="1016658" cy="71557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3" name="直接箭头连接符 82"/>
          <p:cNvCxnSpPr>
            <a:stCxn id="35" idx="6"/>
            <a:endCxn id="73" idx="1"/>
          </p:cNvCxnSpPr>
          <p:nvPr/>
        </p:nvCxnSpPr>
        <p:spPr bwMode="auto">
          <a:xfrm>
            <a:off x="1962842" y="4684485"/>
            <a:ext cx="1024982" cy="715579"/>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84" name="组合 83"/>
          <p:cNvGrpSpPr/>
          <p:nvPr/>
        </p:nvGrpSpPr>
        <p:grpSpPr>
          <a:xfrm>
            <a:off x="2987824" y="4324445"/>
            <a:ext cx="2960652" cy="648072"/>
            <a:chOff x="371128" y="988861"/>
            <a:chExt cx="1645034" cy="497164"/>
          </a:xfrm>
          <a:noFill/>
        </p:grpSpPr>
        <p:sp>
          <p:nvSpPr>
            <p:cNvPr id="85" name="圆角矩形 84"/>
            <p:cNvSpPr/>
            <p:nvPr/>
          </p:nvSpPr>
          <p:spPr>
            <a:xfrm>
              <a:off x="371128" y="988861"/>
              <a:ext cx="1645034" cy="497164"/>
            </a:xfrm>
            <a:prstGeom prst="roundRect">
              <a:avLst>
                <a:gd name="adj" fmla="val 10000"/>
              </a:avLst>
            </a:prstGeom>
            <a:ln w="6350"/>
          </p:spPr>
          <p:style>
            <a:lnRef idx="2">
              <a:schemeClr val="accent1"/>
            </a:lnRef>
            <a:fillRef idx="1">
              <a:schemeClr val="lt1"/>
            </a:fillRef>
            <a:effectRef idx="0">
              <a:schemeClr val="accent1"/>
            </a:effectRef>
            <a:fontRef idx="minor">
              <a:schemeClr val="dk1"/>
            </a:fontRef>
          </p:style>
        </p:sp>
        <p:sp>
          <p:nvSpPr>
            <p:cNvPr id="86" name="圆角矩形 4"/>
            <p:cNvSpPr/>
            <p:nvPr/>
          </p:nvSpPr>
          <p:spPr>
            <a:xfrm>
              <a:off x="385689" y="1003422"/>
              <a:ext cx="1615912" cy="468042"/>
            </a:xfrm>
            <a:prstGeom prst="rect">
              <a:avLst/>
            </a:prstGeom>
            <a:ln w="6350"/>
          </p:spPr>
          <p:style>
            <a:lnRef idx="2">
              <a:schemeClr val="accent1"/>
            </a:lnRef>
            <a:fillRef idx="1">
              <a:schemeClr val="lt1"/>
            </a:fillRef>
            <a:effectRef idx="0">
              <a:schemeClr val="accent1"/>
            </a:effectRef>
            <a:fontRef idx="minor">
              <a:schemeClr val="dk1"/>
            </a:fontRef>
          </p:style>
          <p:txBody>
            <a:bodyPr spcFirstLastPara="0" vert="horz" wrap="square" lIns="38100" tIns="25400" rIns="38100" bIns="25400" numCol="1" spcCol="1270" anchor="ctr" anchorCtr="0">
              <a:noAutofit/>
            </a:bodyPr>
            <a:lstStyle/>
            <a:p>
              <a:pPr lvl="0" algn="ctr" defTabSz="889000">
                <a:lnSpc>
                  <a:spcPct val="90000"/>
                </a:lnSpc>
                <a:spcBef>
                  <a:spcPct val="0"/>
                </a:spcBef>
                <a:spcAft>
                  <a:spcPct val="35000"/>
                </a:spcAft>
              </a:pPr>
              <a:r>
                <a:rPr lang="en-US" altLang="zh-CN" sz="1600" kern="1200" dirty="0" err="1" smtClean="0">
                  <a:solidFill>
                    <a:srgbClr val="7030A0"/>
                  </a:solidFill>
                  <a:latin typeface="黑体" pitchFamily="49" charset="-122"/>
                  <a:ea typeface="黑体" pitchFamily="49" charset="-122"/>
                </a:rPr>
                <a:t>Snoogle</a:t>
              </a:r>
              <a:r>
                <a:rPr lang="zh-CN" altLang="en-US" sz="1600" dirty="0" smtClean="0">
                  <a:solidFill>
                    <a:srgbClr val="7030A0"/>
                  </a:solidFill>
                  <a:latin typeface="黑体" pitchFamily="49" charset="-122"/>
                  <a:ea typeface="黑体" pitchFamily="49" charset="-122"/>
                </a:rPr>
                <a:t>、</a:t>
              </a:r>
              <a:r>
                <a:rPr lang="en-US" altLang="zh-CN" sz="1600" dirty="0" smtClean="0">
                  <a:solidFill>
                    <a:srgbClr val="7030A0"/>
                  </a:solidFill>
                  <a:latin typeface="黑体" pitchFamily="49" charset="-122"/>
                  <a:ea typeface="黑体" pitchFamily="49" charset="-122"/>
                </a:rPr>
                <a:t>MAX</a:t>
              </a:r>
              <a:r>
                <a:rPr lang="zh-CN" altLang="en-US" sz="1600" dirty="0" smtClean="0">
                  <a:solidFill>
                    <a:srgbClr val="7030A0"/>
                  </a:solidFill>
                  <a:latin typeface="黑体" pitchFamily="49" charset="-122"/>
                  <a:ea typeface="黑体" pitchFamily="49" charset="-122"/>
                </a:rPr>
                <a:t>、</a:t>
              </a:r>
              <a:r>
                <a:rPr lang="en-US" altLang="zh-CN" sz="1600" dirty="0" smtClean="0">
                  <a:solidFill>
                    <a:srgbClr val="7030A0"/>
                  </a:solidFill>
                  <a:latin typeface="黑体" pitchFamily="49" charset="-122"/>
                  <a:ea typeface="黑体" pitchFamily="49" charset="-122"/>
                </a:rPr>
                <a:t>OCH</a:t>
              </a:r>
              <a:r>
                <a:rPr lang="zh-CN" altLang="en-US" sz="1600" dirty="0" smtClean="0">
                  <a:solidFill>
                    <a:srgbClr val="7030A0"/>
                  </a:solidFill>
                  <a:latin typeface="黑体" pitchFamily="49" charset="-122"/>
                  <a:ea typeface="黑体" pitchFamily="49" charset="-122"/>
                </a:rPr>
                <a:t>、</a:t>
              </a:r>
              <a:r>
                <a:rPr lang="en-US" altLang="zh-CN" sz="1600" dirty="0" smtClean="0">
                  <a:solidFill>
                    <a:srgbClr val="7030A0"/>
                  </a:solidFill>
                  <a:latin typeface="黑体" pitchFamily="49" charset="-122"/>
                  <a:ea typeface="黑体" pitchFamily="49" charset="-122"/>
                </a:rPr>
                <a:t>GSN</a:t>
              </a:r>
              <a:r>
                <a:rPr lang="zh-CN" altLang="en-US" sz="1600" dirty="0" smtClean="0">
                  <a:solidFill>
                    <a:srgbClr val="7030A0"/>
                  </a:solidFill>
                  <a:latin typeface="黑体" pitchFamily="49" charset="-122"/>
                  <a:ea typeface="黑体" pitchFamily="49" charset="-122"/>
                </a:rPr>
                <a:t>、</a:t>
              </a:r>
              <a:r>
                <a:rPr lang="en-US" altLang="zh-CN" sz="1600" dirty="0" smtClean="0">
                  <a:solidFill>
                    <a:srgbClr val="7030A0"/>
                  </a:solidFill>
                  <a:latin typeface="黑体" pitchFamily="49" charset="-122"/>
                  <a:ea typeface="黑体" pitchFamily="49" charset="-122"/>
                </a:rPr>
                <a:t>TAV</a:t>
              </a:r>
              <a:r>
                <a:rPr lang="zh-CN" altLang="en-US" sz="1600" dirty="0" smtClean="0">
                  <a:solidFill>
                    <a:srgbClr val="7030A0"/>
                  </a:solidFill>
                  <a:latin typeface="黑体" pitchFamily="49" charset="-122"/>
                  <a:ea typeface="黑体" pitchFamily="49" charset="-122"/>
                </a:rPr>
                <a:t>、</a:t>
              </a:r>
              <a:r>
                <a:rPr lang="en-US" altLang="zh-CN" sz="1600" dirty="0" err="1" smtClean="0">
                  <a:solidFill>
                    <a:srgbClr val="7030A0"/>
                  </a:solidFill>
                  <a:latin typeface="黑体" pitchFamily="49" charset="-122"/>
                  <a:ea typeface="黑体" pitchFamily="49" charset="-122"/>
                </a:rPr>
                <a:t>Dyser</a:t>
              </a:r>
              <a:endParaRPr lang="zh-CN" altLang="en-US" sz="1600" kern="1200" dirty="0">
                <a:solidFill>
                  <a:srgbClr val="7030A0"/>
                </a:solidFill>
                <a:latin typeface="黑体" pitchFamily="49" charset="-122"/>
                <a:ea typeface="黑体" pitchFamily="49" charset="-122"/>
              </a:endParaRPr>
            </a:p>
          </p:txBody>
        </p:sp>
      </p:grpSp>
      <p:cxnSp>
        <p:nvCxnSpPr>
          <p:cNvPr id="90" name="直接箭头连接符 89"/>
          <p:cNvCxnSpPr>
            <a:stCxn id="35" idx="6"/>
            <a:endCxn id="85" idx="1"/>
          </p:cNvCxnSpPr>
          <p:nvPr/>
        </p:nvCxnSpPr>
        <p:spPr bwMode="auto">
          <a:xfrm flipV="1">
            <a:off x="1962842" y="4648481"/>
            <a:ext cx="1024982" cy="3600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箭头连接符 91"/>
          <p:cNvCxnSpPr>
            <a:stCxn id="86" idx="3"/>
            <a:endCxn id="36" idx="2"/>
          </p:cNvCxnSpPr>
          <p:nvPr/>
        </p:nvCxnSpPr>
        <p:spPr bwMode="auto">
          <a:xfrm flipV="1">
            <a:off x="5922270" y="3676373"/>
            <a:ext cx="1042864" cy="972108"/>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椭圆 7"/>
          <p:cNvSpPr/>
          <p:nvPr/>
        </p:nvSpPr>
        <p:spPr bwMode="auto">
          <a:xfrm>
            <a:off x="2471171" y="1412776"/>
            <a:ext cx="3816197" cy="2839661"/>
          </a:xfrm>
          <a:prstGeom prst="ellipse">
            <a:avLst/>
          </a:prstGeom>
          <a:noFill/>
          <a:ln w="57150">
            <a:solidFill>
              <a:srgbClr val="FF0000"/>
            </a:solidFill>
            <a:prstDash val="solid"/>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8" name="椭圆 57"/>
          <p:cNvSpPr/>
          <p:nvPr/>
        </p:nvSpPr>
        <p:spPr bwMode="auto">
          <a:xfrm>
            <a:off x="2424811" y="4108421"/>
            <a:ext cx="3803373" cy="2016224"/>
          </a:xfrm>
          <a:prstGeom prst="ellipse">
            <a:avLst/>
          </a:prstGeom>
          <a:noFill/>
          <a:ln w="57150">
            <a:solidFill>
              <a:srgbClr val="008000"/>
            </a:solidFill>
            <a:prstDash val="solid"/>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grpSp>
        <p:nvGrpSpPr>
          <p:cNvPr id="12" name="组合 11"/>
          <p:cNvGrpSpPr/>
          <p:nvPr/>
        </p:nvGrpSpPr>
        <p:grpSpPr>
          <a:xfrm>
            <a:off x="6490569" y="1588141"/>
            <a:ext cx="2161208" cy="3811923"/>
            <a:chOff x="6490569" y="2060848"/>
            <a:chExt cx="2161208" cy="3811923"/>
          </a:xfrm>
        </p:grpSpPr>
        <p:sp>
          <p:nvSpPr>
            <p:cNvPr id="59" name="椭圆 58"/>
            <p:cNvSpPr/>
            <p:nvPr/>
          </p:nvSpPr>
          <p:spPr bwMode="auto">
            <a:xfrm>
              <a:off x="6490569" y="2060848"/>
              <a:ext cx="2161208" cy="3811923"/>
            </a:xfrm>
            <a:prstGeom prst="ellipse">
              <a:avLst/>
            </a:prstGeom>
            <a:noFill/>
            <a:ln w="6350">
              <a:solidFill>
                <a:srgbClr val="FF0000"/>
              </a:solidFill>
              <a:prstDash val="solid"/>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1" name="TextBox 10"/>
            <p:cNvSpPr txBox="1"/>
            <p:nvPr/>
          </p:nvSpPr>
          <p:spPr>
            <a:xfrm>
              <a:off x="6876256" y="2276872"/>
              <a:ext cx="1487488" cy="369332"/>
            </a:xfrm>
            <a:prstGeom prst="rect">
              <a:avLst/>
            </a:prstGeom>
            <a:noFill/>
          </p:spPr>
          <p:txBody>
            <a:bodyPr wrap="square" rtlCol="0">
              <a:spAutoFit/>
            </a:bodyPr>
            <a:lstStyle/>
            <a:p>
              <a:r>
                <a:rPr lang="zh-CN" altLang="en-US" b="1" dirty="0" smtClean="0"/>
                <a:t>泛在物联网</a:t>
              </a:r>
              <a:endParaRPr lang="zh-CN" altLang="en-US" b="1" dirty="0"/>
            </a:p>
          </p:txBody>
        </p:sp>
      </p:grpSp>
      <p:grpSp>
        <p:nvGrpSpPr>
          <p:cNvPr id="16" name="组合 15"/>
          <p:cNvGrpSpPr/>
          <p:nvPr/>
        </p:nvGrpSpPr>
        <p:grpSpPr>
          <a:xfrm>
            <a:off x="179513" y="1588141"/>
            <a:ext cx="2232248" cy="2499297"/>
            <a:chOff x="179513" y="2060848"/>
            <a:chExt cx="2232248" cy="2499297"/>
          </a:xfrm>
        </p:grpSpPr>
        <p:sp>
          <p:nvSpPr>
            <p:cNvPr id="61" name="椭圆 60"/>
            <p:cNvSpPr/>
            <p:nvPr/>
          </p:nvSpPr>
          <p:spPr bwMode="auto">
            <a:xfrm>
              <a:off x="179513" y="2060848"/>
              <a:ext cx="2232248" cy="2499297"/>
            </a:xfrm>
            <a:prstGeom prst="ellipse">
              <a:avLst/>
            </a:prstGeom>
            <a:noFill/>
            <a:ln w="38100">
              <a:solidFill>
                <a:srgbClr val="FF0000"/>
              </a:solidFill>
              <a:prstDash val="solid"/>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5" name="矩形 14"/>
            <p:cNvSpPr/>
            <p:nvPr/>
          </p:nvSpPr>
          <p:spPr>
            <a:xfrm>
              <a:off x="649783" y="2206561"/>
              <a:ext cx="1114408" cy="369332"/>
            </a:xfrm>
            <a:prstGeom prst="rect">
              <a:avLst/>
            </a:prstGeom>
            <a:ln>
              <a:noFill/>
            </a:ln>
          </p:spPr>
          <p:txBody>
            <a:bodyPr wrap="none">
              <a:spAutoFit/>
            </a:bodyPr>
            <a:lstStyle/>
            <a:p>
              <a:r>
                <a:rPr lang="zh-CN" altLang="en-US" b="1" dirty="0" smtClean="0"/>
                <a:t>虚拟世界</a:t>
              </a:r>
              <a:endParaRPr lang="zh-CN" altLang="en-US" b="1" dirty="0"/>
            </a:p>
          </p:txBody>
        </p:sp>
      </p:grpSp>
      <p:grpSp>
        <p:nvGrpSpPr>
          <p:cNvPr id="18" name="组合 17"/>
          <p:cNvGrpSpPr/>
          <p:nvPr/>
        </p:nvGrpSpPr>
        <p:grpSpPr>
          <a:xfrm>
            <a:off x="179512" y="3049284"/>
            <a:ext cx="2170477" cy="2693966"/>
            <a:chOff x="179512" y="3521991"/>
            <a:chExt cx="2170477" cy="2693966"/>
          </a:xfrm>
        </p:grpSpPr>
        <p:sp>
          <p:nvSpPr>
            <p:cNvPr id="63" name="椭圆 62"/>
            <p:cNvSpPr/>
            <p:nvPr/>
          </p:nvSpPr>
          <p:spPr bwMode="auto">
            <a:xfrm>
              <a:off x="179512" y="3521991"/>
              <a:ext cx="2170477" cy="2693966"/>
            </a:xfrm>
            <a:prstGeom prst="ellipse">
              <a:avLst/>
            </a:prstGeom>
            <a:noFill/>
            <a:ln w="38100">
              <a:solidFill>
                <a:schemeClr val="accent6">
                  <a:lumMod val="75000"/>
                </a:schemeClr>
              </a:solidFill>
              <a:prstDash val="solid"/>
              <a:headEnd type="none" w="med" len="med"/>
              <a:tailEnd type="none" w="med" len="med"/>
            </a:ln>
            <a:extLst/>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7" name="矩形 16"/>
            <p:cNvSpPr/>
            <p:nvPr/>
          </p:nvSpPr>
          <p:spPr>
            <a:xfrm>
              <a:off x="647552" y="5688104"/>
              <a:ext cx="1114408" cy="369332"/>
            </a:xfrm>
            <a:prstGeom prst="rect">
              <a:avLst/>
            </a:prstGeom>
            <a:ln>
              <a:noFill/>
            </a:ln>
          </p:spPr>
          <p:txBody>
            <a:bodyPr wrap="none">
              <a:spAutoFit/>
            </a:bodyPr>
            <a:lstStyle/>
            <a:p>
              <a:r>
                <a:rPr lang="zh-CN" altLang="en-US" b="1" dirty="0" smtClean="0"/>
                <a:t>现实世界</a:t>
              </a:r>
              <a:endParaRPr lang="zh-CN" altLang="en-US" b="1" dirty="0"/>
            </a:p>
          </p:txBody>
        </p:sp>
      </p:grpSp>
      <p:cxnSp>
        <p:nvCxnSpPr>
          <p:cNvPr id="20" name="直接箭头连接符 19"/>
          <p:cNvCxnSpPr>
            <a:stCxn id="34" idx="6"/>
          </p:cNvCxnSpPr>
          <p:nvPr/>
        </p:nvCxnSpPr>
        <p:spPr bwMode="auto">
          <a:xfrm>
            <a:off x="1962842" y="3604365"/>
            <a:ext cx="1016658" cy="936104"/>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39185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barn(inVertical)">
                                      <p:cBhvr>
                                        <p:cTn id="16" dur="500"/>
                                        <p:tgtEl>
                                          <p:spTgt spid="18"/>
                                        </p:tgtEl>
                                      </p:cBhvr>
                                    </p:animEffect>
                                  </p:childTnLst>
                                </p:cTn>
                              </p:par>
                            </p:childTnLst>
                          </p:cTn>
                        </p:par>
                        <p:par>
                          <p:cTn id="17" fill="hold">
                            <p:stCondLst>
                              <p:cond delay="500"/>
                            </p:stCondLst>
                            <p:childTnLst>
                              <p:par>
                                <p:cTn id="18" presetID="22" presetClass="entr" presetSubtype="4" fill="hold" grpId="0"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wipe(down)">
                                      <p:cBhvr>
                                        <p:cTn id="20"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7504" y="274638"/>
            <a:ext cx="8229600" cy="1143000"/>
          </a:xfrm>
        </p:spPr>
        <p:txBody>
          <a:bodyPr>
            <a:noAutofit/>
          </a:bodyPr>
          <a:lstStyle/>
          <a:p>
            <a:pPr algn="l"/>
            <a:r>
              <a:rPr lang="zh-CN" altLang="en-US" sz="40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智慧搜索</a:t>
            </a:r>
            <a:r>
              <a:rPr lang="zh-CN" altLang="en-US" sz="4000" b="1" kern="1200"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的依赖五大新信息技术</a:t>
            </a:r>
            <a:endParaRPr lang="zh-CN" altLang="en-US" sz="40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4" name="右箭头 3"/>
          <p:cNvSpPr/>
          <p:nvPr/>
        </p:nvSpPr>
        <p:spPr bwMode="auto">
          <a:xfrm rot="10800000">
            <a:off x="6012160" y="3212976"/>
            <a:ext cx="437892" cy="457281"/>
          </a:xfrm>
          <a:prstGeom prst="rightArrow">
            <a:avLst/>
          </a:prstGeom>
          <a:ln>
            <a:headEnd type="none" w="med" len="med"/>
            <a:tailEnd type="none" w="med" len="med"/>
          </a:ln>
          <a:extLst/>
        </p:spPr>
        <p:style>
          <a:lnRef idx="3">
            <a:schemeClr val="lt1"/>
          </a:lnRef>
          <a:fillRef idx="1">
            <a:schemeClr val="accent1"/>
          </a:fillRef>
          <a:effectRef idx="1">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5" name="矩形 4"/>
          <p:cNvSpPr/>
          <p:nvPr/>
        </p:nvSpPr>
        <p:spPr>
          <a:xfrm>
            <a:off x="395537" y="1270501"/>
            <a:ext cx="3816423"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b="1" dirty="0" smtClean="0">
                <a:solidFill>
                  <a:srgbClr val="FF0000"/>
                </a:solidFill>
                <a:latin typeface="黑体" pitchFamily="49" charset="-122"/>
                <a:ea typeface="黑体" pitchFamily="49" charset="-122"/>
              </a:rPr>
              <a:t>五大</a:t>
            </a:r>
            <a:r>
              <a:rPr lang="en-US" altLang="zh-CN" b="1" dirty="0" smtClean="0">
                <a:solidFill>
                  <a:srgbClr val="FF0000"/>
                </a:solidFill>
                <a:latin typeface="黑体" pitchFamily="49" charset="-122"/>
                <a:ea typeface="黑体" pitchFamily="49" charset="-122"/>
              </a:rPr>
              <a:t>IT</a:t>
            </a:r>
            <a:r>
              <a:rPr lang="zh-CN" altLang="en-US" b="1" dirty="0" smtClean="0">
                <a:solidFill>
                  <a:srgbClr val="FF0000"/>
                </a:solidFill>
                <a:latin typeface="黑体" pitchFamily="49" charset="-122"/>
                <a:ea typeface="黑体" pitchFamily="49" charset="-122"/>
              </a:rPr>
              <a:t>新技术催生了</a:t>
            </a:r>
            <a:endParaRPr lang="en-US" altLang="zh-CN" b="1" dirty="0" smtClean="0">
              <a:solidFill>
                <a:srgbClr val="FF0000"/>
              </a:solidFill>
              <a:latin typeface="黑体" pitchFamily="49" charset="-122"/>
              <a:ea typeface="黑体" pitchFamily="49" charset="-122"/>
            </a:endParaRPr>
          </a:p>
          <a:p>
            <a:pPr algn="ctr"/>
            <a:r>
              <a:rPr lang="zh-CN" altLang="en-US" b="1" dirty="0" smtClean="0">
                <a:solidFill>
                  <a:srgbClr val="FF0000"/>
                </a:solidFill>
                <a:latin typeface="黑体" pitchFamily="49" charset="-122"/>
                <a:ea typeface="黑体" pitchFamily="49" charset="-122"/>
              </a:rPr>
              <a:t>网络空间智慧搜索</a:t>
            </a:r>
            <a:endParaRPr lang="zh-CN" altLang="en-US" b="1" dirty="0">
              <a:solidFill>
                <a:srgbClr val="FF0000"/>
              </a:solidFill>
              <a:latin typeface="黑体" pitchFamily="49" charset="-122"/>
              <a:ea typeface="黑体" pitchFamily="49" charset="-122"/>
            </a:endParaRPr>
          </a:p>
        </p:txBody>
      </p:sp>
      <p:grpSp>
        <p:nvGrpSpPr>
          <p:cNvPr id="3" name="组合 9"/>
          <p:cNvGrpSpPr/>
          <p:nvPr/>
        </p:nvGrpSpPr>
        <p:grpSpPr>
          <a:xfrm>
            <a:off x="35496" y="1988840"/>
            <a:ext cx="5976664" cy="4392488"/>
            <a:chOff x="35496" y="1844824"/>
            <a:chExt cx="5976664" cy="4392488"/>
          </a:xfrm>
        </p:grpSpPr>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7000" y="1844824"/>
              <a:ext cx="2196848" cy="135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08" y="4969368"/>
              <a:ext cx="1584176" cy="1267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9872" y="4725145"/>
              <a:ext cx="2592288" cy="1504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97780" y="2336264"/>
              <a:ext cx="1854340" cy="174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496" y="3326267"/>
              <a:ext cx="2016224" cy="1614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内容占位符 12"/>
            <p:cNvGraphicFramePr>
              <a:graphicFrameLocks/>
            </p:cNvGraphicFramePr>
            <p:nvPr>
              <p:extLst>
                <p:ext uri="{D42A27DB-BD31-4B8C-83A1-F6EECF244321}">
                  <p14:modId xmlns:p14="http://schemas.microsoft.com/office/powerpoint/2010/main" val="2490466524"/>
                </p:ext>
              </p:extLst>
            </p:nvPr>
          </p:nvGraphicFramePr>
          <p:xfrm>
            <a:off x="1043608" y="2598993"/>
            <a:ext cx="3960440" cy="27742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pic>
        <p:nvPicPr>
          <p:cNvPr id="13"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796136" y="1439639"/>
            <a:ext cx="3347864" cy="436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796642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3"/>
          <p:cNvGrpSpPr/>
          <p:nvPr/>
        </p:nvGrpSpPr>
        <p:grpSpPr>
          <a:xfrm>
            <a:off x="0" y="1268760"/>
            <a:ext cx="5976664" cy="5112568"/>
            <a:chOff x="35496" y="1124744"/>
            <a:chExt cx="5976664" cy="5112568"/>
          </a:xfrm>
        </p:grpSpPr>
        <p:sp>
          <p:nvSpPr>
            <p:cNvPr id="5" name="矩形 4"/>
            <p:cNvSpPr/>
            <p:nvPr/>
          </p:nvSpPr>
          <p:spPr>
            <a:xfrm>
              <a:off x="467544" y="1124744"/>
              <a:ext cx="3672408"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b="1" dirty="0" smtClean="0">
                  <a:solidFill>
                    <a:srgbClr val="FF0000"/>
                  </a:solidFill>
                  <a:latin typeface="黑体" pitchFamily="49" charset="-122"/>
                  <a:ea typeface="黑体" pitchFamily="49" charset="-122"/>
                </a:rPr>
                <a:t>五大</a:t>
              </a:r>
              <a:r>
                <a:rPr lang="en-US" altLang="zh-CN" b="1" dirty="0" smtClean="0">
                  <a:solidFill>
                    <a:srgbClr val="FF0000"/>
                  </a:solidFill>
                  <a:latin typeface="黑体" pitchFamily="49" charset="-122"/>
                  <a:ea typeface="黑体" pitchFamily="49" charset="-122"/>
                </a:rPr>
                <a:t>IT</a:t>
              </a:r>
              <a:r>
                <a:rPr lang="zh-CN" altLang="en-US" b="1" dirty="0" smtClean="0">
                  <a:solidFill>
                    <a:srgbClr val="FF0000"/>
                  </a:solidFill>
                  <a:latin typeface="黑体" pitchFamily="49" charset="-122"/>
                  <a:ea typeface="黑体" pitchFamily="49" charset="-122"/>
                </a:rPr>
                <a:t>新技术催生了</a:t>
              </a:r>
              <a:endParaRPr lang="en-US" altLang="zh-CN" b="1" dirty="0" smtClean="0">
                <a:solidFill>
                  <a:srgbClr val="FF0000"/>
                </a:solidFill>
                <a:latin typeface="黑体" pitchFamily="49" charset="-122"/>
                <a:ea typeface="黑体" pitchFamily="49" charset="-122"/>
              </a:endParaRPr>
            </a:p>
            <a:p>
              <a:pPr algn="ctr"/>
              <a:r>
                <a:rPr lang="zh-CN" altLang="en-US" b="1" dirty="0" smtClean="0">
                  <a:solidFill>
                    <a:srgbClr val="FF0000"/>
                  </a:solidFill>
                  <a:latin typeface="黑体" pitchFamily="49" charset="-122"/>
                  <a:ea typeface="黑体" pitchFamily="49" charset="-122"/>
                </a:rPr>
                <a:t>网络空间智慧搜索</a:t>
              </a:r>
              <a:endParaRPr lang="zh-CN" altLang="en-US" b="1" dirty="0">
                <a:solidFill>
                  <a:srgbClr val="FF0000"/>
                </a:solidFill>
                <a:latin typeface="黑体" pitchFamily="49" charset="-122"/>
                <a:ea typeface="黑体" pitchFamily="49" charset="-122"/>
              </a:endParaRPr>
            </a:p>
          </p:txBody>
        </p:sp>
        <p:grpSp>
          <p:nvGrpSpPr>
            <p:cNvPr id="4" name="组合 9"/>
            <p:cNvGrpSpPr/>
            <p:nvPr/>
          </p:nvGrpSpPr>
          <p:grpSpPr>
            <a:xfrm>
              <a:off x="35496" y="1844824"/>
              <a:ext cx="5976664" cy="4392488"/>
              <a:chOff x="35496" y="1844824"/>
              <a:chExt cx="5976664" cy="4392488"/>
            </a:xfrm>
          </p:grpSpPr>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7000" y="1844824"/>
                <a:ext cx="2196848" cy="135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3608" y="4969368"/>
                <a:ext cx="1584176" cy="12679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19872" y="4725145"/>
                <a:ext cx="2592288" cy="1504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797780" y="2336264"/>
                <a:ext cx="1854340" cy="1740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496" y="3326267"/>
                <a:ext cx="2016224" cy="1614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内容占位符 12"/>
              <p:cNvGraphicFramePr>
                <a:graphicFrameLocks/>
              </p:cNvGraphicFramePr>
              <p:nvPr>
                <p:extLst>
                  <p:ext uri="{D42A27DB-BD31-4B8C-83A1-F6EECF244321}">
                    <p14:modId xmlns:p14="http://schemas.microsoft.com/office/powerpoint/2010/main" val="3519637514"/>
                  </p:ext>
                </p:extLst>
              </p:nvPr>
            </p:nvGraphicFramePr>
            <p:xfrm>
              <a:off x="1043608" y="2598993"/>
              <a:ext cx="3960440" cy="277422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pSp>
      </p:grpSp>
      <p:sp>
        <p:nvSpPr>
          <p:cNvPr id="13" name="矩形 12"/>
          <p:cNvSpPr/>
          <p:nvPr/>
        </p:nvSpPr>
        <p:spPr>
          <a:xfrm>
            <a:off x="4860032" y="1270501"/>
            <a:ext cx="3312368" cy="646331"/>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zh-CN" altLang="en-US" b="1" dirty="0" smtClean="0">
                <a:solidFill>
                  <a:srgbClr val="FF0000"/>
                </a:solidFill>
                <a:latin typeface="黑体" pitchFamily="49" charset="-122"/>
                <a:ea typeface="黑体" pitchFamily="49" charset="-122"/>
              </a:rPr>
              <a:t>网络空间智慧搜索集各项技术之大成，推动其发展</a:t>
            </a:r>
            <a:endParaRPr lang="zh-CN" altLang="en-US" b="1" dirty="0">
              <a:solidFill>
                <a:srgbClr val="FF0000"/>
              </a:solidFill>
              <a:latin typeface="黑体" pitchFamily="49" charset="-122"/>
              <a:ea typeface="黑体" pitchFamily="49" charset="-122"/>
            </a:endParaRPr>
          </a:p>
        </p:txBody>
      </p:sp>
      <p:grpSp>
        <p:nvGrpSpPr>
          <p:cNvPr id="6" name="组合 15"/>
          <p:cNvGrpSpPr/>
          <p:nvPr/>
        </p:nvGrpSpPr>
        <p:grpSpPr>
          <a:xfrm>
            <a:off x="3171254" y="1994941"/>
            <a:ext cx="5937250" cy="4170363"/>
            <a:chOff x="3171254" y="1994941"/>
            <a:chExt cx="5937250" cy="4170363"/>
          </a:xfrm>
        </p:grpSpPr>
        <p:pic>
          <p:nvPicPr>
            <p:cNvPr id="14"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171254" y="1994941"/>
              <a:ext cx="5937250" cy="4170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5604826" y="3250047"/>
              <a:ext cx="1415446" cy="338554"/>
            </a:xfrm>
            <a:prstGeom prst="rect">
              <a:avLst/>
            </a:prstGeom>
            <a:solidFill>
              <a:schemeClr val="bg1"/>
            </a:solidFill>
            <a:ln>
              <a:solidFill>
                <a:srgbClr val="CCECFF"/>
              </a:solidFill>
            </a:ln>
          </p:spPr>
          <p:txBody>
            <a:bodyPr wrap="square" rtlCol="0" anchor="ctr">
              <a:spAutoFit/>
            </a:bodyPr>
            <a:lstStyle/>
            <a:p>
              <a:pPr algn="ctr"/>
              <a:r>
                <a:rPr lang="zh-CN" altLang="en-US" sz="1600" dirty="0" smtClean="0"/>
                <a:t>智慧搜索</a:t>
              </a:r>
              <a:endParaRPr lang="zh-CN" altLang="en-US" sz="1600" dirty="0"/>
            </a:p>
          </p:txBody>
        </p:sp>
      </p:grpSp>
      <p:sp>
        <p:nvSpPr>
          <p:cNvPr id="17" name="标题 1"/>
          <p:cNvSpPr>
            <a:spLocks noGrp="1"/>
          </p:cNvSpPr>
          <p:nvPr>
            <p:ph type="title"/>
          </p:nvPr>
        </p:nvSpPr>
        <p:spPr>
          <a:xfrm>
            <a:off x="107504" y="274638"/>
            <a:ext cx="8229600" cy="1143000"/>
          </a:xfrm>
        </p:spPr>
        <p:txBody>
          <a:bodyPr>
            <a:noAutofit/>
          </a:bodyPr>
          <a:lstStyle/>
          <a:p>
            <a:pPr algn="l"/>
            <a:r>
              <a:rPr lang="zh-CN" altLang="en-US" sz="40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智慧搜索</a:t>
            </a:r>
            <a:r>
              <a:rPr lang="zh-CN" altLang="en-US" sz="4000" b="1" kern="1200"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的依赖五大新信息技术</a:t>
            </a:r>
            <a:endParaRPr lang="zh-CN" altLang="en-US" sz="40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endParaRPr>
          </a:p>
        </p:txBody>
      </p:sp>
    </p:spTree>
    <p:extLst>
      <p:ext uri="{BB962C8B-B14F-4D97-AF65-F5344CB8AC3E}">
        <p14:creationId xmlns:p14="http://schemas.microsoft.com/office/powerpoint/2010/main" val="2892139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500" fill="hold"/>
                                        <p:tgtEl>
                                          <p:spTgt spid="3"/>
                                        </p:tgtEl>
                                      </p:cBhvr>
                                      <p:by x="50000" y="100000"/>
                                    </p:animScale>
                                  </p:childTnLst>
                                </p:cTn>
                              </p:par>
                              <p:par>
                                <p:cTn id="7" presetID="35" presetClass="path" presetSubtype="0" accel="50000" decel="50000" fill="hold" nodeType="withEffect">
                                  <p:stCondLst>
                                    <p:cond delay="0"/>
                                  </p:stCondLst>
                                  <p:childTnLst>
                                    <p:animMotion origin="layout" path="M 0.11232 -2.84987E-6 L -0.13768 -2.84987E-6 " pathEditMode="relative" rAng="0" ptsTypes="AA">
                                      <p:cBhvr>
                                        <p:cTn id="8" dur="500" fill="hold"/>
                                        <p:tgtEl>
                                          <p:spTgt spid="3"/>
                                        </p:tgtEl>
                                        <p:attrNameLst>
                                          <p:attrName>ppt_x</p:attrName>
                                          <p:attrName>ppt_y</p:attrName>
                                        </p:attrNameLst>
                                      </p:cBhvr>
                                      <p:rCtr x="-12500" y="0"/>
                                    </p:animMotion>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a:spLocks noChangeArrowheads="1"/>
          </p:cNvSpPr>
          <p:nvPr/>
        </p:nvSpPr>
        <p:spPr bwMode="auto">
          <a:xfrm>
            <a:off x="395536" y="1196752"/>
            <a:ext cx="8286255" cy="5112568"/>
          </a:xfrm>
          <a:prstGeom prst="rect">
            <a:avLst/>
          </a:prstGeom>
          <a:solidFill>
            <a:schemeClr val="bg1"/>
          </a:solidFill>
          <a:ln w="28575">
            <a:solidFill>
              <a:srgbClr val="FFC000"/>
            </a:solidFill>
            <a:miter lim="800000"/>
            <a:headEnd/>
            <a:tailEnd/>
          </a:ln>
          <a:extLst/>
        </p:spPr>
        <p:txBody>
          <a:bodyPr/>
          <a:lstStyle/>
          <a:p>
            <a:pPr marL="87313" lvl="2">
              <a:lnSpc>
                <a:spcPct val="120000"/>
              </a:lnSpc>
              <a:defRPr/>
            </a:pPr>
            <a:endParaRPr lang="en-US" sz="2000" b="1" dirty="0">
              <a:solidFill>
                <a:prstClr val="black">
                  <a:lumMod val="85000"/>
                  <a:lumOff val="15000"/>
                </a:prstClr>
              </a:solidFill>
              <a:ea typeface="+mn-ea"/>
              <a:cs typeface="Calibri" pitchFamily="34" charset="0"/>
              <a:sym typeface="Bodoni MT Black" pitchFamily="18" charset="0"/>
            </a:endParaRPr>
          </a:p>
        </p:txBody>
      </p:sp>
      <p:sp>
        <p:nvSpPr>
          <p:cNvPr id="2" name="标题 1"/>
          <p:cNvSpPr>
            <a:spLocks noGrp="1"/>
          </p:cNvSpPr>
          <p:nvPr>
            <p:ph type="title"/>
          </p:nvPr>
        </p:nvSpPr>
        <p:spPr>
          <a:xfrm>
            <a:off x="-36512" y="274638"/>
            <a:ext cx="8229600" cy="1143000"/>
          </a:xfrm>
        </p:spPr>
        <p:txBody>
          <a:bodyPr/>
          <a:lstStyle/>
          <a:p>
            <a:r>
              <a:rPr lang="zh-CN" altLang="en-US" sz="4000" b="1" kern="1200" dirty="0" smtClean="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搜索引擎：抢占</a:t>
            </a:r>
            <a:r>
              <a:rPr lang="en-US" altLang="zh-CN" sz="40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IT</a:t>
            </a:r>
            <a:r>
              <a:rPr lang="zh-CN" altLang="en-US" sz="4000" b="1" kern="12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技术的战略高地</a:t>
            </a:r>
          </a:p>
        </p:txBody>
      </p:sp>
      <p:sp>
        <p:nvSpPr>
          <p:cNvPr id="5" name="圆角矩形 4"/>
          <p:cNvSpPr/>
          <p:nvPr/>
        </p:nvSpPr>
        <p:spPr>
          <a:xfrm>
            <a:off x="683568" y="3789040"/>
            <a:ext cx="7704856" cy="2376264"/>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lvl="0"/>
            <a:r>
              <a:rPr lang="zh-CN" altLang="en-US" sz="2400" dirty="0" smtClean="0">
                <a:latin typeface="华文中宋" pitchFamily="2" charset="-122"/>
                <a:ea typeface="华文中宋" pitchFamily="2" charset="-122"/>
              </a:rPr>
              <a:t>       网络</a:t>
            </a:r>
            <a:r>
              <a:rPr lang="zh-CN" altLang="en-US" sz="2400" dirty="0" smtClean="0">
                <a:latin typeface="华文中宋" pitchFamily="2" charset="-122"/>
                <a:ea typeface="华文中宋" pitchFamily="2" charset="-122"/>
              </a:rPr>
              <a:t>空间已经</a:t>
            </a:r>
            <a:r>
              <a:rPr lang="zh-CN" altLang="en-US" sz="2400" b="1" dirty="0" smtClean="0">
                <a:solidFill>
                  <a:srgbClr val="FF0000"/>
                </a:solidFill>
                <a:latin typeface="华文中宋" pitchFamily="2" charset="-122"/>
                <a:ea typeface="华文中宋" pitchFamily="2" charset="-122"/>
              </a:rPr>
              <a:t>错过了互联网搜索引擎的先机</a:t>
            </a:r>
            <a:r>
              <a:rPr lang="zh-CN" altLang="en-US" sz="2400" dirty="0" smtClean="0">
                <a:latin typeface="华文中宋" pitchFamily="2" charset="-122"/>
                <a:ea typeface="华文中宋" pitchFamily="2" charset="-122"/>
              </a:rPr>
              <a:t>，在面向网络空间的智慧搜索引擎的研究上</a:t>
            </a:r>
            <a:r>
              <a:rPr lang="zh-CN" altLang="en-US" sz="2400" dirty="0" smtClean="0">
                <a:latin typeface="华文中宋" pitchFamily="2" charset="-122"/>
                <a:ea typeface="华文中宋" pitchFamily="2" charset="-122"/>
              </a:rPr>
              <a:t>，运用</a:t>
            </a:r>
            <a:r>
              <a:rPr lang="zh-CN" altLang="en-US" sz="2400" b="1" dirty="0">
                <a:solidFill>
                  <a:srgbClr val="FF0000"/>
                </a:solidFill>
                <a:latin typeface="华文中宋" pitchFamily="2" charset="-122"/>
                <a:ea typeface="华文中宋" pitchFamily="2" charset="-122"/>
              </a:rPr>
              <a:t>大数据、云计算、物联网、社交网络、移动互联网</a:t>
            </a:r>
            <a:r>
              <a:rPr lang="zh-CN" altLang="en-US" sz="2400" dirty="0" smtClean="0">
                <a:latin typeface="华文中宋" pitchFamily="2" charset="-122"/>
                <a:ea typeface="华文中宋" pitchFamily="2" charset="-122"/>
              </a:rPr>
              <a:t>等新型</a:t>
            </a:r>
            <a:r>
              <a:rPr lang="en-US" altLang="zh-CN" sz="2400" dirty="0" smtClean="0">
                <a:latin typeface="华文中宋" pitchFamily="2" charset="-122"/>
                <a:ea typeface="华文中宋" pitchFamily="2" charset="-122"/>
              </a:rPr>
              <a:t>IT</a:t>
            </a:r>
            <a:r>
              <a:rPr lang="zh-CN" altLang="en-US" sz="2400" dirty="0" smtClean="0">
                <a:latin typeface="华文中宋" pitchFamily="2" charset="-122"/>
                <a:ea typeface="华文中宋" pitchFamily="2" charset="-122"/>
              </a:rPr>
              <a:t>技术，力争</a:t>
            </a:r>
            <a:r>
              <a:rPr lang="zh-CN" altLang="en-US" sz="2400" b="1" dirty="0" smtClean="0">
                <a:solidFill>
                  <a:srgbClr val="FF0000"/>
                </a:solidFill>
                <a:latin typeface="华文中宋" pitchFamily="2" charset="-122"/>
                <a:ea typeface="华文中宋" pitchFamily="2" charset="-122"/>
              </a:rPr>
              <a:t>突破技术前沿</a:t>
            </a:r>
            <a:r>
              <a:rPr lang="zh-CN" altLang="en-US" sz="2400" dirty="0" smtClean="0">
                <a:latin typeface="华文中宋" pitchFamily="2" charset="-122"/>
                <a:ea typeface="华文中宋" pitchFamily="2" charset="-122"/>
              </a:rPr>
              <a:t>，为以后的信息技术发展奠定更好的基础。否则，我们将有可能</a:t>
            </a:r>
            <a:r>
              <a:rPr lang="zh-CN" altLang="en-US" sz="2400" b="1" dirty="0" smtClean="0">
                <a:solidFill>
                  <a:srgbClr val="FF0000"/>
                </a:solidFill>
                <a:latin typeface="华文中宋" pitchFamily="2" charset="-122"/>
                <a:ea typeface="华文中宋" pitchFamily="2" charset="-122"/>
              </a:rPr>
              <a:t>再次错失良机</a:t>
            </a:r>
            <a:r>
              <a:rPr lang="zh-CN" altLang="en-US" sz="2400" dirty="0" smtClean="0">
                <a:latin typeface="华文中宋" pitchFamily="2" charset="-122"/>
                <a:ea typeface="华文中宋" pitchFamily="2" charset="-122"/>
              </a:rPr>
              <a:t>，拉大与发达国家的差距。</a:t>
            </a:r>
            <a:endParaRPr lang="zh-CN" altLang="en-US" sz="2400" dirty="0">
              <a:latin typeface="华文中宋" pitchFamily="2" charset="-122"/>
              <a:ea typeface="华文中宋" pitchFamily="2" charset="-122"/>
            </a:endParaRPr>
          </a:p>
        </p:txBody>
      </p:sp>
      <p:pic>
        <p:nvPicPr>
          <p:cNvPr id="1026" name="Picture 2" descr="C:\Downloads\pic\u=1602351664,2081553137&amp;fm=90&amp;gp=0.jpg"/>
          <p:cNvPicPr>
            <a:picLocks noChangeAspect="1" noChangeArrowheads="1"/>
          </p:cNvPicPr>
          <p:nvPr/>
        </p:nvPicPr>
        <p:blipFill>
          <a:blip r:embed="rId3" cstate="print"/>
          <a:srcRect/>
          <a:stretch>
            <a:fillRect/>
          </a:stretch>
        </p:blipFill>
        <p:spPr bwMode="auto">
          <a:xfrm>
            <a:off x="713261" y="2420888"/>
            <a:ext cx="1885149" cy="1218656"/>
          </a:xfrm>
          <a:prstGeom prst="rect">
            <a:avLst/>
          </a:prstGeom>
          <a:noFill/>
        </p:spPr>
      </p:pic>
      <p:pic>
        <p:nvPicPr>
          <p:cNvPr id="1027" name="Picture 3" descr="C:\Downloads\pic\u=1978611509,3231159278&amp;fm=23&amp;gp=0.jpg"/>
          <p:cNvPicPr>
            <a:picLocks noChangeArrowheads="1"/>
          </p:cNvPicPr>
          <p:nvPr/>
        </p:nvPicPr>
        <p:blipFill>
          <a:blip r:embed="rId4" cstate="print"/>
          <a:srcRect/>
          <a:stretch>
            <a:fillRect/>
          </a:stretch>
        </p:blipFill>
        <p:spPr bwMode="auto">
          <a:xfrm>
            <a:off x="3311671" y="2421108"/>
            <a:ext cx="2310306" cy="1218436"/>
          </a:xfrm>
          <a:prstGeom prst="rect">
            <a:avLst/>
          </a:prstGeom>
          <a:noFill/>
        </p:spPr>
      </p:pic>
      <p:pic>
        <p:nvPicPr>
          <p:cNvPr id="1029" name="Picture 5" descr="C:\Downloads\pic\u=192831442,3829305808&amp;fm=116&amp;gp=0.jpg"/>
          <p:cNvPicPr>
            <a:picLocks noChangeAspect="1" noChangeArrowheads="1"/>
          </p:cNvPicPr>
          <p:nvPr/>
        </p:nvPicPr>
        <p:blipFill>
          <a:blip r:embed="rId5" cstate="print"/>
          <a:srcRect/>
          <a:stretch>
            <a:fillRect/>
          </a:stretch>
        </p:blipFill>
        <p:spPr bwMode="auto">
          <a:xfrm>
            <a:off x="6300192" y="2421108"/>
            <a:ext cx="2062054" cy="1218436"/>
          </a:xfrm>
          <a:prstGeom prst="rect">
            <a:avLst/>
          </a:prstGeom>
          <a:noFill/>
        </p:spPr>
      </p:pic>
      <p:sp>
        <p:nvSpPr>
          <p:cNvPr id="20" name="矩形 19"/>
          <p:cNvSpPr/>
          <p:nvPr/>
        </p:nvSpPr>
        <p:spPr>
          <a:xfrm>
            <a:off x="786356" y="1425550"/>
            <a:ext cx="7170020" cy="830997"/>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gn="ctr"/>
            <a:r>
              <a:rPr lang="en-US" altLang="zh-CN" sz="2400" b="1" dirty="0" smtClean="0">
                <a:solidFill>
                  <a:srgbClr val="FF0000"/>
                </a:solidFill>
                <a:latin typeface="黑体" pitchFamily="49" charset="-122"/>
                <a:ea typeface="黑体" pitchFamily="49" charset="-122"/>
              </a:rPr>
              <a:t>IT</a:t>
            </a:r>
            <a:r>
              <a:rPr lang="zh-CN" altLang="en-US" sz="2400" b="1" dirty="0" smtClean="0">
                <a:solidFill>
                  <a:srgbClr val="FF0000"/>
                </a:solidFill>
                <a:latin typeface="黑体" pitchFamily="49" charset="-122"/>
                <a:ea typeface="黑体" pitchFamily="49" charset="-122"/>
              </a:rPr>
              <a:t>技术渗入到社会的各行各业</a:t>
            </a:r>
            <a:r>
              <a:rPr lang="en-US" altLang="zh-CN" sz="2400" b="1" dirty="0" smtClean="0">
                <a:solidFill>
                  <a:srgbClr val="FF0000"/>
                </a:solidFill>
                <a:latin typeface="黑体" pitchFamily="49" charset="-122"/>
                <a:ea typeface="黑体" pitchFamily="49" charset="-122"/>
              </a:rPr>
              <a:t>,</a:t>
            </a:r>
            <a:r>
              <a:rPr lang="zh-CN" altLang="en-US" sz="2400" b="1" dirty="0" smtClean="0">
                <a:solidFill>
                  <a:srgbClr val="FF0000"/>
                </a:solidFill>
                <a:latin typeface="黑体" pitchFamily="49" charset="-122"/>
                <a:ea typeface="黑体" pitchFamily="49" charset="-122"/>
              </a:rPr>
              <a:t>是推动各行业发展的催化剂</a:t>
            </a:r>
            <a:r>
              <a:rPr lang="en-US" altLang="zh-CN" sz="2400" b="1" dirty="0" smtClean="0">
                <a:solidFill>
                  <a:srgbClr val="FF0000"/>
                </a:solidFill>
                <a:latin typeface="黑体" pitchFamily="49" charset="-122"/>
                <a:ea typeface="黑体" pitchFamily="49" charset="-122"/>
              </a:rPr>
              <a:t>,</a:t>
            </a:r>
            <a:r>
              <a:rPr lang="zh-CN" altLang="en-US" sz="2400" b="1" dirty="0" smtClean="0">
                <a:solidFill>
                  <a:srgbClr val="FF0000"/>
                </a:solidFill>
                <a:latin typeface="黑体" pitchFamily="49" charset="-122"/>
                <a:ea typeface="黑体" pitchFamily="49" charset="-122"/>
              </a:rPr>
              <a:t>搜索被誉为</a:t>
            </a:r>
            <a:r>
              <a:rPr lang="en-US" altLang="zh-CN" sz="2400" b="1" dirty="0" smtClean="0">
                <a:solidFill>
                  <a:srgbClr val="FF0000"/>
                </a:solidFill>
                <a:latin typeface="黑体" pitchFamily="49" charset="-122"/>
                <a:ea typeface="黑体" pitchFamily="49" charset="-122"/>
              </a:rPr>
              <a:t>IT</a:t>
            </a:r>
            <a:r>
              <a:rPr lang="zh-CN" altLang="en-US" sz="2400" b="1" dirty="0" smtClean="0">
                <a:solidFill>
                  <a:srgbClr val="FF0000"/>
                </a:solidFill>
                <a:latin typeface="黑体" pitchFamily="49" charset="-122"/>
                <a:ea typeface="黑体" pitchFamily="49" charset="-122"/>
              </a:rPr>
              <a:t>技术皇冠上的明珠</a:t>
            </a:r>
            <a:endParaRPr lang="zh-CN" altLang="en-US" sz="2400" b="1" dirty="0">
              <a:solidFill>
                <a:srgbClr val="FF0000"/>
              </a:solidFill>
              <a:latin typeface="黑体" pitchFamily="49" charset="-122"/>
              <a:ea typeface="黑体" pitchFamily="49" charset="-122"/>
            </a:endParaRPr>
          </a:p>
        </p:txBody>
      </p:sp>
    </p:spTree>
    <p:extLst>
      <p:ext uri="{BB962C8B-B14F-4D97-AF65-F5344CB8AC3E}">
        <p14:creationId xmlns:p14="http://schemas.microsoft.com/office/powerpoint/2010/main" val="367002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500"/>
                                        <p:tgtEl>
                                          <p:spTgt spid="1026"/>
                                        </p:tgtEl>
                                      </p:cBhvr>
                                    </p:animEffect>
                                  </p:childTnLst>
                                </p:cTn>
                              </p:par>
                              <p:par>
                                <p:cTn id="14" presetID="10" presetClass="entr" presetSubtype="0" fill="hold" nodeType="with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fade">
                                      <p:cBhvr>
                                        <p:cTn id="16" dur="500"/>
                                        <p:tgtEl>
                                          <p:spTgt spid="1027"/>
                                        </p:tgtEl>
                                      </p:cBhvr>
                                    </p:animEffect>
                                  </p:childTnLst>
                                </p:cTn>
                              </p:par>
                              <p:par>
                                <p:cTn id="17" presetID="10" presetClass="entr" presetSubtype="0" fill="hold" nodeType="withEffect">
                                  <p:stCondLst>
                                    <p:cond delay="0"/>
                                  </p:stCondLst>
                                  <p:childTnLst>
                                    <p:set>
                                      <p:cBhvr>
                                        <p:cTn id="18" dur="1" fill="hold">
                                          <p:stCondLst>
                                            <p:cond delay="0"/>
                                          </p:stCondLst>
                                        </p:cTn>
                                        <p:tgtEl>
                                          <p:spTgt spid="1029"/>
                                        </p:tgtEl>
                                        <p:attrNameLst>
                                          <p:attrName>style.visibility</p:attrName>
                                        </p:attrNameLst>
                                      </p:cBhvr>
                                      <p:to>
                                        <p:strVal val="visible"/>
                                      </p:to>
                                    </p:set>
                                    <p:animEffect transition="in" filter="fade">
                                      <p:cBhvr>
                                        <p:cTn id="19" dur="500"/>
                                        <p:tgtEl>
                                          <p:spTgt spid="102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bldP spid="2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B7BB9E51-FACF-4D6E-9396-48B48CC61954}" type="datetime1">
              <a:rPr lang="zh-CN" altLang="en-US" smtClean="0"/>
              <a:pPr>
                <a:defRPr/>
              </a:pPr>
              <a:t>2014/9/27</a:t>
            </a:fld>
            <a:endParaRPr lang="zh-CN" altLang="en-US" sz="1800">
              <a:solidFill>
                <a:srgbClr val="000000"/>
              </a:solidFill>
            </a:endParaRPr>
          </a:p>
        </p:txBody>
      </p:sp>
      <p:sp>
        <p:nvSpPr>
          <p:cNvPr id="5" name="矩形 4"/>
          <p:cNvSpPr/>
          <p:nvPr/>
        </p:nvSpPr>
        <p:spPr>
          <a:xfrm>
            <a:off x="7092280" y="1988840"/>
            <a:ext cx="1368152" cy="3416320"/>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zh-CN" altLang="en-US" sz="5400" b="1" cap="none" spc="50" dirty="0" smtClean="0">
                <a:ln w="11430"/>
                <a:solidFill>
                  <a:srgbClr val="FF0000"/>
                </a:solidFill>
                <a:effectLst>
                  <a:outerShdw blurRad="76200" dist="50800" dir="5400000" algn="tl" rotWithShape="0">
                    <a:srgbClr val="000000">
                      <a:alpha val="65000"/>
                    </a:srgbClr>
                  </a:outerShdw>
                </a:effectLst>
              </a:rPr>
              <a:t>谢谢聆听</a:t>
            </a:r>
            <a:endParaRPr lang="zh-CN" altLang="en-US" sz="5400" b="1" cap="none" spc="50" dirty="0">
              <a:ln w="11430"/>
              <a:solidFill>
                <a:srgbClr val="FF0000"/>
              </a:solidFill>
              <a:effectLst>
                <a:outerShdw blurRad="76200" dist="50800" dir="5400000" algn="tl" rotWithShape="0">
                  <a:srgbClr val="000000">
                    <a:alpha val="65000"/>
                  </a:srgbClr>
                </a:outerShdw>
              </a:effectLst>
            </a:endParaRPr>
          </a:p>
        </p:txBody>
      </p:sp>
      <p:pic>
        <p:nvPicPr>
          <p:cNvPr id="93188" name="Picture 4" descr="http://www.bupt.edu.cn/upload/image/201008/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512" y="1340768"/>
            <a:ext cx="6477000" cy="482453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93190" name="Picture 6" descr="http://www.bupt.edu.cn/upload/file/201008/3.JPG">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8771" y="116632"/>
            <a:ext cx="13811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93192" name="Picture 8" descr="http://www.bupt.edu.cn/upload/image/201008/12.jpg">
            <a:hlinkClick r:id="rId5"/>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22723" y="116632"/>
            <a:ext cx="13811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93194" name="Picture 10" descr="http://www.bupt.edu.cn/upload/file/201008/6(1).JP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888" y="116632"/>
            <a:ext cx="1381125" cy="952500"/>
          </a:xfrm>
          <a:prstGeom prst="rect">
            <a:avLst/>
          </a:prstGeom>
          <a:noFill/>
          <a:extLst>
            <a:ext uri="{909E8E84-426E-40DD-AFC4-6F175D3DCCD1}">
              <a14:hiddenFill xmlns:a14="http://schemas.microsoft.com/office/drawing/2010/main">
                <a:solidFill>
                  <a:srgbClr val="FFFFFF"/>
                </a:solidFill>
              </a14:hiddenFill>
            </a:ext>
          </a:extLst>
        </p:spPr>
      </p:pic>
      <p:pic>
        <p:nvPicPr>
          <p:cNvPr id="93196" name="Picture 12" descr="http://www.bupt.edu.cn/upload/file/201008/10.JPG">
            <a:hlinkClick r:id="rId9"/>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275387" y="116632"/>
            <a:ext cx="1381125"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6203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23529" y="3140968"/>
            <a:ext cx="4630076" cy="3024336"/>
            <a:chOff x="3635896" y="2924945"/>
            <a:chExt cx="4864571" cy="3221856"/>
          </a:xfrm>
        </p:grpSpPr>
        <p:pic>
          <p:nvPicPr>
            <p:cNvPr id="2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1368" b="11944"/>
            <a:stretch/>
          </p:blipFill>
          <p:spPr bwMode="auto">
            <a:xfrm>
              <a:off x="3635896" y="2924945"/>
              <a:ext cx="4864571" cy="32218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矩形 17"/>
            <p:cNvSpPr/>
            <p:nvPr/>
          </p:nvSpPr>
          <p:spPr>
            <a:xfrm>
              <a:off x="3707904" y="4365104"/>
              <a:ext cx="4290001" cy="369332"/>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b="1" dirty="0" smtClean="0">
                  <a:solidFill>
                    <a:srgbClr val="FF0000"/>
                  </a:solidFill>
                  <a:latin typeface="微软雅黑" pitchFamily="34" charset="-122"/>
                  <a:ea typeface="微软雅黑" pitchFamily="34" charset="-122"/>
                </a:rPr>
                <a:t>相关词汇近</a:t>
              </a:r>
              <a:r>
                <a:rPr lang="en-US" altLang="zh-CN" b="1" dirty="0" smtClean="0">
                  <a:solidFill>
                    <a:srgbClr val="FF0000"/>
                  </a:solidFill>
                  <a:latin typeface="微软雅黑" pitchFamily="34" charset="-122"/>
                  <a:ea typeface="微软雅黑" pitchFamily="34" charset="-122"/>
                </a:rPr>
                <a:t>1</a:t>
              </a:r>
              <a:r>
                <a:rPr lang="zh-CN" altLang="en-US" b="1" dirty="0" smtClean="0">
                  <a:solidFill>
                    <a:srgbClr val="FF0000"/>
                  </a:solidFill>
                  <a:latin typeface="微软雅黑" pitchFamily="34" charset="-122"/>
                  <a:ea typeface="微软雅黑" pitchFamily="34" charset="-122"/>
                </a:rPr>
                <a:t>个月内的博文趋势</a:t>
              </a:r>
              <a:endParaRPr lang="zh-CN" altLang="en-US" b="1" dirty="0">
                <a:solidFill>
                  <a:srgbClr val="FF0000"/>
                </a:solidFill>
                <a:latin typeface="微软雅黑" pitchFamily="34" charset="-122"/>
                <a:ea typeface="微软雅黑" pitchFamily="34" charset="-122"/>
              </a:endParaRPr>
            </a:p>
          </p:txBody>
        </p:sp>
      </p:grpSp>
      <p:sp>
        <p:nvSpPr>
          <p:cNvPr id="24" name="标题 1"/>
          <p:cNvSpPr txBox="1">
            <a:spLocks/>
          </p:cNvSpPr>
          <p:nvPr/>
        </p:nvSpPr>
        <p:spPr bwMode="auto">
          <a:xfrm>
            <a:off x="179512" y="269776"/>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r>
              <a:rPr lang="zh-CN" altLang="en-US" sz="36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话题搜索：鹰击跨平台微博监控系统</a:t>
            </a:r>
          </a:p>
        </p:txBody>
      </p:sp>
      <p:grpSp>
        <p:nvGrpSpPr>
          <p:cNvPr id="5" name="组合 4"/>
          <p:cNvGrpSpPr/>
          <p:nvPr/>
        </p:nvGrpSpPr>
        <p:grpSpPr>
          <a:xfrm>
            <a:off x="611560" y="1475547"/>
            <a:ext cx="1448291" cy="504001"/>
            <a:chOff x="611560" y="1340823"/>
            <a:chExt cx="1448291" cy="504001"/>
          </a:xfrm>
        </p:grpSpPr>
        <p:pic>
          <p:nvPicPr>
            <p:cNvPr id="9830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60" y="1340824"/>
              <a:ext cx="668945" cy="5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259632" y="1340823"/>
              <a:ext cx="800219" cy="504000"/>
            </a:xfrm>
            <a:prstGeom prst="rect">
              <a:avLst/>
            </a:prstGeom>
            <a:solidFill>
              <a:schemeClr val="tx1"/>
            </a:solidFill>
          </p:spPr>
          <p:txBody>
            <a:bodyPr wrap="none" rtlCol="0">
              <a:spAutoFit/>
            </a:bodyPr>
            <a:lstStyle/>
            <a:p>
              <a:r>
                <a:rPr lang="zh-CN" altLang="en-US" sz="2400" dirty="0" smtClean="0">
                  <a:solidFill>
                    <a:schemeClr val="bg1"/>
                  </a:solidFill>
                  <a:latin typeface="华文琥珀" pitchFamily="2" charset="-122"/>
                  <a:ea typeface="华文琥珀" pitchFamily="2" charset="-122"/>
                </a:rPr>
                <a:t>鹰击</a:t>
              </a:r>
              <a:endParaRPr lang="zh-CN" altLang="en-US" sz="2400" dirty="0">
                <a:solidFill>
                  <a:schemeClr val="bg1"/>
                </a:solidFill>
                <a:latin typeface="华文琥珀" pitchFamily="2" charset="-122"/>
                <a:ea typeface="华文琥珀" pitchFamily="2" charset="-122"/>
              </a:endParaRPr>
            </a:p>
          </p:txBody>
        </p:sp>
      </p:grpSp>
      <p:sp>
        <p:nvSpPr>
          <p:cNvPr id="9" name="TextBox 8"/>
          <p:cNvSpPr txBox="1"/>
          <p:nvPr/>
        </p:nvSpPr>
        <p:spPr>
          <a:xfrm>
            <a:off x="338946" y="1979548"/>
            <a:ext cx="1928798" cy="369332"/>
          </a:xfrm>
          <a:prstGeom prst="rect">
            <a:avLst/>
          </a:prstGeom>
          <a:noFill/>
        </p:spPr>
        <p:txBody>
          <a:bodyPr wrap="none" rtlCol="0">
            <a:spAutoFit/>
          </a:bodyPr>
          <a:lstStyle/>
          <a:p>
            <a:r>
              <a:rPr lang="en-US" altLang="zh-CN" u="sng" dirty="0" smtClean="0">
                <a:solidFill>
                  <a:srgbClr val="0000FF"/>
                </a:solidFill>
              </a:rPr>
              <a:t>www.eagtek.com</a:t>
            </a:r>
            <a:endParaRPr lang="zh-CN" altLang="en-US" u="sng" dirty="0">
              <a:solidFill>
                <a:srgbClr val="0000FF"/>
              </a:solidFill>
            </a:endParaRPr>
          </a:p>
        </p:txBody>
      </p:sp>
      <p:sp>
        <p:nvSpPr>
          <p:cNvPr id="27" name="矩形 26"/>
          <p:cNvSpPr/>
          <p:nvPr/>
        </p:nvSpPr>
        <p:spPr>
          <a:xfrm>
            <a:off x="2411760" y="1286032"/>
            <a:ext cx="6552728" cy="1000132"/>
          </a:xfrm>
          <a:prstGeom prst="rect">
            <a:avLst/>
          </a:prstGeom>
          <a:gradFill>
            <a:gsLst>
              <a:gs pos="0">
                <a:srgbClr val="00B0F0"/>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smtClean="0">
                <a:solidFill>
                  <a:schemeClr val="tx1"/>
                </a:solidFill>
              </a:rPr>
              <a:t>       是由国防科技大学与湖南蚁坊软件公司</a:t>
            </a:r>
            <a:r>
              <a:rPr lang="zh-CN" altLang="en-US" sz="2000" dirty="0">
                <a:solidFill>
                  <a:schemeClr val="tx1"/>
                </a:solidFill>
              </a:rPr>
              <a:t>开发的舆情软件</a:t>
            </a:r>
            <a:r>
              <a:rPr lang="zh-CN" altLang="en-US" sz="2000" dirty="0" smtClean="0">
                <a:solidFill>
                  <a:schemeClr val="tx1"/>
                </a:solidFill>
              </a:rPr>
              <a:t>，可实时</a:t>
            </a:r>
            <a:r>
              <a:rPr lang="zh-CN" altLang="en-US" sz="2000" dirty="0">
                <a:solidFill>
                  <a:schemeClr val="tx1"/>
                </a:solidFill>
              </a:rPr>
              <a:t>监测各大主流微博，提供针对热点话题、事件和重点人物、群体、社交关系的搜索以及发展趋势分析</a:t>
            </a:r>
            <a:r>
              <a:rPr lang="zh-CN" altLang="en-US" sz="2000" dirty="0" smtClean="0">
                <a:solidFill>
                  <a:schemeClr val="tx1"/>
                </a:solidFill>
              </a:rPr>
              <a:t>。</a:t>
            </a:r>
            <a:endParaRPr lang="en-US" altLang="zh-CN" sz="2000" dirty="0">
              <a:solidFill>
                <a:schemeClr val="tx1"/>
              </a:solidFill>
            </a:endParaRPr>
          </a:p>
        </p:txBody>
      </p:sp>
      <p:grpSp>
        <p:nvGrpSpPr>
          <p:cNvPr id="10" name="组合 9"/>
          <p:cNvGrpSpPr/>
          <p:nvPr/>
        </p:nvGrpSpPr>
        <p:grpSpPr>
          <a:xfrm>
            <a:off x="251520" y="2456952"/>
            <a:ext cx="8712968" cy="540000"/>
            <a:chOff x="251520" y="2456952"/>
            <a:chExt cx="8432418" cy="540000"/>
          </a:xfrm>
        </p:grpSpPr>
        <p:pic>
          <p:nvPicPr>
            <p:cNvPr id="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92114"/>
            <a:stretch/>
          </p:blipFill>
          <p:spPr bwMode="auto">
            <a:xfrm>
              <a:off x="920465" y="2456952"/>
              <a:ext cx="7763473" cy="54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2456952"/>
              <a:ext cx="716727" cy="5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0"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35274"/>
          <a:stretch/>
        </p:blipFill>
        <p:spPr bwMode="auto">
          <a:xfrm>
            <a:off x="5002538" y="3027811"/>
            <a:ext cx="4105966" cy="3137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矩形 31"/>
          <p:cNvSpPr/>
          <p:nvPr/>
        </p:nvSpPr>
        <p:spPr>
          <a:xfrm>
            <a:off x="899592" y="2996952"/>
            <a:ext cx="1976155" cy="369332"/>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b="1" dirty="0" smtClean="0">
                <a:solidFill>
                  <a:srgbClr val="FF0000"/>
                </a:solidFill>
                <a:latin typeface="微软雅黑" pitchFamily="34" charset="-122"/>
                <a:ea typeface="微软雅黑" pitchFamily="34" charset="-122"/>
              </a:rPr>
              <a:t>博文变化情况</a:t>
            </a:r>
            <a:endParaRPr lang="zh-CN" altLang="en-US" b="1" dirty="0">
              <a:solidFill>
                <a:srgbClr val="FF0000"/>
              </a:solidFill>
              <a:latin typeface="微软雅黑" pitchFamily="34" charset="-122"/>
              <a:ea typeface="微软雅黑" pitchFamily="34" charset="-122"/>
            </a:endParaRPr>
          </a:p>
        </p:txBody>
      </p:sp>
      <p:sp>
        <p:nvSpPr>
          <p:cNvPr id="33" name="矩形 32"/>
          <p:cNvSpPr/>
          <p:nvPr/>
        </p:nvSpPr>
        <p:spPr>
          <a:xfrm>
            <a:off x="5076057" y="2996952"/>
            <a:ext cx="1512168" cy="338554"/>
          </a:xfrm>
          <a:prstGeom prst="rect">
            <a:avLst/>
          </a:prstGeom>
          <a:ln>
            <a:noFill/>
          </a:ln>
        </p:spPr>
        <p:style>
          <a:lnRef idx="2">
            <a:schemeClr val="accent6"/>
          </a:lnRef>
          <a:fillRef idx="1">
            <a:schemeClr val="lt1"/>
          </a:fillRef>
          <a:effectRef idx="0">
            <a:schemeClr val="accent6"/>
          </a:effectRef>
          <a:fontRef idx="minor">
            <a:schemeClr val="dk1"/>
          </a:fontRef>
        </p:style>
        <p:txBody>
          <a:bodyPr wrap="square">
            <a:spAutoFit/>
          </a:bodyPr>
          <a:lstStyle/>
          <a:p>
            <a:r>
              <a:rPr lang="zh-CN" altLang="en-US" sz="1600" b="1" dirty="0" smtClean="0">
                <a:solidFill>
                  <a:srgbClr val="FF0000"/>
                </a:solidFill>
                <a:latin typeface="微软雅黑" pitchFamily="34" charset="-122"/>
                <a:ea typeface="微软雅黑" pitchFamily="34" charset="-122"/>
              </a:rPr>
              <a:t>事件地域分布</a:t>
            </a:r>
            <a:endParaRPr lang="zh-CN" altLang="en-US" sz="16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8973109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a:spLocks noChangeArrowheads="1"/>
          </p:cNvSpPr>
          <p:nvPr/>
        </p:nvSpPr>
        <p:spPr bwMode="auto">
          <a:xfrm>
            <a:off x="1378079" y="2089714"/>
            <a:ext cx="3893763" cy="540341"/>
          </a:xfrm>
          <a:prstGeom prst="rect">
            <a:avLst/>
          </a:prstGeom>
          <a:noFill/>
          <a:ln cmpd="thickThin">
            <a:noFill/>
          </a:ln>
          <a:effectLst/>
          <a:scene3d>
            <a:camera prst="orthographicFront">
              <a:rot lat="0" lon="0" rev="0"/>
            </a:camera>
            <a:lightRig rig="brightRoom" dir="t">
              <a:rot lat="0" lon="0" rev="600000"/>
            </a:lightRig>
          </a:scene3d>
          <a:sp3d prstMaterial="metal">
            <a:bevelT w="38100" h="57150" prst="angle"/>
          </a:sp3d>
          <a:extLst/>
        </p:spPr>
        <p:style>
          <a:lnRef idx="1">
            <a:schemeClr val="accent5"/>
          </a:lnRef>
          <a:fillRef idx="2">
            <a:schemeClr val="accent5"/>
          </a:fillRef>
          <a:effectRef idx="1">
            <a:schemeClr val="accent5"/>
          </a:effectRef>
          <a:fontRef idx="minor">
            <a:schemeClr val="dk1"/>
          </a:fontRef>
        </p:style>
        <p:txBody>
          <a:bodyPr wrap="square">
            <a:spAutoFit/>
          </a:bodyPr>
          <a:lstStyle/>
          <a:p>
            <a:pPr algn="just">
              <a:lnSpc>
                <a:spcPct val="150000"/>
              </a:lnSpc>
              <a:defRPr/>
            </a:pPr>
            <a:r>
              <a:rPr lang="zh-CN" altLang="en-US" sz="2200" b="1" dirty="0" smtClean="0">
                <a:solidFill>
                  <a:srgbClr val="0033CC"/>
                </a:solidFill>
                <a:latin typeface="微软雅黑" panose="020B0503020204020204" pitchFamily="34" charset="-122"/>
                <a:ea typeface="微软雅黑" panose="020B0503020204020204" pitchFamily="34" charset="-122"/>
              </a:rPr>
              <a:t>      </a:t>
            </a:r>
            <a:endParaRPr lang="zh-CN" altLang="en-US" sz="2200" b="1" dirty="0">
              <a:solidFill>
                <a:srgbClr val="0033CC"/>
              </a:solidFill>
              <a:latin typeface="微软雅黑" panose="020B0503020204020204" pitchFamily="34" charset="-122"/>
              <a:ea typeface="微软雅黑" panose="020B0503020204020204" pitchFamily="34" charset="-122"/>
            </a:endParaRPr>
          </a:p>
        </p:txBody>
      </p:sp>
      <p:pic>
        <p:nvPicPr>
          <p:cNvPr id="12" name="图片 11" descr="http://www.kuaipai.cn/uploads/130315/1-130315152014R5.png"/>
          <p:cNvPicPr>
            <a:picLocks noChangeAspect="1"/>
          </p:cNvPicPr>
          <p:nvPr/>
        </p:nvPicPr>
        <p:blipFill>
          <a:blip r:embed="rId2" cstate="print"/>
          <a:srcRect/>
          <a:stretch>
            <a:fillRect/>
          </a:stretch>
        </p:blipFill>
        <p:spPr bwMode="auto">
          <a:xfrm>
            <a:off x="318415" y="2358172"/>
            <a:ext cx="2597401" cy="3879140"/>
          </a:xfrm>
          <a:prstGeom prst="rect">
            <a:avLst/>
          </a:prstGeom>
          <a:noFill/>
          <a:ln w="9525">
            <a:noFill/>
            <a:miter lim="800000"/>
            <a:headEnd/>
            <a:tailEnd/>
          </a:ln>
        </p:spPr>
      </p:pic>
      <p:sp>
        <p:nvSpPr>
          <p:cNvPr id="10" name="标题 1"/>
          <p:cNvSpPr txBox="1">
            <a:spLocks/>
          </p:cNvSpPr>
          <p:nvPr/>
        </p:nvSpPr>
        <p:spPr bwMode="auto">
          <a:xfrm>
            <a:off x="251520" y="269776"/>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r>
              <a:rPr lang="zh-CN" altLang="en-US" sz="36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商品信息检索：快拍二维码</a:t>
            </a:r>
          </a:p>
        </p:txBody>
      </p:sp>
      <p:grpSp>
        <p:nvGrpSpPr>
          <p:cNvPr id="2" name="组合 1"/>
          <p:cNvGrpSpPr/>
          <p:nvPr/>
        </p:nvGrpSpPr>
        <p:grpSpPr>
          <a:xfrm>
            <a:off x="323528" y="1448856"/>
            <a:ext cx="2670934" cy="684000"/>
            <a:chOff x="577979" y="1340768"/>
            <a:chExt cx="2670934" cy="684000"/>
          </a:xfrm>
        </p:grpSpPr>
        <p:pic>
          <p:nvPicPr>
            <p:cNvPr id="99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979" y="1340768"/>
              <a:ext cx="776432" cy="6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1340768"/>
              <a:ext cx="1917273" cy="6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3" name="矩形 12"/>
          <p:cNvSpPr/>
          <p:nvPr/>
        </p:nvSpPr>
        <p:spPr>
          <a:xfrm>
            <a:off x="3059832" y="1286032"/>
            <a:ext cx="5760640" cy="1000132"/>
          </a:xfrm>
          <a:prstGeom prst="rect">
            <a:avLst/>
          </a:prstGeom>
          <a:gradFill>
            <a:gsLst>
              <a:gs pos="0">
                <a:srgbClr val="00B0F0"/>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defRPr/>
            </a:pPr>
            <a:r>
              <a:rPr lang="zh-CN" altLang="en-US" sz="2000" dirty="0" smtClean="0">
                <a:solidFill>
                  <a:schemeClr val="tx1"/>
                </a:solidFill>
              </a:rPr>
              <a:t>       是</a:t>
            </a:r>
            <a:r>
              <a:rPr lang="zh-CN" altLang="en-US" sz="2000" dirty="0">
                <a:solidFill>
                  <a:schemeClr val="tx1"/>
                </a:solidFill>
              </a:rPr>
              <a:t>一款手机二维码和一维码扫码、解码软件，通过调用手机镜头的照相功能，用软件快速扫描</a:t>
            </a:r>
            <a:r>
              <a:rPr lang="zh-CN" altLang="en-US" sz="2000" dirty="0" smtClean="0">
                <a:solidFill>
                  <a:schemeClr val="tx1"/>
                </a:solidFill>
              </a:rPr>
              <a:t>识别一</a:t>
            </a:r>
            <a:r>
              <a:rPr lang="zh-CN" altLang="en-US" sz="2000" dirty="0">
                <a:solidFill>
                  <a:schemeClr val="tx1"/>
                </a:solidFill>
              </a:rPr>
              <a:t>维码和二维码内的信息，</a:t>
            </a:r>
            <a:r>
              <a:rPr lang="zh-CN" altLang="en-US" sz="2000" dirty="0" smtClean="0">
                <a:solidFill>
                  <a:schemeClr val="tx1"/>
                </a:solidFill>
              </a:rPr>
              <a:t>并进行后台检索。</a:t>
            </a:r>
            <a:endParaRPr lang="zh-CN" altLang="en-US" sz="2000" dirty="0">
              <a:solidFill>
                <a:schemeClr val="tx1"/>
              </a:solidFill>
            </a:endParaRPr>
          </a:p>
        </p:txBody>
      </p:sp>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3928" y="2353162"/>
            <a:ext cx="2262349" cy="10916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88214" y="3761086"/>
            <a:ext cx="5103876" cy="24314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圆角右箭头 2"/>
          <p:cNvSpPr/>
          <p:nvPr/>
        </p:nvSpPr>
        <p:spPr bwMode="auto">
          <a:xfrm rot="5400000">
            <a:off x="6286039" y="2996952"/>
            <a:ext cx="648072" cy="648072"/>
          </a:xfrm>
          <a:prstGeom prst="ben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sp>
        <p:nvSpPr>
          <p:cNvPr id="16" name="矩形 15"/>
          <p:cNvSpPr/>
          <p:nvPr/>
        </p:nvSpPr>
        <p:spPr>
          <a:xfrm>
            <a:off x="7149917" y="2492896"/>
            <a:ext cx="1454531"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b="1" dirty="0" smtClean="0">
                <a:solidFill>
                  <a:srgbClr val="FF0000"/>
                </a:solidFill>
                <a:latin typeface="微软雅黑" pitchFamily="34" charset="-122"/>
                <a:ea typeface="微软雅黑" pitchFamily="34" charset="-122"/>
              </a:rPr>
              <a:t>“记益佳”保健品信息（包装样式）</a:t>
            </a:r>
            <a:endParaRPr lang="zh-CN" altLang="en-US"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4107240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B7BB9E51-FACF-4D6E-9396-48B48CC61954}" type="datetime1">
              <a:rPr lang="zh-CN" altLang="en-US" smtClean="0"/>
              <a:pPr>
                <a:defRPr/>
              </a:pPr>
              <a:t>2014/9/27</a:t>
            </a:fld>
            <a:endParaRPr lang="zh-CN" altLang="en-US" sz="1800">
              <a:solidFill>
                <a:srgbClr val="000000"/>
              </a:solidFill>
            </a:endParaRPr>
          </a:p>
        </p:txBody>
      </p:sp>
      <p:sp>
        <p:nvSpPr>
          <p:cNvPr id="11" name="标题 1"/>
          <p:cNvSpPr txBox="1">
            <a:spLocks/>
          </p:cNvSpPr>
          <p:nvPr/>
        </p:nvSpPr>
        <p:spPr bwMode="auto">
          <a:xfrm>
            <a:off x="91405" y="404664"/>
            <a:ext cx="8225011" cy="9191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defRPr/>
            </a:pPr>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目前在网络空间中能搜到什么？</a:t>
            </a:r>
          </a:p>
        </p:txBody>
      </p:sp>
      <p:graphicFrame>
        <p:nvGraphicFramePr>
          <p:cNvPr id="15" name="对象 14">
            <a:hlinkClick r:id="rId3" action="ppaction://hlinkfile"/>
          </p:cNvPr>
          <p:cNvGraphicFramePr>
            <a:graphicFrameLocks/>
          </p:cNvGraphicFramePr>
          <p:nvPr>
            <p:extLst>
              <p:ext uri="{D42A27DB-BD31-4B8C-83A1-F6EECF244321}">
                <p14:modId xmlns:p14="http://schemas.microsoft.com/office/powerpoint/2010/main" val="1677522267"/>
              </p:ext>
            </p:extLst>
          </p:nvPr>
        </p:nvGraphicFramePr>
        <p:xfrm>
          <a:off x="590045" y="3140968"/>
          <a:ext cx="2151112" cy="648072"/>
        </p:xfrm>
        <a:graphic>
          <a:graphicData uri="http://schemas.openxmlformats.org/presentationml/2006/ole">
            <mc:AlternateContent xmlns:mc="http://schemas.openxmlformats.org/markup-compatibility/2006">
              <mc:Choice xmlns:v="urn:schemas-microsoft-com:vml" Requires="v">
                <p:oleObj spid="_x0000_s100513" name="剪辑" r:id="rId4" imgW="6966360" imgH="4746240" progId="">
                  <p:embed/>
                </p:oleObj>
              </mc:Choice>
              <mc:Fallback>
                <p:oleObj name="剪辑" r:id="rId4" imgW="6966360" imgH="4746240" progId="">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045" y="3140968"/>
                        <a:ext cx="2151112" cy="648072"/>
                      </a:xfrm>
                      <a:prstGeom prst="rect">
                        <a:avLst/>
                      </a:prstGeom>
                      <a:noFill/>
                      <a:ln>
                        <a:noFill/>
                      </a:ln>
                      <a:effectLst/>
                    </p:spPr>
                  </p:pic>
                </p:oleObj>
              </mc:Fallback>
            </mc:AlternateContent>
          </a:graphicData>
        </a:graphic>
      </p:graphicFrame>
      <p:sp>
        <p:nvSpPr>
          <p:cNvPr id="9" name="AutoShape 5"/>
          <p:cNvSpPr>
            <a:spLocks noChangeArrowheads="1"/>
          </p:cNvSpPr>
          <p:nvPr/>
        </p:nvSpPr>
        <p:spPr bwMode="auto">
          <a:xfrm>
            <a:off x="446029" y="2327694"/>
            <a:ext cx="1857388" cy="571504"/>
          </a:xfrm>
          <a:prstGeom prst="roundRect">
            <a:avLst>
              <a:gd name="adj" fmla="val 16667"/>
            </a:avLst>
          </a:prstGeom>
          <a:noFill/>
          <a:ln w="38100" cap="flat" cmpd="sng">
            <a:solidFill>
              <a:srgbClr val="00B050"/>
            </a:solidFill>
            <a:round/>
            <a:headEnd/>
            <a:tailEnd/>
          </a:ln>
          <a:effectLst/>
        </p:spPr>
        <p:txBody>
          <a:bodyPr anchor="ctr"/>
          <a:lstStyle/>
          <a:p>
            <a:pPr algn="ctr"/>
            <a:r>
              <a:rPr lang="en-US" altLang="zh-CN" sz="2800" b="1" dirty="0" err="1">
                <a:solidFill>
                  <a:srgbClr val="0000FF"/>
                </a:solidFill>
                <a:latin typeface="华文中宋" pitchFamily="2" charset="-122"/>
                <a:ea typeface="华文中宋" pitchFamily="2" charset="-122"/>
              </a:rPr>
              <a:t>t</a:t>
            </a:r>
            <a:r>
              <a:rPr lang="en-US" altLang="zh-CN" sz="2800" b="1" dirty="0" err="1" smtClean="0">
                <a:solidFill>
                  <a:srgbClr val="0000FF"/>
                </a:solidFill>
                <a:latin typeface="华文中宋" pitchFamily="2" charset="-122"/>
                <a:ea typeface="华文中宋" pitchFamily="2" charset="-122"/>
              </a:rPr>
              <a:t>witinfo</a:t>
            </a:r>
            <a:endParaRPr lang="zh-CN" altLang="en-US" sz="2800" b="1" dirty="0">
              <a:solidFill>
                <a:srgbClr val="0000FF"/>
              </a:solidFill>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82333" y="1559649"/>
            <a:ext cx="2541795" cy="501199"/>
          </a:xfrm>
          <a:prstGeom prst="rect">
            <a:avLst/>
          </a:prstGeom>
        </p:spPr>
      </p:pic>
      <p:grpSp>
        <p:nvGrpSpPr>
          <p:cNvPr id="16" name="组合 15"/>
          <p:cNvGrpSpPr/>
          <p:nvPr/>
        </p:nvGrpSpPr>
        <p:grpSpPr>
          <a:xfrm>
            <a:off x="2623718" y="2348880"/>
            <a:ext cx="1448291" cy="504001"/>
            <a:chOff x="611560" y="1340823"/>
            <a:chExt cx="1448291" cy="504001"/>
          </a:xfrm>
        </p:grpSpPr>
        <p:pic>
          <p:nvPicPr>
            <p:cNvPr id="1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560" y="1340824"/>
              <a:ext cx="668945" cy="50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Box 17"/>
            <p:cNvSpPr txBox="1"/>
            <p:nvPr/>
          </p:nvSpPr>
          <p:spPr>
            <a:xfrm>
              <a:off x="1259632" y="1340823"/>
              <a:ext cx="800219" cy="504000"/>
            </a:xfrm>
            <a:prstGeom prst="rect">
              <a:avLst/>
            </a:prstGeom>
            <a:solidFill>
              <a:schemeClr val="tx1"/>
            </a:solidFill>
          </p:spPr>
          <p:txBody>
            <a:bodyPr wrap="none" rtlCol="0">
              <a:spAutoFit/>
            </a:bodyPr>
            <a:lstStyle/>
            <a:p>
              <a:r>
                <a:rPr lang="zh-CN" altLang="en-US" sz="2400" dirty="0" smtClean="0">
                  <a:solidFill>
                    <a:schemeClr val="bg1"/>
                  </a:solidFill>
                  <a:latin typeface="华文琥珀" pitchFamily="2" charset="-122"/>
                  <a:ea typeface="华文琥珀" pitchFamily="2" charset="-122"/>
                </a:rPr>
                <a:t>鹰击</a:t>
              </a:r>
              <a:endParaRPr lang="zh-CN" altLang="en-US" sz="2400" dirty="0">
                <a:solidFill>
                  <a:schemeClr val="bg1"/>
                </a:solidFill>
                <a:latin typeface="华文琥珀" pitchFamily="2" charset="-122"/>
                <a:ea typeface="华文琥珀" pitchFamily="2" charset="-122"/>
              </a:endParaRPr>
            </a:p>
          </p:txBody>
        </p:sp>
      </p:grpSp>
      <p:sp>
        <p:nvSpPr>
          <p:cNvPr id="2" name="TextBox 1"/>
          <p:cNvSpPr txBox="1"/>
          <p:nvPr/>
        </p:nvSpPr>
        <p:spPr>
          <a:xfrm>
            <a:off x="2966309" y="3203684"/>
            <a:ext cx="1620957" cy="523220"/>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zh-CN" altLang="en-US" sz="2800" dirty="0"/>
              <a:t>信息搜索</a:t>
            </a:r>
          </a:p>
        </p:txBody>
      </p:sp>
      <p:grpSp>
        <p:nvGrpSpPr>
          <p:cNvPr id="19" name="组合 18"/>
          <p:cNvGrpSpPr/>
          <p:nvPr/>
        </p:nvGrpSpPr>
        <p:grpSpPr>
          <a:xfrm>
            <a:off x="374021" y="1448856"/>
            <a:ext cx="2670934" cy="684000"/>
            <a:chOff x="577979" y="1340768"/>
            <a:chExt cx="2670934" cy="684000"/>
          </a:xfrm>
        </p:grpSpPr>
        <p:pic>
          <p:nvPicPr>
            <p:cNvPr id="20"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979" y="1340768"/>
              <a:ext cx="776432" cy="6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31640" y="1340768"/>
              <a:ext cx="1917273" cy="68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2" name="圆角矩形 21"/>
          <p:cNvSpPr/>
          <p:nvPr/>
        </p:nvSpPr>
        <p:spPr bwMode="auto">
          <a:xfrm>
            <a:off x="163413" y="1323827"/>
            <a:ext cx="5704731" cy="2648014"/>
          </a:xfrm>
          <a:prstGeom prst="roundRect">
            <a:avLst/>
          </a:prstGeom>
          <a:noFill/>
          <a:ln w="76200" cap="flat" cmpd="tri"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pitchFamily="34" charset="0"/>
              <a:ea typeface="宋体" pitchFamily="2" charset="-122"/>
            </a:endParaRPr>
          </a:p>
        </p:txBody>
      </p:sp>
      <p:pic>
        <p:nvPicPr>
          <p:cNvPr id="3" name="图片 2"/>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11960" y="2132856"/>
            <a:ext cx="1471287" cy="702948"/>
          </a:xfrm>
          <a:prstGeom prst="rect">
            <a:avLst/>
          </a:prstGeom>
        </p:spPr>
      </p:pic>
    </p:spTree>
    <p:extLst>
      <p:ext uri="{BB962C8B-B14F-4D97-AF65-F5344CB8AC3E}">
        <p14:creationId xmlns:p14="http://schemas.microsoft.com/office/powerpoint/2010/main" val="301768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0-#ppt_w/2"/>
                                          </p:val>
                                        </p:tav>
                                        <p:tav tm="100000">
                                          <p:val>
                                            <p:strVal val="#ppt_x"/>
                                          </p:val>
                                        </p:tav>
                                      </p:tavLst>
                                    </p:anim>
                                    <p:anim calcmode="lin" valueType="num">
                                      <p:cBhvr additive="base">
                                        <p:cTn id="13" dur="500" fill="hold"/>
                                        <p:tgtEl>
                                          <p:spTgt spid="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0-#ppt_w/2"/>
                                          </p:val>
                                        </p:tav>
                                        <p:tav tm="100000">
                                          <p:val>
                                            <p:strVal val="#ppt_x"/>
                                          </p:val>
                                        </p:tav>
                                      </p:tavLst>
                                    </p:anim>
                                    <p:anim calcmode="lin" valueType="num">
                                      <p:cBhvr additive="base">
                                        <p:cTn id="23" dur="500" fill="hold"/>
                                        <p:tgtEl>
                                          <p:spTgt spid="19"/>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0-#ppt_w/2"/>
                                          </p:val>
                                        </p:tav>
                                        <p:tav tm="100000">
                                          <p:val>
                                            <p:strVal val="#ppt_x"/>
                                          </p:val>
                                        </p:tav>
                                      </p:tavLst>
                                    </p:anim>
                                    <p:anim calcmode="lin" valueType="num">
                                      <p:cBhvr additive="base">
                                        <p:cTn id="28" dur="500" fill="hold"/>
                                        <p:tgtEl>
                                          <p:spTgt spid="9"/>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16" presetClass="entr" presetSubtype="37"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outVertical)">
                                      <p:cBhvr>
                                        <p:cTn id="32" dur="500"/>
                                        <p:tgtEl>
                                          <p:spTgt spid="15"/>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p:cTn id="35" dur="500" fill="hold"/>
                                        <p:tgtEl>
                                          <p:spTgt spid="2"/>
                                        </p:tgtEl>
                                        <p:attrNameLst>
                                          <p:attrName>ppt_w</p:attrName>
                                        </p:attrNameLst>
                                      </p:cBhvr>
                                      <p:tavLst>
                                        <p:tav tm="0">
                                          <p:val>
                                            <p:fltVal val="0"/>
                                          </p:val>
                                        </p:tav>
                                        <p:tav tm="100000">
                                          <p:val>
                                            <p:strVal val="#ppt_w"/>
                                          </p:val>
                                        </p:tav>
                                      </p:tavLst>
                                    </p:anim>
                                    <p:anim calcmode="lin" valueType="num">
                                      <p:cBhvr>
                                        <p:cTn id="36" dur="500" fill="hold"/>
                                        <p:tgtEl>
                                          <p:spTgt spid="2"/>
                                        </p:tgtEl>
                                        <p:attrNameLst>
                                          <p:attrName>ppt_h</p:attrName>
                                        </p:attrNameLst>
                                      </p:cBhvr>
                                      <p:tavLst>
                                        <p:tav tm="0">
                                          <p:val>
                                            <p:fltVal val="0"/>
                                          </p:val>
                                        </p:tav>
                                        <p:tav tm="100000">
                                          <p:val>
                                            <p:strVal val="#ppt_h"/>
                                          </p:val>
                                        </p:tav>
                                      </p:tavLst>
                                    </p:anim>
                                    <p:animEffect transition="in" filter="fade">
                                      <p:cBhvr>
                                        <p:cTn id="37" dur="500"/>
                                        <p:tgtEl>
                                          <p:spTgt spid="2"/>
                                        </p:tgtEl>
                                      </p:cBhvr>
                                    </p:animEffect>
                                  </p:childTnLst>
                                </p:cTn>
                              </p:par>
                              <p:par>
                                <p:cTn id="38" presetID="6" presetClass="entr" presetSubtype="32"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circle(out)">
                                      <p:cBhvr>
                                        <p:cTn id="40"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240918" y="2425320"/>
            <a:ext cx="2560390" cy="499624"/>
          </a:xfrm>
          <a:prstGeom prst="rect">
            <a:avLst/>
          </a:prstGeom>
        </p:spPr>
        <p:style>
          <a:lnRef idx="1">
            <a:schemeClr val="accent1"/>
          </a:lnRef>
          <a:fillRef idx="2">
            <a:schemeClr val="accent1"/>
          </a:fillRef>
          <a:effectRef idx="1">
            <a:schemeClr val="accent1"/>
          </a:effectRef>
          <a:fontRef idx="minor">
            <a:schemeClr val="dk1"/>
          </a:fontRef>
        </p:style>
        <p:txBody>
          <a:bodyPr wrap="square" anchor="ctr">
            <a:spAutoFit/>
          </a:bodyPr>
          <a:lstStyle/>
          <a:p>
            <a:pPr fontAlgn="base">
              <a:lnSpc>
                <a:spcPct val="150000"/>
              </a:lnSpc>
              <a:spcBef>
                <a:spcPct val="0"/>
              </a:spcBef>
              <a:spcAft>
                <a:spcPct val="0"/>
              </a:spcAft>
              <a:defRPr/>
            </a:pPr>
            <a:r>
              <a:rPr lang="zh-CN" altLang="en-US" sz="2000" b="1" dirty="0">
                <a:solidFill>
                  <a:srgbClr val="FF0000"/>
                </a:solidFill>
                <a:latin typeface="微软雅黑" pitchFamily="34" charset="-122"/>
                <a:ea typeface="微软雅黑" pitchFamily="34" charset="-122"/>
              </a:rPr>
              <a:t>同名</a:t>
            </a:r>
            <a:r>
              <a:rPr lang="zh-CN" altLang="en-US" sz="2000" b="1" dirty="0" smtClean="0">
                <a:solidFill>
                  <a:srgbClr val="FF0000"/>
                </a:solidFill>
                <a:latin typeface="微软雅黑" pitchFamily="34" charset="-122"/>
                <a:ea typeface="微软雅黑" pitchFamily="34" charset="-122"/>
              </a:rPr>
              <a:t>搜索</a:t>
            </a:r>
            <a:endParaRPr lang="zh-CN" altLang="en-US" sz="2000" b="1" dirty="0">
              <a:solidFill>
                <a:srgbClr val="FF0000"/>
              </a:solidFill>
              <a:latin typeface="微软雅黑" pitchFamily="34" charset="-122"/>
              <a:ea typeface="微软雅黑" pitchFamily="34" charset="-122"/>
            </a:endParaRPr>
          </a:p>
        </p:txBody>
      </p:sp>
      <p:sp>
        <p:nvSpPr>
          <p:cNvPr id="22" name="标题 1"/>
          <p:cNvSpPr txBox="1">
            <a:spLocks/>
          </p:cNvSpPr>
          <p:nvPr/>
        </p:nvSpPr>
        <p:spPr bwMode="auto">
          <a:xfrm>
            <a:off x="251520" y="269776"/>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1"/>
                </a:solidFill>
                <a:latin typeface="+mj-lt"/>
                <a:ea typeface="+mj-ea"/>
                <a:cs typeface="+mj-cs"/>
                <a:sym typeface="Calibri" pitchFamily="34" charset="0"/>
              </a:defRPr>
            </a:lvl1pPr>
            <a:lvl2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2pPr>
            <a:lvl3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3pPr>
            <a:lvl4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4pPr>
            <a:lvl5pPr algn="ctr" rtl="0" eaLnBrk="0" fontAlgn="base" hangingPunct="0">
              <a:spcBef>
                <a:spcPct val="0"/>
              </a:spcBef>
              <a:spcAft>
                <a:spcPct val="0"/>
              </a:spcAft>
              <a:defRPr sz="4400">
                <a:solidFill>
                  <a:schemeClr val="tx1"/>
                </a:solidFill>
                <a:latin typeface="Calibri" pitchFamily="34" charset="0"/>
                <a:ea typeface="宋体" pitchFamily="2" charset="-122"/>
                <a:sym typeface="Calibri" pitchFamily="34" charset="0"/>
              </a:defRPr>
            </a:lvl5pPr>
            <a:lvl6pPr marL="4572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6pPr>
            <a:lvl7pPr marL="9144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7pPr>
            <a:lvl8pPr marL="13716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8pPr>
            <a:lvl9pPr marL="1828800" algn="ctr" rtl="0" fontAlgn="base">
              <a:spcBef>
                <a:spcPct val="0"/>
              </a:spcBef>
              <a:spcAft>
                <a:spcPct val="0"/>
              </a:spcAft>
              <a:defRPr sz="4400">
                <a:solidFill>
                  <a:schemeClr val="tx1"/>
                </a:solidFill>
                <a:latin typeface="Calibri" pitchFamily="34" charset="0"/>
                <a:ea typeface="宋体" pitchFamily="2" charset="-122"/>
                <a:sym typeface="Calibri" pitchFamily="34" charset="0"/>
              </a:defRPr>
            </a:lvl9pPr>
          </a:lstStyle>
          <a:p>
            <a:pPr algn="l">
              <a:defRPr/>
            </a:pPr>
            <a:r>
              <a:rPr lang="zh-CN" altLang="en-US" sz="4000" b="1"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rPr>
              <a:t>人物关系搜索：微软人立方搜索</a:t>
            </a:r>
          </a:p>
        </p:txBody>
      </p:sp>
      <p:pic>
        <p:nvPicPr>
          <p:cNvPr id="952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1308352"/>
            <a:ext cx="5900737" cy="2370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2"/>
          <p:cNvSpPr txBox="1"/>
          <p:nvPr/>
        </p:nvSpPr>
        <p:spPr>
          <a:xfrm>
            <a:off x="232901" y="6169736"/>
            <a:ext cx="2560390" cy="499624"/>
          </a:xfrm>
          <a:prstGeom prst="rect">
            <a:avLst/>
          </a:prstGeom>
        </p:spPr>
        <p:style>
          <a:lnRef idx="1">
            <a:schemeClr val="accent1"/>
          </a:lnRef>
          <a:fillRef idx="2">
            <a:schemeClr val="accent1"/>
          </a:fillRef>
          <a:effectRef idx="1">
            <a:schemeClr val="accent1"/>
          </a:effectRef>
          <a:fontRef idx="minor">
            <a:schemeClr val="dk1"/>
          </a:fontRef>
        </p:style>
        <p:txBody>
          <a:bodyPr wrap="square" anchor="ctr">
            <a:spAutoFit/>
          </a:bodyPr>
          <a:lstStyle/>
          <a:p>
            <a:pPr fontAlgn="base">
              <a:lnSpc>
                <a:spcPct val="150000"/>
              </a:lnSpc>
              <a:spcBef>
                <a:spcPct val="0"/>
              </a:spcBef>
              <a:spcAft>
                <a:spcPct val="0"/>
              </a:spcAft>
              <a:defRPr/>
            </a:pPr>
            <a:r>
              <a:rPr lang="zh-CN" altLang="en-US" sz="2000" b="1" dirty="0" smtClean="0">
                <a:solidFill>
                  <a:srgbClr val="FF0000"/>
                </a:solidFill>
                <a:latin typeface="微软雅黑" pitchFamily="34" charset="-122"/>
                <a:ea typeface="微软雅黑" pitchFamily="34" charset="-122"/>
              </a:rPr>
              <a:t>人物关系搜索</a:t>
            </a:r>
            <a:endParaRPr lang="zh-CN" altLang="en-US" sz="2000" b="1" dirty="0">
              <a:solidFill>
                <a:srgbClr val="FF0000"/>
              </a:solidFill>
              <a:latin typeface="微软雅黑" pitchFamily="34" charset="-122"/>
              <a:ea typeface="微软雅黑" pitchFamily="34" charset="-122"/>
            </a:endParaRPr>
          </a:p>
        </p:txBody>
      </p:sp>
      <p:pic>
        <p:nvPicPr>
          <p:cNvPr id="952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6967" y="3678812"/>
            <a:ext cx="6005513" cy="335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Box 28"/>
          <p:cNvSpPr txBox="1"/>
          <p:nvPr/>
        </p:nvSpPr>
        <p:spPr>
          <a:xfrm>
            <a:off x="60570" y="1988840"/>
            <a:ext cx="2844980" cy="400110"/>
          </a:xfrm>
          <a:prstGeom prst="rect">
            <a:avLst/>
          </a:prstGeom>
          <a:noFill/>
        </p:spPr>
        <p:txBody>
          <a:bodyPr wrap="square" rtlCol="0">
            <a:spAutoFit/>
          </a:bodyPr>
          <a:lstStyle/>
          <a:p>
            <a:r>
              <a:rPr lang="en-US" sz="2000" dirty="0" smtClean="0">
                <a:hlinkClick r:id="rId5"/>
              </a:rPr>
              <a:t>http://renlifang.msra.cn/</a:t>
            </a:r>
            <a:endParaRPr lang="zh-CN" altLang="en-US" sz="2000" dirty="0" smtClean="0"/>
          </a:p>
        </p:txBody>
      </p:sp>
      <p:sp>
        <p:nvSpPr>
          <p:cNvPr id="30" name="矩形 29"/>
          <p:cNvSpPr/>
          <p:nvPr/>
        </p:nvSpPr>
        <p:spPr>
          <a:xfrm>
            <a:off x="122312" y="3136667"/>
            <a:ext cx="2721496" cy="2812613"/>
          </a:xfrm>
          <a:prstGeom prst="rect">
            <a:avLst/>
          </a:prstGeom>
          <a:gradFill>
            <a:gsLst>
              <a:gs pos="0">
                <a:srgbClr val="00B050"/>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000" dirty="0" smtClean="0">
                <a:solidFill>
                  <a:schemeClr val="tx1"/>
                </a:solidFill>
              </a:rPr>
              <a:t>由微软亚洲研究院开发的对象级别（</a:t>
            </a:r>
            <a:r>
              <a:rPr lang="en-US" sz="2000" dirty="0" smtClean="0">
                <a:solidFill>
                  <a:schemeClr val="tx1"/>
                </a:solidFill>
              </a:rPr>
              <a:t>object-level）</a:t>
            </a:r>
            <a:r>
              <a:rPr lang="zh-CN" altLang="en-US" sz="2000" dirty="0" smtClean="0">
                <a:solidFill>
                  <a:schemeClr val="tx1"/>
                </a:solidFill>
              </a:rPr>
              <a:t>的社会化搜索引擎，从网页中自动抽取出人名、地名、机构名以及中文短语，通过算法自动计算出它们之间存在关系的可能性。</a:t>
            </a:r>
            <a:endParaRPr lang="zh-CN" altLang="en-US" sz="2000" dirty="0">
              <a:solidFill>
                <a:schemeClr val="tx1"/>
              </a:solidFill>
            </a:endParaRPr>
          </a:p>
        </p:txBody>
      </p:sp>
      <p:pic>
        <p:nvPicPr>
          <p:cNvPr id="96258"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9622" y="1338743"/>
            <a:ext cx="1666875" cy="7380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295652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1_举起软件确保大旗，固本清源，将信息安全向源头推进（2008-10-25-方滨兴）">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举起软件确保大旗，固本清源，将信息安全向源头推进（2008-10-25-方滨兴）">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11651</TotalTime>
  <Words>4011</Words>
  <Application>Microsoft Office PowerPoint</Application>
  <PresentationFormat>全屏显示(4:3)</PresentationFormat>
  <Paragraphs>592</Paragraphs>
  <Slides>57</Slides>
  <Notes>23</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57</vt:i4>
      </vt:variant>
    </vt:vector>
  </HeadingPairs>
  <TitlesOfParts>
    <vt:vector size="59" baseType="lpstr">
      <vt:lpstr>1_举起软件确保大旗，固本清源，将信息安全向源头推进（2008-10-25-方滨兴）</vt:lpstr>
      <vt:lpstr>剪辑</vt:lpstr>
      <vt:lpstr>网络空间智慧搜索技术探索</vt:lpstr>
      <vt:lpstr>PowerPoint 演示文稿</vt:lpstr>
      <vt:lpstr>信息搜索：百度搜索引擎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周边人员搜索：微信摇一摇</vt:lpstr>
      <vt:lpstr>PowerPoint 演示文稿</vt:lpstr>
      <vt:lpstr>联网设备搜索：Shodan物联网搜索</vt:lpstr>
      <vt:lpstr>传感器检索：优度物联网检索系统</vt:lpstr>
      <vt:lpstr>移动设备检索：360智能手环</vt:lpstr>
      <vt:lpstr>移动设备检索：电动车智能防盗</vt:lpstr>
      <vt:lpstr>PowerPoint 演示文稿</vt:lpstr>
      <vt:lpstr>PowerPoint 演示文稿</vt:lpstr>
      <vt:lpstr>检索商品状态：当当网物流检索</vt:lpstr>
      <vt:lpstr>PowerPoint 演示文稿</vt:lpstr>
      <vt:lpstr>PowerPoint 演示文稿</vt:lpstr>
      <vt:lpstr>PowerPoint 演示文稿</vt:lpstr>
      <vt:lpstr>PowerPoint 演示文稿</vt:lpstr>
      <vt:lpstr>PowerPoint 演示文稿</vt:lpstr>
      <vt:lpstr>PowerPoint 演示文稿</vt:lpstr>
      <vt:lpstr>如何理解用户的搜索意图？</vt:lpstr>
      <vt:lpstr>如何搜索一个事件的概貌？</vt:lpstr>
      <vt:lpstr>PowerPoint 演示文稿</vt:lpstr>
      <vt:lpstr>PowerPoint 演示文稿</vt:lpstr>
      <vt:lpstr>PowerPoint 演示文稿</vt:lpstr>
      <vt:lpstr>如何为用户构造答案？</vt:lpstr>
      <vt:lpstr>人物简历：如何去伪存真？</vt:lpstr>
      <vt:lpstr>PowerPoint 演示文稿</vt:lpstr>
      <vt:lpstr>PowerPoint 演示文稿</vt:lpstr>
      <vt:lpstr>PowerPoint 演示文稿</vt:lpstr>
      <vt:lpstr>向量空间：为用户提供匹配答案</vt:lpstr>
      <vt:lpstr>PowerPoint 演示文稿</vt:lpstr>
      <vt:lpstr>PowerPoint 演示文稿</vt:lpstr>
      <vt:lpstr>PowerPoint 演示文稿</vt:lpstr>
      <vt:lpstr>在网络空间中搜索</vt:lpstr>
      <vt:lpstr>摄像头序列搜索：监控视频空间搜索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智慧搜索的依赖五大新信息技术</vt:lpstr>
      <vt:lpstr>智慧搜索的依赖五大新信息技术</vt:lpstr>
      <vt:lpstr>搜索引擎：抢占IT技术的战略高地</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内容提纲</dc:title>
  <dc:creator>aiping li</dc:creator>
  <cp:lastModifiedBy>admin</cp:lastModifiedBy>
  <cp:revision>620</cp:revision>
  <dcterms:created xsi:type="dcterms:W3CDTF">2013-04-20T02:46:53Z</dcterms:created>
  <dcterms:modified xsi:type="dcterms:W3CDTF">2014-09-27T16:35:58Z</dcterms:modified>
</cp:coreProperties>
</file>